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22" r:id="rId3"/>
    <p:sldMasterId id="2147483749" r:id="rId4"/>
  </p:sldMasterIdLst>
  <p:notesMasterIdLst>
    <p:notesMasterId r:id="rId78"/>
  </p:notesMasterIdLst>
  <p:sldIdLst>
    <p:sldId id="3786" r:id="rId5"/>
    <p:sldId id="4262" r:id="rId6"/>
    <p:sldId id="2145706175" r:id="rId7"/>
    <p:sldId id="3789" r:id="rId8"/>
    <p:sldId id="2145706166" r:id="rId9"/>
    <p:sldId id="2145706165" r:id="rId10"/>
    <p:sldId id="2145706164" r:id="rId11"/>
    <p:sldId id="2145706169" r:id="rId12"/>
    <p:sldId id="3791" r:id="rId13"/>
    <p:sldId id="2145706167" r:id="rId14"/>
    <p:sldId id="2145706172" r:id="rId15"/>
    <p:sldId id="2145706173" r:id="rId16"/>
    <p:sldId id="2145706168" r:id="rId17"/>
    <p:sldId id="257" r:id="rId18"/>
    <p:sldId id="2145706179" r:id="rId19"/>
    <p:sldId id="2145706176" r:id="rId20"/>
    <p:sldId id="2145706160" r:id="rId21"/>
    <p:sldId id="1786" r:id="rId22"/>
    <p:sldId id="2145706162" r:id="rId23"/>
    <p:sldId id="296" r:id="rId24"/>
    <p:sldId id="350" r:id="rId25"/>
    <p:sldId id="2145706178" r:id="rId26"/>
    <p:sldId id="351" r:id="rId27"/>
    <p:sldId id="2069" r:id="rId28"/>
    <p:sldId id="2145706159" r:id="rId29"/>
    <p:sldId id="353" r:id="rId30"/>
    <p:sldId id="2039" r:id="rId31"/>
    <p:sldId id="2040" r:id="rId32"/>
    <p:sldId id="2041" r:id="rId33"/>
    <p:sldId id="2043" r:id="rId34"/>
    <p:sldId id="2046" r:id="rId35"/>
    <p:sldId id="2047" r:id="rId36"/>
    <p:sldId id="2048" r:id="rId37"/>
    <p:sldId id="2049" r:id="rId38"/>
    <p:sldId id="2050" r:id="rId39"/>
    <p:sldId id="2052" r:id="rId40"/>
    <p:sldId id="2053" r:id="rId41"/>
    <p:sldId id="2055" r:id="rId42"/>
    <p:sldId id="2056" r:id="rId43"/>
    <p:sldId id="2057" r:id="rId44"/>
    <p:sldId id="2059" r:id="rId45"/>
    <p:sldId id="2060" r:id="rId46"/>
    <p:sldId id="267" r:id="rId47"/>
    <p:sldId id="1511" r:id="rId48"/>
    <p:sldId id="1467" r:id="rId49"/>
    <p:sldId id="1468" r:id="rId50"/>
    <p:sldId id="266" r:id="rId51"/>
    <p:sldId id="1501" r:id="rId52"/>
    <p:sldId id="2076" r:id="rId53"/>
    <p:sldId id="2145706163" r:id="rId54"/>
    <p:sldId id="1431" r:id="rId55"/>
    <p:sldId id="2073" r:id="rId56"/>
    <p:sldId id="271" r:id="rId57"/>
    <p:sldId id="287" r:id="rId58"/>
    <p:sldId id="274" r:id="rId59"/>
    <p:sldId id="275" r:id="rId60"/>
    <p:sldId id="3793" r:id="rId61"/>
    <p:sldId id="2079" r:id="rId62"/>
    <p:sldId id="1510" r:id="rId63"/>
    <p:sldId id="2145706177" r:id="rId64"/>
    <p:sldId id="2036" r:id="rId65"/>
    <p:sldId id="1509" r:id="rId66"/>
    <p:sldId id="1476" r:id="rId67"/>
    <p:sldId id="2083" r:id="rId68"/>
    <p:sldId id="276" r:id="rId69"/>
    <p:sldId id="265" r:id="rId70"/>
    <p:sldId id="3790" r:id="rId71"/>
    <p:sldId id="2145706170" r:id="rId72"/>
    <p:sldId id="2145706174" r:id="rId73"/>
    <p:sldId id="2145706180" r:id="rId74"/>
    <p:sldId id="2145706171" r:id="rId75"/>
    <p:sldId id="3788" r:id="rId76"/>
    <p:sldId id="206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8A46E7-3C84-D40F-372E-E284C414F260}" name="Holdheide, Lynn" initials="HL" userId="S::lholdheide@air.org::bc9ddedf-2b6a-4928-97f3-7593b50a8c9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41" autoAdjust="0"/>
  </p:normalViewPr>
  <p:slideViewPr>
    <p:cSldViewPr snapToGrid="0">
      <p:cViewPr varScale="1">
        <p:scale>
          <a:sx n="78" d="100"/>
          <a:sy n="78" d="100"/>
        </p:scale>
        <p:origin x="787"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10.bin"/></Relationships>
</file>

<file path=ppt/charts/_rels/chart13.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1.bin"/></Relationships>
</file>

<file path=ppt/charts/_rels/chart15.xml.rels><?xml version="1.0" encoding="UTF-8" standalone="yes"?>
<Relationships xmlns="http://schemas.openxmlformats.org/package/2006/relationships"><Relationship Id="rId3" Type="http://schemas.openxmlformats.org/officeDocument/2006/relationships/oleObject" Target="https://d.docs.live.net/679dc5f983364f9d/Desktop/TPRP/2022-2023/Goal%202/Goal%202%20Retention%20Data-Checked%20(9-20-2022).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9.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47546700209943E-2"/>
          <c:y val="6.0485733312892143E-2"/>
          <c:w val="0.94875184465642759"/>
          <c:h val="0.62241881058626358"/>
        </c:manualLayout>
      </c:layout>
      <c:barChart>
        <c:barDir val="col"/>
        <c:grouping val="clustered"/>
        <c:varyColors val="0"/>
        <c:ser>
          <c:idx val="0"/>
          <c:order val="0"/>
          <c:tx>
            <c:strRef>
              <c:f>PPS!$K$362</c:f>
              <c:strCache>
                <c:ptCount val="1"/>
                <c:pt idx="0">
                  <c:v>The GA Teacher Induction Program training increased my capacity to use HLPs in my teaching.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PPS!$L$361:$O$361</c:f>
              <c:strCache>
                <c:ptCount val="4"/>
                <c:pt idx="0">
                  <c:v>All - 2021-22 (n=286)</c:v>
                </c:pt>
                <c:pt idx="1">
                  <c:v>All - 2022-23 (n=356)</c:v>
                </c:pt>
                <c:pt idx="2">
                  <c:v>Special Education Teachers   2022-23 (n=304)</c:v>
                </c:pt>
                <c:pt idx="3">
                  <c:v>General  Education Teachers  2022-23 (n=53)</c:v>
                </c:pt>
              </c:strCache>
            </c:strRef>
          </c:cat>
          <c:val>
            <c:numRef>
              <c:f>PPS!$L$362:$O$362</c:f>
              <c:numCache>
                <c:formatCode>0%</c:formatCode>
                <c:ptCount val="4"/>
                <c:pt idx="0">
                  <c:v>0.94</c:v>
                </c:pt>
                <c:pt idx="1">
                  <c:v>0.95480225988700562</c:v>
                </c:pt>
                <c:pt idx="2">
                  <c:v>0.94719471947194722</c:v>
                </c:pt>
                <c:pt idx="3">
                  <c:v>1</c:v>
                </c:pt>
              </c:numCache>
            </c:numRef>
          </c:val>
          <c:extLst>
            <c:ext xmlns:c16="http://schemas.microsoft.com/office/drawing/2014/chart" uri="{C3380CC4-5D6E-409C-BE32-E72D297353CC}">
              <c16:uniqueId val="{00000000-2875-4F9A-9C2C-9F58106BF9C1}"/>
            </c:ext>
          </c:extLst>
        </c:ser>
        <c:ser>
          <c:idx val="1"/>
          <c:order val="1"/>
          <c:tx>
            <c:strRef>
              <c:f>PPS!$K$363</c:f>
              <c:strCache>
                <c:ptCount val="1"/>
                <c:pt idx="0">
                  <c:v>The GA Teacher Induction Program coaching increased my capacity to use HLPs in my teaching.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PPS!$L$361:$O$361</c:f>
              <c:strCache>
                <c:ptCount val="4"/>
                <c:pt idx="0">
                  <c:v>All - 2021-22 (n=286)</c:v>
                </c:pt>
                <c:pt idx="1">
                  <c:v>All - 2022-23 (n=356)</c:v>
                </c:pt>
                <c:pt idx="2">
                  <c:v>Special Education Teachers   2022-23 (n=304)</c:v>
                </c:pt>
                <c:pt idx="3">
                  <c:v>General  Education Teachers  2022-23 (n=53)</c:v>
                </c:pt>
              </c:strCache>
            </c:strRef>
          </c:cat>
          <c:val>
            <c:numRef>
              <c:f>PPS!$L$363:$O$363</c:f>
              <c:numCache>
                <c:formatCode>0%</c:formatCode>
                <c:ptCount val="4"/>
                <c:pt idx="0">
                  <c:v>0.91</c:v>
                </c:pt>
                <c:pt idx="1">
                  <c:v>0.95180722891566261</c:v>
                </c:pt>
                <c:pt idx="2">
                  <c:v>0.94701986754966883</c:v>
                </c:pt>
                <c:pt idx="3">
                  <c:v>1</c:v>
                </c:pt>
              </c:numCache>
            </c:numRef>
          </c:val>
          <c:extLst>
            <c:ext xmlns:c16="http://schemas.microsoft.com/office/drawing/2014/chart" uri="{C3380CC4-5D6E-409C-BE32-E72D297353CC}">
              <c16:uniqueId val="{00000001-2875-4F9A-9C2C-9F58106BF9C1}"/>
            </c:ext>
          </c:extLst>
        </c:ser>
        <c:dLbls>
          <c:dLblPos val="inEnd"/>
          <c:showLegendKey val="0"/>
          <c:showVal val="1"/>
          <c:showCatName val="0"/>
          <c:showSerName val="0"/>
          <c:showPercent val="0"/>
          <c:showBubbleSize val="0"/>
        </c:dLbls>
        <c:gapWidth val="125"/>
        <c:overlap val="-27"/>
        <c:axId val="1069650496"/>
        <c:axId val="1069655072"/>
      </c:barChart>
      <c:catAx>
        <c:axId val="106965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69655072"/>
        <c:crosses val="autoZero"/>
        <c:auto val="1"/>
        <c:lblAlgn val="ctr"/>
        <c:lblOffset val="100"/>
        <c:noMultiLvlLbl val="0"/>
      </c:catAx>
      <c:valAx>
        <c:axId val="1069655072"/>
        <c:scaling>
          <c:orientation val="minMax"/>
          <c:max val="1"/>
          <c:min val="0"/>
        </c:scaling>
        <c:delete val="1"/>
        <c:axPos val="l"/>
        <c:numFmt formatCode="0%" sourceLinked="1"/>
        <c:majorTickMark val="out"/>
        <c:minorTickMark val="none"/>
        <c:tickLblPos val="nextTo"/>
        <c:crossAx val="10696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90989587839985"/>
          <c:y val="1.8779342723004695E-2"/>
          <c:w val="0.49164202227953352"/>
          <c:h val="0.91248997244602559"/>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09C-4E4F-85AC-A9818C6A1AC3}"/>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A09C-4E4F-85AC-A9818C6A1AC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A09C-4E4F-85AC-A9818C6A1AC3}"/>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Sheet!$G$74:$G$76</c:f>
              <c:numCache>
                <c:formatCode>0%</c:formatCode>
                <c:ptCount val="3"/>
                <c:pt idx="0">
                  <c:v>0.89583333333333337</c:v>
                </c:pt>
                <c:pt idx="1">
                  <c:v>1</c:v>
                </c:pt>
                <c:pt idx="2">
                  <c:v>0.94791666666666674</c:v>
                </c:pt>
              </c:numCache>
            </c:numRef>
          </c:val>
          <c:extLst>
            <c:ext xmlns:c16="http://schemas.microsoft.com/office/drawing/2014/chart" uri="{C3380CC4-5D6E-409C-BE32-E72D297353CC}">
              <c16:uniqueId val="{00000006-A09C-4E4F-85AC-A9818C6A1AC3}"/>
            </c:ext>
          </c:extLst>
        </c:ser>
        <c:ser>
          <c:idx val="1"/>
          <c:order val="1"/>
          <c:tx>
            <c:strRef>
              <c:f>Sheet!$H$69</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Sheet!$H$74:$H$76</c:f>
              <c:numCache>
                <c:formatCode>0%</c:formatCode>
                <c:ptCount val="3"/>
                <c:pt idx="0">
                  <c:v>0.98</c:v>
                </c:pt>
                <c:pt idx="1">
                  <c:v>0.91</c:v>
                </c:pt>
                <c:pt idx="2">
                  <c:v>0.94500000000000006</c:v>
                </c:pt>
              </c:numCache>
            </c:numRef>
          </c:val>
          <c:extLst>
            <c:ext xmlns:c16="http://schemas.microsoft.com/office/drawing/2014/chart" uri="{C3380CC4-5D6E-409C-BE32-E72D297353CC}">
              <c16:uniqueId val="{00000007-A09C-4E4F-85AC-A9818C6A1AC3}"/>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0957870155068796"/>
          <c:y val="0.90229804069694242"/>
          <c:w val="0.41920692130485088"/>
          <c:h val="8.775461165945806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774639056587601"/>
          <c:y val="1.7332142326882911E-2"/>
          <c:w val="0.46868169628096645"/>
          <c:h val="0.88806481925251923"/>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Sheet!$F$70:$F$72</c:f>
              <c:strCache>
                <c:ptCount val="3"/>
                <c:pt idx="0">
                  <c:v>The SELDA training influenced my plans to continue serving asa director of special education, or to continue in my current position.</c:v>
                </c:pt>
                <c:pt idx="1">
                  <c:v>The coaching positively influenced my plans to continue serving as a director of special education, or to continue in my current position.</c:v>
                </c:pt>
                <c:pt idx="2">
                  <c:v>Average </c:v>
                </c:pt>
              </c:strCache>
            </c:strRef>
          </c:cat>
          <c:val>
            <c:numRef>
              <c:f>Sheet!$G$70:$G$72</c:f>
              <c:numCache>
                <c:formatCode>0%</c:formatCode>
                <c:ptCount val="3"/>
                <c:pt idx="0">
                  <c:v>0.85416666666666663</c:v>
                </c:pt>
                <c:pt idx="1">
                  <c:v>1</c:v>
                </c:pt>
                <c:pt idx="2">
                  <c:v>0.92708333333333326</c:v>
                </c:pt>
              </c:numCache>
            </c:numRef>
          </c:val>
          <c:extLst>
            <c:ext xmlns:c16="http://schemas.microsoft.com/office/drawing/2014/chart" uri="{C3380CC4-5D6E-409C-BE32-E72D297353CC}">
              <c16:uniqueId val="{00000000-409C-42E0-AA76-C0B079B8ADF9}"/>
            </c:ext>
          </c:extLst>
        </c:ser>
        <c:ser>
          <c:idx val="1"/>
          <c:order val="1"/>
          <c:tx>
            <c:strRef>
              <c:f>Sheet!$H$69</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Sheet!$F$70:$F$72</c:f>
              <c:strCache>
                <c:ptCount val="3"/>
                <c:pt idx="0">
                  <c:v>The SELDA training influenced my plans to continue serving asa director of special education, or to continue in my current position.</c:v>
                </c:pt>
                <c:pt idx="1">
                  <c:v>The coaching positively influenced my plans to continue serving as a director of special education, or to continue in my current position.</c:v>
                </c:pt>
                <c:pt idx="2">
                  <c:v>Average </c:v>
                </c:pt>
              </c:strCache>
            </c:strRef>
          </c:cat>
          <c:val>
            <c:numRef>
              <c:f>Sheet!$H$70:$H$72</c:f>
              <c:numCache>
                <c:formatCode>0%</c:formatCode>
                <c:ptCount val="3"/>
                <c:pt idx="0">
                  <c:v>0.98</c:v>
                </c:pt>
                <c:pt idx="1">
                  <c:v>0.86</c:v>
                </c:pt>
                <c:pt idx="2">
                  <c:v>0.91999999999999993</c:v>
                </c:pt>
              </c:numCache>
            </c:numRef>
          </c:val>
          <c:extLst>
            <c:ext xmlns:c16="http://schemas.microsoft.com/office/drawing/2014/chart" uri="{C3380CC4-5D6E-409C-BE32-E72D297353CC}">
              <c16:uniqueId val="{00000001-409C-42E0-AA76-C0B079B8ADF9}"/>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5952985279342426"/>
          <c:y val="0.91152304905548776"/>
          <c:w val="0.36383524841267267"/>
          <c:h val="8.7754611659458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268651776960531E-2"/>
          <c:y val="4.8958054745349817E-2"/>
          <c:w val="0.94746269644607894"/>
          <c:h val="0.57401827811225792"/>
        </c:manualLayout>
      </c:layout>
      <c:barChart>
        <c:barDir val="col"/>
        <c:grouping val="clustered"/>
        <c:varyColors val="0"/>
        <c:ser>
          <c:idx val="0"/>
          <c:order val="0"/>
          <c:tx>
            <c:strRef>
              <c:f>Coaching!$G$178</c:f>
              <c:strCache>
                <c:ptCount val="1"/>
                <c:pt idx="0">
                  <c:v>July 2021-March 2022</c:v>
                </c:pt>
              </c:strCache>
            </c:strRef>
          </c:tx>
          <c:spPr>
            <a:solidFill>
              <a:schemeClr val="accent1"/>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078D-4F42-9EFB-ACC2EB4938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Coaching!$C$179:$C$182</c:f>
              <c:strCache>
                <c:ptCount val="4"/>
                <c:pt idx="0">
                  <c:v>Coaching and mentoring to support improvement, transformation and sustainability</c:v>
                </c:pt>
                <c:pt idx="1">
                  <c:v>Provide methods, resources and high impact practices and information</c:v>
                </c:pt>
                <c:pt idx="2">
                  <c:v>Facilitate development of improvement  and transformational action plans</c:v>
                </c:pt>
                <c:pt idx="3">
                  <c:v>Assist with data analysis/ data- based decision making</c:v>
                </c:pt>
              </c:strCache>
            </c:strRef>
          </c:cat>
          <c:val>
            <c:numRef>
              <c:f>Coaching!$G$179:$G$182</c:f>
              <c:numCache>
                <c:formatCode>General</c:formatCode>
                <c:ptCount val="4"/>
                <c:pt idx="0">
                  <c:v>414</c:v>
                </c:pt>
                <c:pt idx="1">
                  <c:v>268</c:v>
                </c:pt>
                <c:pt idx="2">
                  <c:v>109</c:v>
                </c:pt>
                <c:pt idx="3">
                  <c:v>7</c:v>
                </c:pt>
              </c:numCache>
            </c:numRef>
          </c:val>
          <c:extLst>
            <c:ext xmlns:c16="http://schemas.microsoft.com/office/drawing/2014/chart" uri="{C3380CC4-5D6E-409C-BE32-E72D297353CC}">
              <c16:uniqueId val="{00000001-078D-4F42-9EFB-ACC2EB493836}"/>
            </c:ext>
          </c:extLst>
        </c:ser>
        <c:ser>
          <c:idx val="1"/>
          <c:order val="1"/>
          <c:tx>
            <c:strRef>
              <c:f>Coaching!$H$178</c:f>
              <c:strCache>
                <c:ptCount val="1"/>
                <c:pt idx="0">
                  <c:v>July 2022-March 2023</c:v>
                </c:pt>
              </c:strCache>
            </c:strRef>
          </c:tx>
          <c:spPr>
            <a:solidFill>
              <a:schemeClr val="accent5">
                <a:lumMod val="75000"/>
              </a:schemeClr>
            </a:solidFill>
            <a:ln>
              <a:noFill/>
            </a:ln>
            <a:effectLst/>
          </c:spPr>
          <c:invertIfNegative val="0"/>
          <c:dLbls>
            <c:dLbl>
              <c:idx val="3"/>
              <c:layout>
                <c:manualLayout>
                  <c:x val="0"/>
                  <c:y val="2.579420627977052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8D-4F42-9EFB-ACC2EB4938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Coaching!$C$179:$C$182</c:f>
              <c:strCache>
                <c:ptCount val="4"/>
                <c:pt idx="0">
                  <c:v>Coaching and mentoring to support improvement, transformation and sustainability</c:v>
                </c:pt>
                <c:pt idx="1">
                  <c:v>Provide methods, resources and high impact practices and information</c:v>
                </c:pt>
                <c:pt idx="2">
                  <c:v>Facilitate development of improvement  and transformational action plans</c:v>
                </c:pt>
                <c:pt idx="3">
                  <c:v>Assist with data analysis/ data- based decision making</c:v>
                </c:pt>
              </c:strCache>
            </c:strRef>
          </c:cat>
          <c:val>
            <c:numRef>
              <c:f>Coaching!$H$179:$H$182</c:f>
              <c:numCache>
                <c:formatCode>General</c:formatCode>
                <c:ptCount val="4"/>
                <c:pt idx="0">
                  <c:v>515</c:v>
                </c:pt>
                <c:pt idx="1">
                  <c:v>382</c:v>
                </c:pt>
                <c:pt idx="2">
                  <c:v>144</c:v>
                </c:pt>
                <c:pt idx="3">
                  <c:v>38</c:v>
                </c:pt>
              </c:numCache>
            </c:numRef>
          </c:val>
          <c:extLst>
            <c:ext xmlns:c16="http://schemas.microsoft.com/office/drawing/2014/chart" uri="{C3380CC4-5D6E-409C-BE32-E72D297353CC}">
              <c16:uniqueId val="{00000003-078D-4F42-9EFB-ACC2EB493836}"/>
            </c:ext>
          </c:extLst>
        </c:ser>
        <c:dLbls>
          <c:dLblPos val="inEnd"/>
          <c:showLegendKey val="0"/>
          <c:showVal val="1"/>
          <c:showCatName val="0"/>
          <c:showSerName val="0"/>
          <c:showPercent val="0"/>
          <c:showBubbleSize val="0"/>
        </c:dLbls>
        <c:gapWidth val="219"/>
        <c:overlap val="-27"/>
        <c:axId val="2076094752"/>
        <c:axId val="2076093920"/>
      </c:barChart>
      <c:catAx>
        <c:axId val="207609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76093920"/>
        <c:crosses val="autoZero"/>
        <c:auto val="1"/>
        <c:lblAlgn val="ctr"/>
        <c:lblOffset val="100"/>
        <c:noMultiLvlLbl val="0"/>
      </c:catAx>
      <c:valAx>
        <c:axId val="2076093920"/>
        <c:scaling>
          <c:orientation val="minMax"/>
          <c:max val="515"/>
        </c:scaling>
        <c:delete val="1"/>
        <c:axPos val="l"/>
        <c:numFmt formatCode="General" sourceLinked="1"/>
        <c:majorTickMark val="out"/>
        <c:minorTickMark val="none"/>
        <c:tickLblPos val="nextTo"/>
        <c:crossAx val="2076094752"/>
        <c:crosses val="autoZero"/>
        <c:crossBetween val="between"/>
        <c:majorUnit val="1"/>
      </c:valAx>
      <c:spPr>
        <a:noFill/>
        <a:ln>
          <a:noFill/>
        </a:ln>
        <a:effectLst/>
      </c:spPr>
    </c:plotArea>
    <c:legend>
      <c:legendPos val="b"/>
      <c:layout>
        <c:manualLayout>
          <c:xMode val="edge"/>
          <c:yMode val="edge"/>
          <c:x val="0.21891903275702757"/>
          <c:y val="0.904696412101618"/>
          <c:w val="0.56216193448594487"/>
          <c:h val="8.0215572495141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711351379585"/>
          <c:y val="3.436661364527771E-2"/>
          <c:w val="0.47704652590068031"/>
          <c:h val="0.86323818662013541"/>
        </c:manualLayout>
      </c:layout>
      <c:barChart>
        <c:barDir val="bar"/>
        <c:grouping val="clustered"/>
        <c:varyColors val="0"/>
        <c:ser>
          <c:idx val="0"/>
          <c:order val="0"/>
          <c:tx>
            <c:strRef>
              <c:f>Sheet!$G$78</c:f>
              <c:strCache>
                <c:ptCount val="1"/>
                <c:pt idx="0">
                  <c:v>2022-23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Sheet!$G$79:$G$83</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C427-4879-83BE-01FDA29F471C}"/>
            </c:ext>
          </c:extLst>
        </c:ser>
        <c:ser>
          <c:idx val="1"/>
          <c:order val="1"/>
          <c:tx>
            <c:strRef>
              <c:f>Sheet!$H$78</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Sheet!$H$79:$H$83</c:f>
              <c:numCache>
                <c:formatCode>0%</c:formatCode>
                <c:ptCount val="5"/>
                <c:pt idx="0">
                  <c:v>0.91</c:v>
                </c:pt>
                <c:pt idx="1">
                  <c:v>0.91</c:v>
                </c:pt>
                <c:pt idx="2">
                  <c:v>0.89</c:v>
                </c:pt>
                <c:pt idx="3">
                  <c:v>0.91</c:v>
                </c:pt>
                <c:pt idx="4">
                  <c:v>0.90500000000000003</c:v>
                </c:pt>
              </c:numCache>
            </c:numRef>
          </c:val>
          <c:extLst>
            <c:ext xmlns:c16="http://schemas.microsoft.com/office/drawing/2014/chart" uri="{C3380CC4-5D6E-409C-BE32-E72D297353CC}">
              <c16:uniqueId val="{00000001-C427-4879-83BE-01FDA29F471C}"/>
            </c:ext>
          </c:extLst>
        </c:ser>
        <c:dLbls>
          <c:dLblPos val="inEnd"/>
          <c:showLegendKey val="0"/>
          <c:showVal val="1"/>
          <c:showCatName val="0"/>
          <c:showSerName val="0"/>
          <c:showPercent val="0"/>
          <c:showBubbleSize val="0"/>
        </c:dLbls>
        <c:gapWidth val="75"/>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5003241345179688"/>
          <c:y val="0.91749727930350167"/>
          <c:w val="0.31249320651203161"/>
          <c:h val="7.843768004609179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790992028018267"/>
          <c:y val="4.0276507591215246E-2"/>
          <c:w val="0.45985567188716797"/>
          <c:h val="0.82502046941581531"/>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33-4AA0-9D8E-D1EB0BF72EAE}"/>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AC33-4AA0-9D8E-D1EB0BF72EAE}"/>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AC33-4AA0-9D8E-D1EB0BF72EAE}"/>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Sheet!$G$74:$G$76</c:f>
              <c:numCache>
                <c:formatCode>0%</c:formatCode>
                <c:ptCount val="3"/>
                <c:pt idx="0">
                  <c:v>0.89583333333333337</c:v>
                </c:pt>
                <c:pt idx="1">
                  <c:v>1</c:v>
                </c:pt>
                <c:pt idx="2">
                  <c:v>0.94791666666666674</c:v>
                </c:pt>
              </c:numCache>
            </c:numRef>
          </c:val>
          <c:extLst>
            <c:ext xmlns:c16="http://schemas.microsoft.com/office/drawing/2014/chart" uri="{C3380CC4-5D6E-409C-BE32-E72D297353CC}">
              <c16:uniqueId val="{00000006-AC33-4AA0-9D8E-D1EB0BF72EAE}"/>
            </c:ext>
          </c:extLst>
        </c:ser>
        <c:ser>
          <c:idx val="1"/>
          <c:order val="1"/>
          <c:tx>
            <c:strRef>
              <c:f>Sheet!$H$69</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Sheet!$H$74:$H$76</c:f>
              <c:numCache>
                <c:formatCode>0%</c:formatCode>
                <c:ptCount val="3"/>
                <c:pt idx="0">
                  <c:v>0.98</c:v>
                </c:pt>
                <c:pt idx="1">
                  <c:v>0.91</c:v>
                </c:pt>
                <c:pt idx="2">
                  <c:v>0.94500000000000006</c:v>
                </c:pt>
              </c:numCache>
            </c:numRef>
          </c:val>
          <c:extLst>
            <c:ext xmlns:c16="http://schemas.microsoft.com/office/drawing/2014/chart" uri="{C3380CC4-5D6E-409C-BE32-E72D297353CC}">
              <c16:uniqueId val="{00000007-AC33-4AA0-9D8E-D1EB0BF72EAE}"/>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34720129214617401"/>
          <c:y val="0.91152304905548776"/>
          <c:w val="0.32824943035966658"/>
          <c:h val="8.7754611659458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latin typeface="Arial" panose="020B0604020202020204" pitchFamily="34" charset="0"/>
                <a:cs typeface="Arial" panose="020B0604020202020204" pitchFamily="34" charset="0"/>
              </a:rPr>
              <a:t>SELDA &amp; Coaching Special Education Directors/Coordinators in Retained    in Position</a:t>
            </a:r>
          </a:p>
        </c:rich>
      </c:tx>
      <c:layout>
        <c:manualLayout>
          <c:xMode val="edge"/>
          <c:yMode val="edge"/>
          <c:x val="8.8550568814978983E-2"/>
          <c:y val="1.842610141900325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0183AB"/>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2D47-4E42-B85C-23A2A915A613}"/>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'[Goal 2 Retention Data-Checked (9-20-2022).xlsx]Graphs'!$A$3:$A$5</c:f>
              <c:strCache>
                <c:ptCount val="3"/>
                <c:pt idx="0">
                  <c:v>Overall</c:v>
                </c:pt>
                <c:pt idx="1">
                  <c:v>SELDA 2020-2021</c:v>
                </c:pt>
                <c:pt idx="2">
                  <c:v>SELDA 2021-2022</c:v>
                </c:pt>
              </c:strCache>
            </c:strRef>
          </c:cat>
          <c:val>
            <c:numRef>
              <c:f>'[Goal 2 Retention Data-Checked (9-20-2022).xlsx]Graphs'!$B$3:$B$5</c:f>
              <c:numCache>
                <c:formatCode>0%</c:formatCode>
                <c:ptCount val="3"/>
                <c:pt idx="0">
                  <c:v>0.9</c:v>
                </c:pt>
                <c:pt idx="1">
                  <c:v>0.85964912280701755</c:v>
                </c:pt>
                <c:pt idx="2">
                  <c:v>0.96363636363636362</c:v>
                </c:pt>
              </c:numCache>
            </c:numRef>
          </c:val>
          <c:extLst>
            <c:ext xmlns:c16="http://schemas.microsoft.com/office/drawing/2014/chart" uri="{C3380CC4-5D6E-409C-BE32-E72D297353CC}">
              <c16:uniqueId val="{00000000-5F89-4099-B12B-649936D37C83}"/>
            </c:ext>
          </c:extLst>
        </c:ser>
        <c:dLbls>
          <c:dLblPos val="inEnd"/>
          <c:showLegendKey val="0"/>
          <c:showVal val="1"/>
          <c:showCatName val="0"/>
          <c:showSerName val="0"/>
          <c:showPercent val="0"/>
          <c:showBubbleSize val="0"/>
        </c:dLbls>
        <c:gapWidth val="219"/>
        <c:overlap val="-27"/>
        <c:axId val="1524311312"/>
        <c:axId val="1524289680"/>
      </c:barChart>
      <c:catAx>
        <c:axId val="152431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4289680"/>
        <c:crosses val="autoZero"/>
        <c:auto val="1"/>
        <c:lblAlgn val="ctr"/>
        <c:lblOffset val="100"/>
        <c:noMultiLvlLbl val="0"/>
      </c:catAx>
      <c:valAx>
        <c:axId val="1524289680"/>
        <c:scaling>
          <c:orientation val="minMax"/>
          <c:max val="1"/>
          <c:min val="0"/>
        </c:scaling>
        <c:delete val="1"/>
        <c:axPos val="l"/>
        <c:numFmt formatCode="0%" sourceLinked="1"/>
        <c:majorTickMark val="out"/>
        <c:minorTickMark val="none"/>
        <c:tickLblPos val="nextTo"/>
        <c:crossAx val="1524311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669003091426647E-2"/>
          <c:w val="1"/>
          <c:h val="0.79579183253129449"/>
        </c:manualLayout>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PPS!$A$374:$D$374</c:f>
              <c:strCache>
                <c:ptCount val="4"/>
                <c:pt idx="0">
                  <c:v>All - 2021-22 (n=286)</c:v>
                </c:pt>
                <c:pt idx="1">
                  <c:v>All - 2022-23 (n=356)</c:v>
                </c:pt>
                <c:pt idx="2">
                  <c:v>Special Education Teachers   2022-23 (n=304)</c:v>
                </c:pt>
                <c:pt idx="3">
                  <c:v>General  Education Teachers  2022-23 (n=53)</c:v>
                </c:pt>
              </c:strCache>
            </c:strRef>
          </c:cat>
          <c:val>
            <c:numRef>
              <c:f>PPS!$A$375:$D$375</c:f>
              <c:numCache>
                <c:formatCode>0%</c:formatCode>
                <c:ptCount val="4"/>
                <c:pt idx="0">
                  <c:v>0.91</c:v>
                </c:pt>
                <c:pt idx="1">
                  <c:v>0.88921282798833823</c:v>
                </c:pt>
                <c:pt idx="2">
                  <c:v>0.87628865979381443</c:v>
                </c:pt>
                <c:pt idx="3">
                  <c:v>0.96153846153846156</c:v>
                </c:pt>
              </c:numCache>
            </c:numRef>
          </c:val>
          <c:extLst>
            <c:ext xmlns:c16="http://schemas.microsoft.com/office/drawing/2014/chart" uri="{C3380CC4-5D6E-409C-BE32-E72D297353CC}">
              <c16:uniqueId val="{00000000-34FB-484A-8188-8846A2819F20}"/>
            </c:ext>
          </c:extLst>
        </c:ser>
        <c:dLbls>
          <c:dLblPos val="inEnd"/>
          <c:showLegendKey val="0"/>
          <c:showVal val="1"/>
          <c:showCatName val="0"/>
          <c:showSerName val="0"/>
          <c:showPercent val="0"/>
          <c:showBubbleSize val="0"/>
        </c:dLbls>
        <c:gapWidth val="125"/>
        <c:overlap val="-27"/>
        <c:axId val="1069650496"/>
        <c:axId val="1069655072"/>
      </c:barChart>
      <c:catAx>
        <c:axId val="106965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69655072"/>
        <c:crosses val="autoZero"/>
        <c:auto val="1"/>
        <c:lblAlgn val="ctr"/>
        <c:lblOffset val="100"/>
        <c:noMultiLvlLbl val="0"/>
      </c:catAx>
      <c:valAx>
        <c:axId val="1069655072"/>
        <c:scaling>
          <c:orientation val="minMax"/>
          <c:max val="1"/>
          <c:min val="0"/>
        </c:scaling>
        <c:delete val="1"/>
        <c:axPos val="l"/>
        <c:numFmt formatCode="0%" sourceLinked="1"/>
        <c:majorTickMark val="out"/>
        <c:minorTickMark val="none"/>
        <c:tickLblPos val="nextTo"/>
        <c:crossAx val="10696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r>
              <a:rPr lang="en-US" sz="3200" dirty="0">
                <a:latin typeface="Arial" panose="020B0604020202020204" pitchFamily="34" charset="0"/>
                <a:cs typeface="Arial" panose="020B0604020202020204" pitchFamily="34" charset="0"/>
              </a:rPr>
              <a:t>Percentage of Participants </a:t>
            </a:r>
          </a:p>
          <a:p>
            <a:pPr>
              <a:defRPr sz="2800"/>
            </a:pPr>
            <a:r>
              <a:rPr lang="en-US" sz="3200" dirty="0">
                <a:latin typeface="Arial" panose="020B0604020202020204" pitchFamily="34" charset="0"/>
                <a:cs typeface="Arial" panose="020B0604020202020204" pitchFamily="34" charset="0"/>
              </a:rPr>
              <a:t>by Category</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'[Comparison of Retained to Not Retained (6-21-2023).xlsx]Table'!$B$32</c:f>
              <c:strCache>
                <c:ptCount val="1"/>
                <c:pt idx="0">
                  <c:v>Membership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(6-21-2023).xlsx]Table'!$A$33:$A$36</c:f>
              <c:strCache>
                <c:ptCount val="4"/>
                <c:pt idx="0">
                  <c:v>GA TAPP Participant</c:v>
                </c:pt>
                <c:pt idx="1">
                  <c:v>Completed Exceptional Children Course</c:v>
                </c:pt>
                <c:pt idx="2">
                  <c:v>Employed by High-Need School</c:v>
                </c:pt>
                <c:pt idx="3">
                  <c:v>Certified in Special Education</c:v>
                </c:pt>
              </c:strCache>
            </c:strRef>
          </c:cat>
          <c:val>
            <c:numRef>
              <c:f>'[Comparison of Retained to Not Retained (6-21-2023).xlsx]Table'!$B$33:$B$36</c:f>
              <c:numCache>
                <c:formatCode>0%</c:formatCode>
                <c:ptCount val="4"/>
                <c:pt idx="0">
                  <c:v>0.13736263736263737</c:v>
                </c:pt>
                <c:pt idx="1">
                  <c:v>0.59659090909090906</c:v>
                </c:pt>
                <c:pt idx="2">
                  <c:v>0.76470588235294112</c:v>
                </c:pt>
                <c:pt idx="3">
                  <c:v>0.87397260273972599</c:v>
                </c:pt>
              </c:numCache>
            </c:numRef>
          </c:val>
          <c:extLst>
            <c:ext xmlns:c16="http://schemas.microsoft.com/office/drawing/2014/chart" uri="{C3380CC4-5D6E-409C-BE32-E72D297353CC}">
              <c16:uniqueId val="{00000000-3C63-4481-A333-820A2A1F95D3}"/>
            </c:ext>
          </c:extLst>
        </c:ser>
        <c:dLbls>
          <c:dLblPos val="inEnd"/>
          <c:showLegendKey val="0"/>
          <c:showVal val="1"/>
          <c:showCatName val="0"/>
          <c:showSerName val="0"/>
          <c:showPercent val="0"/>
          <c:showBubbleSize val="0"/>
        </c:dLbls>
        <c:gapWidth val="100"/>
        <c:overlap val="-24"/>
        <c:axId val="334545344"/>
        <c:axId val="334548224"/>
      </c:barChart>
      <c:catAx>
        <c:axId val="3345453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34548224"/>
        <c:crosses val="autoZero"/>
        <c:auto val="1"/>
        <c:lblAlgn val="ctr"/>
        <c:lblOffset val="100"/>
        <c:noMultiLvlLbl val="0"/>
      </c:catAx>
      <c:valAx>
        <c:axId val="334548224"/>
        <c:scaling>
          <c:orientation val="minMax"/>
        </c:scaling>
        <c:delete val="1"/>
        <c:axPos val="l"/>
        <c:numFmt formatCode="0%" sourceLinked="1"/>
        <c:majorTickMark val="none"/>
        <c:minorTickMark val="none"/>
        <c:tickLblPos val="nextTo"/>
        <c:crossAx val="33454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12326783736873E-2"/>
          <c:y val="2.3532278364617829E-2"/>
          <c:w val="0.9754663436255564"/>
          <c:h val="0.861198469290145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of Retained to Not Retained (6-21-2023).xlsx]All'!$F$383:$F$386</c:f>
              <c:strCache>
                <c:ptCount val="4"/>
                <c:pt idx="0">
                  <c:v>0-1 Year</c:v>
                </c:pt>
                <c:pt idx="1">
                  <c:v>2-3 Years</c:v>
                </c:pt>
                <c:pt idx="2">
                  <c:v>4-5 Years</c:v>
                </c:pt>
                <c:pt idx="3">
                  <c:v>More than 5 Years</c:v>
                </c:pt>
              </c:strCache>
            </c:strRef>
          </c:cat>
          <c:val>
            <c:numRef>
              <c:f>'[Comparison of Retained to Not Retained (6-21-2023).xlsx]All'!$H$383:$H$386</c:f>
              <c:numCache>
                <c:formatCode>0%</c:formatCode>
                <c:ptCount val="4"/>
                <c:pt idx="0">
                  <c:v>0.62695924764890287</c:v>
                </c:pt>
                <c:pt idx="1">
                  <c:v>0.14106583072100312</c:v>
                </c:pt>
                <c:pt idx="2">
                  <c:v>5.9561128526645767E-2</c:v>
                </c:pt>
                <c:pt idx="3">
                  <c:v>0.17241379310344829</c:v>
                </c:pt>
              </c:numCache>
            </c:numRef>
          </c:val>
          <c:extLst>
            <c:ext xmlns:c16="http://schemas.microsoft.com/office/drawing/2014/chart" uri="{C3380CC4-5D6E-409C-BE32-E72D297353CC}">
              <c16:uniqueId val="{00000000-ABA7-4705-A081-FDB51DA5986F}"/>
            </c:ext>
          </c:extLst>
        </c:ser>
        <c:dLbls>
          <c:dLblPos val="inEnd"/>
          <c:showLegendKey val="0"/>
          <c:showVal val="1"/>
          <c:showCatName val="0"/>
          <c:showSerName val="0"/>
          <c:showPercent val="0"/>
          <c:showBubbleSize val="0"/>
        </c:dLbls>
        <c:gapWidth val="219"/>
        <c:overlap val="-27"/>
        <c:axId val="1871543744"/>
        <c:axId val="1871536064"/>
      </c:barChart>
      <c:catAx>
        <c:axId val="187154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71536064"/>
        <c:crosses val="autoZero"/>
        <c:auto val="1"/>
        <c:lblAlgn val="ctr"/>
        <c:lblOffset val="100"/>
        <c:noMultiLvlLbl val="0"/>
      </c:catAx>
      <c:valAx>
        <c:axId val="1871536064"/>
        <c:scaling>
          <c:orientation val="minMax"/>
        </c:scaling>
        <c:delete val="1"/>
        <c:axPos val="l"/>
        <c:numFmt formatCode="0%" sourceLinked="1"/>
        <c:majorTickMark val="none"/>
        <c:minorTickMark val="none"/>
        <c:tickLblPos val="nextTo"/>
        <c:crossAx val="187154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(6-21-2023).xlsx]Table'!$J$4:$K$4</c:f>
              <c:strCache>
                <c:ptCount val="2"/>
                <c:pt idx="0">
                  <c:v>Certified (n=319)</c:v>
                </c:pt>
                <c:pt idx="1">
                  <c:v>Not Certified (n=46)</c:v>
                </c:pt>
              </c:strCache>
            </c:strRef>
          </c:cat>
          <c:val>
            <c:numRef>
              <c:f>'[Comparison of Retained to Not Retained (6-21-2023).xlsx]Table'!$J$5:$K$5</c:f>
              <c:numCache>
                <c:formatCode>0%</c:formatCode>
                <c:ptCount val="2"/>
                <c:pt idx="0">
                  <c:v>0.85270000000000001</c:v>
                </c:pt>
                <c:pt idx="1">
                  <c:v>0.37</c:v>
                </c:pt>
              </c:numCache>
            </c:numRef>
          </c:val>
          <c:extLst>
            <c:ext xmlns:c16="http://schemas.microsoft.com/office/drawing/2014/chart" uri="{C3380CC4-5D6E-409C-BE32-E72D297353CC}">
              <c16:uniqueId val="{00000000-F855-4638-9191-515E39B52055}"/>
            </c:ext>
          </c:extLst>
        </c:ser>
        <c:dLbls>
          <c:dLblPos val="inEnd"/>
          <c:showLegendKey val="0"/>
          <c:showVal val="1"/>
          <c:showCatName val="0"/>
          <c:showSerName val="0"/>
          <c:showPercent val="0"/>
          <c:showBubbleSize val="0"/>
        </c:dLbls>
        <c:gapWidth val="100"/>
        <c:overlap val="-24"/>
        <c:axId val="327846896"/>
        <c:axId val="327832016"/>
      </c:barChart>
      <c:catAx>
        <c:axId val="3278468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27832016"/>
        <c:crosses val="autoZero"/>
        <c:auto val="1"/>
        <c:lblAlgn val="ctr"/>
        <c:lblOffset val="100"/>
        <c:noMultiLvlLbl val="0"/>
      </c:catAx>
      <c:valAx>
        <c:axId val="327832016"/>
        <c:scaling>
          <c:orientation val="minMax"/>
          <c:max val="1"/>
        </c:scaling>
        <c:delete val="1"/>
        <c:axPos val="l"/>
        <c:numFmt formatCode="0%" sourceLinked="1"/>
        <c:majorTickMark val="none"/>
        <c:minorTickMark val="none"/>
        <c:tickLblPos val="nextTo"/>
        <c:crossAx val="32784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(6-21-2023).xlsx]Table'!$J$15:$K$15</c:f>
              <c:strCache>
                <c:ptCount val="2"/>
                <c:pt idx="0">
                  <c:v>Completed Exceptional Children's Course (n=210)</c:v>
                </c:pt>
                <c:pt idx="1">
                  <c:v>Did Not Complete Course (n=140)</c:v>
                </c:pt>
              </c:strCache>
            </c:strRef>
          </c:cat>
          <c:val>
            <c:numRef>
              <c:f>'[Comparison of Retained to Not Retained (6-21-2023).xlsx]Table'!$J$16:$K$16</c:f>
              <c:numCache>
                <c:formatCode>0%</c:formatCode>
                <c:ptCount val="2"/>
                <c:pt idx="0">
                  <c:v>0.85</c:v>
                </c:pt>
                <c:pt idx="1">
                  <c:v>0.71</c:v>
                </c:pt>
              </c:numCache>
            </c:numRef>
          </c:val>
          <c:extLst>
            <c:ext xmlns:c16="http://schemas.microsoft.com/office/drawing/2014/chart" uri="{C3380CC4-5D6E-409C-BE32-E72D297353CC}">
              <c16:uniqueId val="{00000000-6F4D-4E7A-8327-28DCA8B47DC2}"/>
            </c:ext>
          </c:extLst>
        </c:ser>
        <c:dLbls>
          <c:dLblPos val="inEnd"/>
          <c:showLegendKey val="0"/>
          <c:showVal val="1"/>
          <c:showCatName val="0"/>
          <c:showSerName val="0"/>
          <c:showPercent val="0"/>
          <c:showBubbleSize val="0"/>
        </c:dLbls>
        <c:gapWidth val="100"/>
        <c:overlap val="-24"/>
        <c:axId val="1871537024"/>
        <c:axId val="1871549504"/>
      </c:barChart>
      <c:catAx>
        <c:axId val="18715370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1871549504"/>
        <c:crosses val="autoZero"/>
        <c:auto val="1"/>
        <c:lblAlgn val="ctr"/>
        <c:lblOffset val="100"/>
        <c:noMultiLvlLbl val="0"/>
      </c:catAx>
      <c:valAx>
        <c:axId val="1871549504"/>
        <c:scaling>
          <c:orientation val="minMax"/>
          <c:max val="1"/>
          <c:min val="0"/>
        </c:scaling>
        <c:delete val="1"/>
        <c:axPos val="l"/>
        <c:numFmt formatCode="0%" sourceLinked="1"/>
        <c:majorTickMark val="none"/>
        <c:minorTickMark val="none"/>
        <c:tickLblPos val="nextTo"/>
        <c:crossAx val="187153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(6-21-2023).xlsx]Table'!$J$25:$K$25</c:f>
              <c:strCache>
                <c:ptCount val="2"/>
                <c:pt idx="0">
                  <c:v>Employed in High-Need School (n=277)</c:v>
                </c:pt>
                <c:pt idx="1">
                  <c:v>Not Employed in High-Need School (n=86)</c:v>
                </c:pt>
              </c:strCache>
            </c:strRef>
          </c:cat>
          <c:val>
            <c:numRef>
              <c:f>'[Comparison of Retained to Not Retained (6-21-2023).xlsx]Table'!$J$26:$K$26</c:f>
              <c:numCache>
                <c:formatCode>0%</c:formatCode>
                <c:ptCount val="2"/>
                <c:pt idx="0">
                  <c:v>0.78700361010830322</c:v>
                </c:pt>
                <c:pt idx="1">
                  <c:v>0.81395348837209303</c:v>
                </c:pt>
              </c:numCache>
            </c:numRef>
          </c:val>
          <c:extLst>
            <c:ext xmlns:c16="http://schemas.microsoft.com/office/drawing/2014/chart" uri="{C3380CC4-5D6E-409C-BE32-E72D297353CC}">
              <c16:uniqueId val="{00000000-38A7-4F7F-9024-68A2EA247988}"/>
            </c:ext>
          </c:extLst>
        </c:ser>
        <c:dLbls>
          <c:dLblPos val="inEnd"/>
          <c:showLegendKey val="0"/>
          <c:showVal val="1"/>
          <c:showCatName val="0"/>
          <c:showSerName val="0"/>
          <c:showPercent val="0"/>
          <c:showBubbleSize val="0"/>
        </c:dLbls>
        <c:gapWidth val="100"/>
        <c:overlap val="-24"/>
        <c:axId val="327855536"/>
        <c:axId val="327854576"/>
      </c:barChart>
      <c:catAx>
        <c:axId val="327855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327854576"/>
        <c:crosses val="autoZero"/>
        <c:auto val="1"/>
        <c:lblAlgn val="ctr"/>
        <c:lblOffset val="100"/>
        <c:noMultiLvlLbl val="0"/>
      </c:catAx>
      <c:valAx>
        <c:axId val="327854576"/>
        <c:scaling>
          <c:orientation val="minMax"/>
          <c:max val="1"/>
          <c:min val="0"/>
        </c:scaling>
        <c:delete val="1"/>
        <c:axPos val="l"/>
        <c:numFmt formatCode="0%" sourceLinked="1"/>
        <c:majorTickMark val="none"/>
        <c:minorTickMark val="none"/>
        <c:tickLblPos val="nextTo"/>
        <c:crossAx val="32785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(6-21-2023).xlsx]Table'!$J$20:$K$20</c:f>
              <c:strCache>
                <c:ptCount val="2"/>
                <c:pt idx="0">
                  <c:v>Completed TPRP (n=172)</c:v>
                </c:pt>
                <c:pt idx="1">
                  <c:v>Did Not Complete TPRP (n=193)</c:v>
                </c:pt>
              </c:strCache>
            </c:strRef>
          </c:cat>
          <c:val>
            <c:numRef>
              <c:f>'[Comparison of Retained to Not Retained (6-21-2023).xlsx]Table'!$J$21:$K$21</c:f>
              <c:numCache>
                <c:formatCode>0%</c:formatCode>
                <c:ptCount val="2"/>
                <c:pt idx="0">
                  <c:v>0.84302325581395354</c:v>
                </c:pt>
                <c:pt idx="1">
                  <c:v>0.74479166666666663</c:v>
                </c:pt>
              </c:numCache>
            </c:numRef>
          </c:val>
          <c:extLst>
            <c:ext xmlns:c16="http://schemas.microsoft.com/office/drawing/2014/chart" uri="{C3380CC4-5D6E-409C-BE32-E72D297353CC}">
              <c16:uniqueId val="{00000000-1148-4677-A979-21526D23B863}"/>
            </c:ext>
          </c:extLst>
        </c:ser>
        <c:dLbls>
          <c:dLblPos val="inEnd"/>
          <c:showLegendKey val="0"/>
          <c:showVal val="1"/>
          <c:showCatName val="0"/>
          <c:showSerName val="0"/>
          <c:showPercent val="0"/>
          <c:showBubbleSize val="0"/>
        </c:dLbls>
        <c:gapWidth val="100"/>
        <c:overlap val="-24"/>
        <c:axId val="1871536544"/>
        <c:axId val="1871542304"/>
      </c:barChart>
      <c:catAx>
        <c:axId val="18715365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1871542304"/>
        <c:crosses val="autoZero"/>
        <c:auto val="1"/>
        <c:lblAlgn val="ctr"/>
        <c:lblOffset val="100"/>
        <c:noMultiLvlLbl val="0"/>
      </c:catAx>
      <c:valAx>
        <c:axId val="1871542304"/>
        <c:scaling>
          <c:orientation val="minMax"/>
          <c:max val="1"/>
          <c:min val="0"/>
        </c:scaling>
        <c:delete val="1"/>
        <c:axPos val="l"/>
        <c:numFmt formatCode="0%" sourceLinked="1"/>
        <c:majorTickMark val="none"/>
        <c:minorTickMark val="none"/>
        <c:tickLblPos val="nextTo"/>
        <c:crossAx val="187153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1825396825396824E-2"/>
          <c:y val="6.7762592499270954E-2"/>
          <c:w val="0.95634920634920639"/>
          <c:h val="0.62879482173351409"/>
        </c:manualLayout>
      </c:layout>
      <c:barChart>
        <c:barDir val="col"/>
        <c:grouping val="clustered"/>
        <c:varyColors val="0"/>
        <c:ser>
          <c:idx val="0"/>
          <c:order val="0"/>
          <c:tx>
            <c:strRef>
              <c:f>Sheet5!$C$12</c:f>
              <c:strCache>
                <c:ptCount val="1"/>
                <c:pt idx="0">
                  <c:v>Quality of the Training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Sheet5!$B$13:$B$20</c:f>
              <c:strCache>
                <c:ptCount val="8"/>
                <c:pt idx="0">
                  <c:v>August I (n=18)</c:v>
                </c:pt>
                <c:pt idx="1">
                  <c:v>August II (n=31)</c:v>
                </c:pt>
                <c:pt idx="2">
                  <c:v>September (n=18)</c:v>
                </c:pt>
                <c:pt idx="3">
                  <c:v>October (n=24)</c:v>
                </c:pt>
                <c:pt idx="4">
                  <c:v>January (n=15)</c:v>
                </c:pt>
                <c:pt idx="5">
                  <c:v>February (n=17)</c:v>
                </c:pt>
                <c:pt idx="6">
                  <c:v>Average (2022-23)</c:v>
                </c:pt>
                <c:pt idx="7">
                  <c:v>Average (2021-22)</c:v>
                </c:pt>
              </c:strCache>
            </c:strRef>
          </c:cat>
          <c:val>
            <c:numRef>
              <c:f>Sheet5!$C$13:$C$20</c:f>
              <c:numCache>
                <c:formatCode>0%</c:formatCode>
                <c:ptCount val="8"/>
                <c:pt idx="0">
                  <c:v>0.94</c:v>
                </c:pt>
                <c:pt idx="1">
                  <c:v>0.94</c:v>
                </c:pt>
                <c:pt idx="2">
                  <c:v>0.94</c:v>
                </c:pt>
                <c:pt idx="3">
                  <c:v>0.96</c:v>
                </c:pt>
                <c:pt idx="4">
                  <c:v>1</c:v>
                </c:pt>
                <c:pt idx="5">
                  <c:v>1</c:v>
                </c:pt>
                <c:pt idx="6">
                  <c:v>0.96333333333333326</c:v>
                </c:pt>
                <c:pt idx="7">
                  <c:v>0.98</c:v>
                </c:pt>
              </c:numCache>
            </c:numRef>
          </c:val>
          <c:extLst>
            <c:ext xmlns:c16="http://schemas.microsoft.com/office/drawing/2014/chart" uri="{C3380CC4-5D6E-409C-BE32-E72D297353CC}">
              <c16:uniqueId val="{00000000-36EA-4F22-8738-E38AD49AA05D}"/>
            </c:ext>
          </c:extLst>
        </c:ser>
        <c:ser>
          <c:idx val="1"/>
          <c:order val="1"/>
          <c:tx>
            <c:strRef>
              <c:f>Sheet5!$D$12</c:f>
              <c:strCache>
                <c:ptCount val="1"/>
                <c:pt idx="0">
                  <c:v>Will Use the Information Provided</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Sheet5!$B$13:$B$20</c:f>
              <c:strCache>
                <c:ptCount val="8"/>
                <c:pt idx="0">
                  <c:v>August I (n=18)</c:v>
                </c:pt>
                <c:pt idx="1">
                  <c:v>August II (n=31)</c:v>
                </c:pt>
                <c:pt idx="2">
                  <c:v>September (n=18)</c:v>
                </c:pt>
                <c:pt idx="3">
                  <c:v>October (n=24)</c:v>
                </c:pt>
                <c:pt idx="4">
                  <c:v>January (n=15)</c:v>
                </c:pt>
                <c:pt idx="5">
                  <c:v>February (n=17)</c:v>
                </c:pt>
                <c:pt idx="6">
                  <c:v>Average (2022-23)</c:v>
                </c:pt>
                <c:pt idx="7">
                  <c:v>Average (2021-22)</c:v>
                </c:pt>
              </c:strCache>
            </c:strRef>
          </c:cat>
          <c:val>
            <c:numRef>
              <c:f>Sheet5!$D$13:$D$20</c:f>
              <c:numCache>
                <c:formatCode>0%</c:formatCode>
                <c:ptCount val="8"/>
                <c:pt idx="0">
                  <c:v>0.94</c:v>
                </c:pt>
                <c:pt idx="1">
                  <c:v>0.94</c:v>
                </c:pt>
                <c:pt idx="2">
                  <c:v>0.94</c:v>
                </c:pt>
                <c:pt idx="3">
                  <c:v>0.96</c:v>
                </c:pt>
                <c:pt idx="4">
                  <c:v>1</c:v>
                </c:pt>
                <c:pt idx="5">
                  <c:v>1</c:v>
                </c:pt>
                <c:pt idx="6">
                  <c:v>0.96333333333333326</c:v>
                </c:pt>
                <c:pt idx="7">
                  <c:v>0.98</c:v>
                </c:pt>
              </c:numCache>
            </c:numRef>
          </c:val>
          <c:extLst>
            <c:ext xmlns:c16="http://schemas.microsoft.com/office/drawing/2014/chart" uri="{C3380CC4-5D6E-409C-BE32-E72D297353CC}">
              <c16:uniqueId val="{00000001-36EA-4F22-8738-E38AD49AA05D}"/>
            </c:ext>
          </c:extLst>
        </c:ser>
        <c:dLbls>
          <c:dLblPos val="inEnd"/>
          <c:showLegendKey val="0"/>
          <c:showVal val="1"/>
          <c:showCatName val="0"/>
          <c:showSerName val="0"/>
          <c:showPercent val="0"/>
          <c:showBubbleSize val="0"/>
        </c:dLbls>
        <c:gapWidth val="75"/>
        <c:overlap val="-27"/>
        <c:axId val="1117797295"/>
        <c:axId val="1117801455"/>
      </c:barChart>
      <c:catAx>
        <c:axId val="111779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7801455"/>
        <c:crosses val="autoZero"/>
        <c:auto val="1"/>
        <c:lblAlgn val="ctr"/>
        <c:lblOffset val="100"/>
        <c:noMultiLvlLbl val="0"/>
      </c:catAx>
      <c:valAx>
        <c:axId val="1117801455"/>
        <c:scaling>
          <c:orientation val="minMax"/>
          <c:max val="1"/>
          <c:min val="0"/>
        </c:scaling>
        <c:delete val="1"/>
        <c:axPos val="l"/>
        <c:numFmt formatCode="0%" sourceLinked="1"/>
        <c:majorTickMark val="none"/>
        <c:minorTickMark val="none"/>
        <c:tickLblPos val="nextTo"/>
        <c:crossAx val="1117797295"/>
        <c:crosses val="autoZero"/>
        <c:crossBetween val="between"/>
      </c:valAx>
      <c:spPr>
        <a:noFill/>
        <a:ln>
          <a:noFill/>
        </a:ln>
        <a:effectLst/>
      </c:spPr>
    </c:plotArea>
    <c:legend>
      <c:legendPos val="b"/>
      <c:layout>
        <c:manualLayout>
          <c:xMode val="edge"/>
          <c:yMode val="edge"/>
          <c:x val="0.16824606299212599"/>
          <c:y val="0.91261519393409141"/>
          <c:w val="0.70646412948381454"/>
          <c:h val="7.81255468066491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51.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51.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C1CEAB-0EB4-46B7-83B6-3CC0AD43126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9A6079-F0D5-43BC-B3BB-2E0C6C659BF9}">
      <dgm:prSet custT="1"/>
      <dgm:spPr/>
      <dgm:t>
        <a:bodyPr/>
        <a:lstStyle/>
        <a:p>
          <a:pPr>
            <a:lnSpc>
              <a:spcPct val="100000"/>
            </a:lnSpc>
          </a:pPr>
          <a:r>
            <a:rPr lang="en-US" sz="2400" dirty="0">
              <a:latin typeface="Arial" panose="020B0604020202020204" pitchFamily="34" charset="0"/>
              <a:cs typeface="Arial" panose="020B0604020202020204" pitchFamily="34" charset="0"/>
            </a:rPr>
            <a:t>Teacher and Leader Retention</a:t>
          </a:r>
        </a:p>
      </dgm:t>
    </dgm:pt>
    <dgm:pt modelId="{5A416772-4357-4E5D-90B9-84BEA6B3FB40}" type="parTrans" cxnId="{27EDF89C-2BC5-4C0E-8C64-369D08B2D733}">
      <dgm:prSet/>
      <dgm:spPr/>
      <dgm:t>
        <a:bodyPr/>
        <a:lstStyle/>
        <a:p>
          <a:endParaRPr lang="en-US"/>
        </a:p>
      </dgm:t>
    </dgm:pt>
    <dgm:pt modelId="{AD523E90-CD2F-4A30-A5CF-EC35778D253E}" type="sibTrans" cxnId="{27EDF89C-2BC5-4C0E-8C64-369D08B2D733}">
      <dgm:prSet/>
      <dgm:spPr/>
      <dgm:t>
        <a:bodyPr/>
        <a:lstStyle/>
        <a:p>
          <a:endParaRPr lang="en-US"/>
        </a:p>
      </dgm:t>
    </dgm:pt>
    <dgm:pt modelId="{7F8F6C91-D8FE-4EDC-B2FC-90B48ED3C845}">
      <dgm:prSet custT="1"/>
      <dgm:spPr/>
      <dgm:t>
        <a:bodyPr/>
        <a:lstStyle/>
        <a:p>
          <a:pPr>
            <a:lnSpc>
              <a:spcPct val="100000"/>
            </a:lnSpc>
          </a:pPr>
          <a:r>
            <a:rPr lang="en-US" sz="2400" dirty="0">
              <a:latin typeface="Arial" panose="020B0604020202020204" pitchFamily="34" charset="0"/>
              <a:cs typeface="Arial" panose="020B0604020202020204" pitchFamily="34" charset="0"/>
            </a:rPr>
            <a:t>Special Education Leadership Development Academy</a:t>
          </a:r>
        </a:p>
      </dgm:t>
    </dgm:pt>
    <dgm:pt modelId="{A2FEEFE5-D678-41CA-987A-73B13C85916D}" type="parTrans" cxnId="{3437EDE3-F8F2-47F1-A92E-A24EE7F1F16E}">
      <dgm:prSet/>
      <dgm:spPr/>
      <dgm:t>
        <a:bodyPr/>
        <a:lstStyle/>
        <a:p>
          <a:endParaRPr lang="en-US"/>
        </a:p>
      </dgm:t>
    </dgm:pt>
    <dgm:pt modelId="{1B1DAEAF-203C-43B7-8B2A-7180C67966A3}" type="sibTrans" cxnId="{3437EDE3-F8F2-47F1-A92E-A24EE7F1F16E}">
      <dgm:prSet/>
      <dgm:spPr/>
      <dgm:t>
        <a:bodyPr/>
        <a:lstStyle/>
        <a:p>
          <a:endParaRPr lang="en-US"/>
        </a:p>
      </dgm:t>
    </dgm:pt>
    <dgm:pt modelId="{6653DCFD-369C-4BC8-8AA8-35F4A24C17D7}">
      <dgm:prSet custT="1"/>
      <dgm:spPr/>
      <dgm:t>
        <a:bodyPr/>
        <a:lstStyle/>
        <a:p>
          <a:pPr>
            <a:lnSpc>
              <a:spcPct val="100000"/>
            </a:lnSpc>
          </a:pPr>
          <a:r>
            <a:rPr lang="en-US" sz="2400" dirty="0">
              <a:latin typeface="Arial" panose="020B0604020202020204" pitchFamily="34" charset="0"/>
              <a:cs typeface="Arial" panose="020B0604020202020204" pitchFamily="34" charset="0"/>
            </a:rPr>
            <a:t>Special Education School Administrators Academy</a:t>
          </a:r>
        </a:p>
      </dgm:t>
    </dgm:pt>
    <dgm:pt modelId="{C5EABF1E-9080-45FB-B545-6AA06A4EC538}" type="parTrans" cxnId="{BBB617D4-3C5D-4EAB-9CA1-5B673EEBF10B}">
      <dgm:prSet/>
      <dgm:spPr/>
      <dgm:t>
        <a:bodyPr/>
        <a:lstStyle/>
        <a:p>
          <a:endParaRPr lang="en-US"/>
        </a:p>
      </dgm:t>
    </dgm:pt>
    <dgm:pt modelId="{799D7587-91CC-4DA8-B708-F39660F90ECD}" type="sibTrans" cxnId="{BBB617D4-3C5D-4EAB-9CA1-5B673EEBF10B}">
      <dgm:prSet/>
      <dgm:spPr/>
      <dgm:t>
        <a:bodyPr/>
        <a:lstStyle/>
        <a:p>
          <a:endParaRPr lang="en-US"/>
        </a:p>
      </dgm:t>
    </dgm:pt>
    <dgm:pt modelId="{EFDD2EC4-AB5A-498F-B009-4452A64A4983}">
      <dgm:prSet custT="1"/>
      <dgm:spPr/>
      <dgm:t>
        <a:bodyPr/>
        <a:lstStyle/>
        <a:p>
          <a:pPr>
            <a:lnSpc>
              <a:spcPct val="100000"/>
            </a:lnSpc>
          </a:pPr>
          <a:r>
            <a:rPr lang="en-US" sz="2400" dirty="0">
              <a:latin typeface="Arial" panose="020B0604020202020204" pitchFamily="34" charset="0"/>
              <a:cs typeface="Arial" panose="020B0604020202020204" pitchFamily="34" charset="0"/>
            </a:rPr>
            <a:t>Instructional Supports</a:t>
          </a:r>
        </a:p>
      </dgm:t>
    </dgm:pt>
    <dgm:pt modelId="{BE572478-E148-441E-83EC-E6065D2AAE4D}" type="parTrans" cxnId="{BD156DB2-A6A2-4A8A-9FD9-459C07C4599C}">
      <dgm:prSet/>
      <dgm:spPr/>
      <dgm:t>
        <a:bodyPr/>
        <a:lstStyle/>
        <a:p>
          <a:endParaRPr lang="en-US"/>
        </a:p>
      </dgm:t>
    </dgm:pt>
    <dgm:pt modelId="{DBBC8B1C-CCA9-46C1-AC83-3E139C7D1CC3}" type="sibTrans" cxnId="{BD156DB2-A6A2-4A8A-9FD9-459C07C4599C}">
      <dgm:prSet/>
      <dgm:spPr/>
      <dgm:t>
        <a:bodyPr/>
        <a:lstStyle/>
        <a:p>
          <a:endParaRPr lang="en-US"/>
        </a:p>
      </dgm:t>
    </dgm:pt>
    <dgm:pt modelId="{C588B5A1-5519-42F9-8910-18B5388762BC}">
      <dgm:prSet/>
      <dgm:spPr/>
      <dgm:t>
        <a:bodyPr/>
        <a:lstStyle/>
        <a:p>
          <a:pPr>
            <a:lnSpc>
              <a:spcPct val="100000"/>
            </a:lnSpc>
          </a:pPr>
          <a:endParaRPr lang="en-US" dirty="0"/>
        </a:p>
      </dgm:t>
    </dgm:pt>
    <dgm:pt modelId="{4EDE83F5-BCF8-4DF4-A895-426EB6EB8B8D}" type="parTrans" cxnId="{961F1826-23E8-47F4-A48D-C001CBE8A633}">
      <dgm:prSet/>
      <dgm:spPr/>
      <dgm:t>
        <a:bodyPr/>
        <a:lstStyle/>
        <a:p>
          <a:endParaRPr lang="en-US"/>
        </a:p>
      </dgm:t>
    </dgm:pt>
    <dgm:pt modelId="{4D90D6F8-6F15-4F88-82E3-D0882E01ECAD}" type="sibTrans" cxnId="{961F1826-23E8-47F4-A48D-C001CBE8A633}">
      <dgm:prSet/>
      <dgm:spPr/>
      <dgm:t>
        <a:bodyPr/>
        <a:lstStyle/>
        <a:p>
          <a:endParaRPr lang="en-US"/>
        </a:p>
      </dgm:t>
    </dgm:pt>
    <dgm:pt modelId="{30FBA38B-E1FF-4540-8321-2ACFA74805FA}" type="pres">
      <dgm:prSet presAssocID="{3DC1CEAB-0EB4-46B7-83B6-3CC0AD43126A}" presName="root" presStyleCnt="0">
        <dgm:presLayoutVars>
          <dgm:dir/>
          <dgm:resizeHandles val="exact"/>
        </dgm:presLayoutVars>
      </dgm:prSet>
      <dgm:spPr/>
    </dgm:pt>
    <dgm:pt modelId="{9DD44AAD-788C-45C7-B590-2C1D089BAF24}" type="pres">
      <dgm:prSet presAssocID="{7E9A6079-F0D5-43BC-B3BB-2E0C6C659BF9}" presName="compNode" presStyleCnt="0"/>
      <dgm:spPr/>
    </dgm:pt>
    <dgm:pt modelId="{99C86E66-981A-43D8-B3E0-FBF56EEEEC41}" type="pres">
      <dgm:prSet presAssocID="{7E9A6079-F0D5-43BC-B3BB-2E0C6C659BF9}" presName="bgRect" presStyleLbl="bgShp" presStyleIdx="0" presStyleCnt="4"/>
      <dgm:spPr/>
    </dgm:pt>
    <dgm:pt modelId="{5A94990D-588B-49C1-ACD5-F2EE81092C07}" type="pres">
      <dgm:prSet presAssocID="{7E9A6079-F0D5-43BC-B3BB-2E0C6C659B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7551C35E-2D79-42E4-A1D9-F441BCB0C7FA}" type="pres">
      <dgm:prSet presAssocID="{7E9A6079-F0D5-43BC-B3BB-2E0C6C659BF9}" presName="spaceRect" presStyleCnt="0"/>
      <dgm:spPr/>
    </dgm:pt>
    <dgm:pt modelId="{E58223CB-B2F6-4466-A620-909C0FD372A6}" type="pres">
      <dgm:prSet presAssocID="{7E9A6079-F0D5-43BC-B3BB-2E0C6C659BF9}" presName="parTx" presStyleLbl="revTx" presStyleIdx="0" presStyleCnt="5">
        <dgm:presLayoutVars>
          <dgm:chMax val="0"/>
          <dgm:chPref val="0"/>
        </dgm:presLayoutVars>
      </dgm:prSet>
      <dgm:spPr/>
    </dgm:pt>
    <dgm:pt modelId="{9E73A8FD-63A5-4760-BABE-90A224103192}" type="pres">
      <dgm:prSet presAssocID="{AD523E90-CD2F-4A30-A5CF-EC35778D253E}" presName="sibTrans" presStyleCnt="0"/>
      <dgm:spPr/>
    </dgm:pt>
    <dgm:pt modelId="{F5CE1360-68CE-4287-B4D7-34699AC78B86}" type="pres">
      <dgm:prSet presAssocID="{7F8F6C91-D8FE-4EDC-B2FC-90B48ED3C845}" presName="compNode" presStyleCnt="0"/>
      <dgm:spPr/>
    </dgm:pt>
    <dgm:pt modelId="{80D7D8FB-94AE-4B39-B1F4-A02DE0E473EA}" type="pres">
      <dgm:prSet presAssocID="{7F8F6C91-D8FE-4EDC-B2FC-90B48ED3C845}" presName="bgRect" presStyleLbl="bgShp" presStyleIdx="1" presStyleCnt="4"/>
      <dgm:spPr/>
    </dgm:pt>
    <dgm:pt modelId="{2D1072CB-FD30-4935-A59E-F23AE8228EE0}" type="pres">
      <dgm:prSet presAssocID="{7F8F6C91-D8FE-4EDC-B2FC-90B48ED3C8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DB826232-0E30-4DE5-84A0-3AB617362D6D}" type="pres">
      <dgm:prSet presAssocID="{7F8F6C91-D8FE-4EDC-B2FC-90B48ED3C845}" presName="spaceRect" presStyleCnt="0"/>
      <dgm:spPr/>
    </dgm:pt>
    <dgm:pt modelId="{3A4DEB31-FF2F-45BB-AF73-89A02BD2C221}" type="pres">
      <dgm:prSet presAssocID="{7F8F6C91-D8FE-4EDC-B2FC-90B48ED3C845}" presName="parTx" presStyleLbl="revTx" presStyleIdx="1" presStyleCnt="5">
        <dgm:presLayoutVars>
          <dgm:chMax val="0"/>
          <dgm:chPref val="0"/>
        </dgm:presLayoutVars>
      </dgm:prSet>
      <dgm:spPr/>
    </dgm:pt>
    <dgm:pt modelId="{5EA03F2D-8322-4600-BE84-9D96307CD3C3}" type="pres">
      <dgm:prSet presAssocID="{1B1DAEAF-203C-43B7-8B2A-7180C67966A3}" presName="sibTrans" presStyleCnt="0"/>
      <dgm:spPr/>
    </dgm:pt>
    <dgm:pt modelId="{D082B8E8-1C2C-4D9E-B7B4-6AE32A55CA32}" type="pres">
      <dgm:prSet presAssocID="{6653DCFD-369C-4BC8-8AA8-35F4A24C17D7}" presName="compNode" presStyleCnt="0"/>
      <dgm:spPr/>
    </dgm:pt>
    <dgm:pt modelId="{D4A57A57-BA87-4EC6-B672-E19FF8D30B65}" type="pres">
      <dgm:prSet presAssocID="{6653DCFD-369C-4BC8-8AA8-35F4A24C17D7}" presName="bgRect" presStyleLbl="bgShp" presStyleIdx="2" presStyleCnt="4"/>
      <dgm:spPr/>
    </dgm:pt>
    <dgm:pt modelId="{DC9E8F98-3E18-40F0-AC42-36A7687FCAFC}" type="pres">
      <dgm:prSet presAssocID="{6653DCFD-369C-4BC8-8AA8-35F4A24C17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29B8971B-69D4-40DF-9B13-364AFB0938A8}" type="pres">
      <dgm:prSet presAssocID="{6653DCFD-369C-4BC8-8AA8-35F4A24C17D7}" presName="spaceRect" presStyleCnt="0"/>
      <dgm:spPr/>
    </dgm:pt>
    <dgm:pt modelId="{84794CFE-9DEC-4C31-922B-CA1346C21F7F}" type="pres">
      <dgm:prSet presAssocID="{6653DCFD-369C-4BC8-8AA8-35F4A24C17D7}" presName="parTx" presStyleLbl="revTx" presStyleIdx="2" presStyleCnt="5">
        <dgm:presLayoutVars>
          <dgm:chMax val="0"/>
          <dgm:chPref val="0"/>
        </dgm:presLayoutVars>
      </dgm:prSet>
      <dgm:spPr/>
    </dgm:pt>
    <dgm:pt modelId="{4ACD62B2-26FA-4253-9AEE-EE4428C83AFE}" type="pres">
      <dgm:prSet presAssocID="{799D7587-91CC-4DA8-B708-F39660F90ECD}" presName="sibTrans" presStyleCnt="0"/>
      <dgm:spPr/>
    </dgm:pt>
    <dgm:pt modelId="{1574A003-EAE1-4AE2-ACF4-7124010850E7}" type="pres">
      <dgm:prSet presAssocID="{EFDD2EC4-AB5A-498F-B009-4452A64A4983}" presName="compNode" presStyleCnt="0"/>
      <dgm:spPr/>
    </dgm:pt>
    <dgm:pt modelId="{96A0E8B7-5ACE-4057-B4A3-5B38D6B87A4D}" type="pres">
      <dgm:prSet presAssocID="{EFDD2EC4-AB5A-498F-B009-4452A64A4983}" presName="bgRect" presStyleLbl="bgShp" presStyleIdx="3" presStyleCnt="4"/>
      <dgm:spPr/>
    </dgm:pt>
    <dgm:pt modelId="{0ECC14BE-E015-4D80-BA0A-CEBE2705B8FB}" type="pres">
      <dgm:prSet presAssocID="{EFDD2EC4-AB5A-498F-B009-4452A64A49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7C1C23B-8D92-400B-B29B-4BB3B2AE8D07}" type="pres">
      <dgm:prSet presAssocID="{EFDD2EC4-AB5A-498F-B009-4452A64A4983}" presName="spaceRect" presStyleCnt="0"/>
      <dgm:spPr/>
    </dgm:pt>
    <dgm:pt modelId="{97F61DC5-C3C9-4A6E-8DDF-256E78836E67}" type="pres">
      <dgm:prSet presAssocID="{EFDD2EC4-AB5A-498F-B009-4452A64A4983}" presName="parTx" presStyleLbl="revTx" presStyleIdx="3" presStyleCnt="5" custScaleX="95621">
        <dgm:presLayoutVars>
          <dgm:chMax val="0"/>
          <dgm:chPref val="0"/>
        </dgm:presLayoutVars>
      </dgm:prSet>
      <dgm:spPr/>
    </dgm:pt>
    <dgm:pt modelId="{85550894-9035-45D5-9EBD-7F98CC53FDEC}" type="pres">
      <dgm:prSet presAssocID="{EFDD2EC4-AB5A-498F-B009-4452A64A4983}" presName="desTx" presStyleLbl="revTx" presStyleIdx="4" presStyleCnt="5">
        <dgm:presLayoutVars/>
      </dgm:prSet>
      <dgm:spPr/>
    </dgm:pt>
  </dgm:ptLst>
  <dgm:cxnLst>
    <dgm:cxn modelId="{809C531F-DB5A-4C2D-AF26-5FF05FBFA24C}" type="presOf" srcId="{7E9A6079-F0D5-43BC-B3BB-2E0C6C659BF9}" destId="{E58223CB-B2F6-4466-A620-909C0FD372A6}" srcOrd="0" destOrd="0" presId="urn:microsoft.com/office/officeart/2018/2/layout/IconVerticalSolidList"/>
    <dgm:cxn modelId="{961F1826-23E8-47F4-A48D-C001CBE8A633}" srcId="{EFDD2EC4-AB5A-498F-B009-4452A64A4983}" destId="{C588B5A1-5519-42F9-8910-18B5388762BC}" srcOrd="0" destOrd="0" parTransId="{4EDE83F5-BCF8-4DF4-A895-426EB6EB8B8D}" sibTransId="{4D90D6F8-6F15-4F88-82E3-D0882E01ECAD}"/>
    <dgm:cxn modelId="{F4830B5C-2D9A-4116-AEAE-038223A91906}" type="presOf" srcId="{7F8F6C91-D8FE-4EDC-B2FC-90B48ED3C845}" destId="{3A4DEB31-FF2F-45BB-AF73-89A02BD2C221}" srcOrd="0" destOrd="0" presId="urn:microsoft.com/office/officeart/2018/2/layout/IconVerticalSolidList"/>
    <dgm:cxn modelId="{27EDF89C-2BC5-4C0E-8C64-369D08B2D733}" srcId="{3DC1CEAB-0EB4-46B7-83B6-3CC0AD43126A}" destId="{7E9A6079-F0D5-43BC-B3BB-2E0C6C659BF9}" srcOrd="0" destOrd="0" parTransId="{5A416772-4357-4E5D-90B9-84BEA6B3FB40}" sibTransId="{AD523E90-CD2F-4A30-A5CF-EC35778D253E}"/>
    <dgm:cxn modelId="{E69D1CA3-C743-44A0-888E-2E02E85C1787}" type="presOf" srcId="{3DC1CEAB-0EB4-46B7-83B6-3CC0AD43126A}" destId="{30FBA38B-E1FF-4540-8321-2ACFA74805FA}" srcOrd="0" destOrd="0" presId="urn:microsoft.com/office/officeart/2018/2/layout/IconVerticalSolidList"/>
    <dgm:cxn modelId="{7F7E60A4-2690-4970-B137-6177C285BD2C}" type="presOf" srcId="{EFDD2EC4-AB5A-498F-B009-4452A64A4983}" destId="{97F61DC5-C3C9-4A6E-8DDF-256E78836E67}" srcOrd="0" destOrd="0" presId="urn:microsoft.com/office/officeart/2018/2/layout/IconVerticalSolidList"/>
    <dgm:cxn modelId="{BD156DB2-A6A2-4A8A-9FD9-459C07C4599C}" srcId="{3DC1CEAB-0EB4-46B7-83B6-3CC0AD43126A}" destId="{EFDD2EC4-AB5A-498F-B009-4452A64A4983}" srcOrd="3" destOrd="0" parTransId="{BE572478-E148-441E-83EC-E6065D2AAE4D}" sibTransId="{DBBC8B1C-CCA9-46C1-AC83-3E139C7D1CC3}"/>
    <dgm:cxn modelId="{BBB617D4-3C5D-4EAB-9CA1-5B673EEBF10B}" srcId="{3DC1CEAB-0EB4-46B7-83B6-3CC0AD43126A}" destId="{6653DCFD-369C-4BC8-8AA8-35F4A24C17D7}" srcOrd="2" destOrd="0" parTransId="{C5EABF1E-9080-45FB-B545-6AA06A4EC538}" sibTransId="{799D7587-91CC-4DA8-B708-F39660F90ECD}"/>
    <dgm:cxn modelId="{A57363D6-06FC-4180-96AF-B486A3464E6A}" type="presOf" srcId="{6653DCFD-369C-4BC8-8AA8-35F4A24C17D7}" destId="{84794CFE-9DEC-4C31-922B-CA1346C21F7F}" srcOrd="0" destOrd="0" presId="urn:microsoft.com/office/officeart/2018/2/layout/IconVerticalSolidList"/>
    <dgm:cxn modelId="{3437EDE3-F8F2-47F1-A92E-A24EE7F1F16E}" srcId="{3DC1CEAB-0EB4-46B7-83B6-3CC0AD43126A}" destId="{7F8F6C91-D8FE-4EDC-B2FC-90B48ED3C845}" srcOrd="1" destOrd="0" parTransId="{A2FEEFE5-D678-41CA-987A-73B13C85916D}" sibTransId="{1B1DAEAF-203C-43B7-8B2A-7180C67966A3}"/>
    <dgm:cxn modelId="{BFBCE3E6-82EB-4B0E-80D8-6FB59ADE96CC}" type="presOf" srcId="{C588B5A1-5519-42F9-8910-18B5388762BC}" destId="{85550894-9035-45D5-9EBD-7F98CC53FDEC}" srcOrd="0" destOrd="0" presId="urn:microsoft.com/office/officeart/2018/2/layout/IconVerticalSolidList"/>
    <dgm:cxn modelId="{44791551-1101-404E-B4D3-6C9519194561}" type="presParOf" srcId="{30FBA38B-E1FF-4540-8321-2ACFA74805FA}" destId="{9DD44AAD-788C-45C7-B590-2C1D089BAF24}" srcOrd="0" destOrd="0" presId="urn:microsoft.com/office/officeart/2018/2/layout/IconVerticalSolidList"/>
    <dgm:cxn modelId="{C8549DCD-B07D-46DD-98D4-532AA05AB205}" type="presParOf" srcId="{9DD44AAD-788C-45C7-B590-2C1D089BAF24}" destId="{99C86E66-981A-43D8-B3E0-FBF56EEEEC41}" srcOrd="0" destOrd="0" presId="urn:microsoft.com/office/officeart/2018/2/layout/IconVerticalSolidList"/>
    <dgm:cxn modelId="{2E6B46AC-CD1F-4CA2-8C87-2F7B3C7B132D}" type="presParOf" srcId="{9DD44AAD-788C-45C7-B590-2C1D089BAF24}" destId="{5A94990D-588B-49C1-ACD5-F2EE81092C07}" srcOrd="1" destOrd="0" presId="urn:microsoft.com/office/officeart/2018/2/layout/IconVerticalSolidList"/>
    <dgm:cxn modelId="{880D43C8-3EBB-42F5-8628-5D12DAD024DC}" type="presParOf" srcId="{9DD44AAD-788C-45C7-B590-2C1D089BAF24}" destId="{7551C35E-2D79-42E4-A1D9-F441BCB0C7FA}" srcOrd="2" destOrd="0" presId="urn:microsoft.com/office/officeart/2018/2/layout/IconVerticalSolidList"/>
    <dgm:cxn modelId="{93FF5C7D-3D5F-4C05-91C8-020066425FE9}" type="presParOf" srcId="{9DD44AAD-788C-45C7-B590-2C1D089BAF24}" destId="{E58223CB-B2F6-4466-A620-909C0FD372A6}" srcOrd="3" destOrd="0" presId="urn:microsoft.com/office/officeart/2018/2/layout/IconVerticalSolidList"/>
    <dgm:cxn modelId="{28A6C6B2-A6D0-411B-B42F-EC02CF225107}" type="presParOf" srcId="{30FBA38B-E1FF-4540-8321-2ACFA74805FA}" destId="{9E73A8FD-63A5-4760-BABE-90A224103192}" srcOrd="1" destOrd="0" presId="urn:microsoft.com/office/officeart/2018/2/layout/IconVerticalSolidList"/>
    <dgm:cxn modelId="{643C99BD-2D82-4CA1-AA36-78B77FA25B32}" type="presParOf" srcId="{30FBA38B-E1FF-4540-8321-2ACFA74805FA}" destId="{F5CE1360-68CE-4287-B4D7-34699AC78B86}" srcOrd="2" destOrd="0" presId="urn:microsoft.com/office/officeart/2018/2/layout/IconVerticalSolidList"/>
    <dgm:cxn modelId="{2D380243-6CCA-4068-829F-0FF975816077}" type="presParOf" srcId="{F5CE1360-68CE-4287-B4D7-34699AC78B86}" destId="{80D7D8FB-94AE-4B39-B1F4-A02DE0E473EA}" srcOrd="0" destOrd="0" presId="urn:microsoft.com/office/officeart/2018/2/layout/IconVerticalSolidList"/>
    <dgm:cxn modelId="{F785876C-D004-4029-9D0A-69FB64AD4433}" type="presParOf" srcId="{F5CE1360-68CE-4287-B4D7-34699AC78B86}" destId="{2D1072CB-FD30-4935-A59E-F23AE8228EE0}" srcOrd="1" destOrd="0" presId="urn:microsoft.com/office/officeart/2018/2/layout/IconVerticalSolidList"/>
    <dgm:cxn modelId="{D5525A37-E995-4B61-AA29-868922F91BC8}" type="presParOf" srcId="{F5CE1360-68CE-4287-B4D7-34699AC78B86}" destId="{DB826232-0E30-4DE5-84A0-3AB617362D6D}" srcOrd="2" destOrd="0" presId="urn:microsoft.com/office/officeart/2018/2/layout/IconVerticalSolidList"/>
    <dgm:cxn modelId="{E62B9AF1-F984-4073-84B8-ADC809FAE2AA}" type="presParOf" srcId="{F5CE1360-68CE-4287-B4D7-34699AC78B86}" destId="{3A4DEB31-FF2F-45BB-AF73-89A02BD2C221}" srcOrd="3" destOrd="0" presId="urn:microsoft.com/office/officeart/2018/2/layout/IconVerticalSolidList"/>
    <dgm:cxn modelId="{0B08FB4A-FDCC-44BB-86DF-F1B6699B1DBC}" type="presParOf" srcId="{30FBA38B-E1FF-4540-8321-2ACFA74805FA}" destId="{5EA03F2D-8322-4600-BE84-9D96307CD3C3}" srcOrd="3" destOrd="0" presId="urn:microsoft.com/office/officeart/2018/2/layout/IconVerticalSolidList"/>
    <dgm:cxn modelId="{662B52CB-6FB0-4DD4-BE9B-20ED1493EBF1}" type="presParOf" srcId="{30FBA38B-E1FF-4540-8321-2ACFA74805FA}" destId="{D082B8E8-1C2C-4D9E-B7B4-6AE32A55CA32}" srcOrd="4" destOrd="0" presId="urn:microsoft.com/office/officeart/2018/2/layout/IconVerticalSolidList"/>
    <dgm:cxn modelId="{020A271C-1C36-40E0-90AE-C5CCCA23EE29}" type="presParOf" srcId="{D082B8E8-1C2C-4D9E-B7B4-6AE32A55CA32}" destId="{D4A57A57-BA87-4EC6-B672-E19FF8D30B65}" srcOrd="0" destOrd="0" presId="urn:microsoft.com/office/officeart/2018/2/layout/IconVerticalSolidList"/>
    <dgm:cxn modelId="{832217B3-9B76-417C-BBEA-1080A3034737}" type="presParOf" srcId="{D082B8E8-1C2C-4D9E-B7B4-6AE32A55CA32}" destId="{DC9E8F98-3E18-40F0-AC42-36A7687FCAFC}" srcOrd="1" destOrd="0" presId="urn:microsoft.com/office/officeart/2018/2/layout/IconVerticalSolidList"/>
    <dgm:cxn modelId="{F18F95CE-F5D5-4504-9FE9-A6A126985908}" type="presParOf" srcId="{D082B8E8-1C2C-4D9E-B7B4-6AE32A55CA32}" destId="{29B8971B-69D4-40DF-9B13-364AFB0938A8}" srcOrd="2" destOrd="0" presId="urn:microsoft.com/office/officeart/2018/2/layout/IconVerticalSolidList"/>
    <dgm:cxn modelId="{EB5AD6D9-4302-415D-B28D-E906D20AAA7B}" type="presParOf" srcId="{D082B8E8-1C2C-4D9E-B7B4-6AE32A55CA32}" destId="{84794CFE-9DEC-4C31-922B-CA1346C21F7F}" srcOrd="3" destOrd="0" presId="urn:microsoft.com/office/officeart/2018/2/layout/IconVerticalSolidList"/>
    <dgm:cxn modelId="{23050F1A-C99A-4164-AA9E-056DF3F36092}" type="presParOf" srcId="{30FBA38B-E1FF-4540-8321-2ACFA74805FA}" destId="{4ACD62B2-26FA-4253-9AEE-EE4428C83AFE}" srcOrd="5" destOrd="0" presId="urn:microsoft.com/office/officeart/2018/2/layout/IconVerticalSolidList"/>
    <dgm:cxn modelId="{C43B57F0-A839-435C-9156-F874E6E86F0D}" type="presParOf" srcId="{30FBA38B-E1FF-4540-8321-2ACFA74805FA}" destId="{1574A003-EAE1-4AE2-ACF4-7124010850E7}" srcOrd="6" destOrd="0" presId="urn:microsoft.com/office/officeart/2018/2/layout/IconVerticalSolidList"/>
    <dgm:cxn modelId="{02F06C28-7D65-46CD-9F18-7D12C4576CFE}" type="presParOf" srcId="{1574A003-EAE1-4AE2-ACF4-7124010850E7}" destId="{96A0E8B7-5ACE-4057-B4A3-5B38D6B87A4D}" srcOrd="0" destOrd="0" presId="urn:microsoft.com/office/officeart/2018/2/layout/IconVerticalSolidList"/>
    <dgm:cxn modelId="{51C069B1-B2B0-4115-A948-DC9C4F6888CF}" type="presParOf" srcId="{1574A003-EAE1-4AE2-ACF4-7124010850E7}" destId="{0ECC14BE-E015-4D80-BA0A-CEBE2705B8FB}" srcOrd="1" destOrd="0" presId="urn:microsoft.com/office/officeart/2018/2/layout/IconVerticalSolidList"/>
    <dgm:cxn modelId="{983C4627-1AEC-46F5-80ED-A5F96705AFDF}" type="presParOf" srcId="{1574A003-EAE1-4AE2-ACF4-7124010850E7}" destId="{87C1C23B-8D92-400B-B29B-4BB3B2AE8D07}" srcOrd="2" destOrd="0" presId="urn:microsoft.com/office/officeart/2018/2/layout/IconVerticalSolidList"/>
    <dgm:cxn modelId="{FC7B8D0A-27B1-4B5E-AE3A-2C980D728516}" type="presParOf" srcId="{1574A003-EAE1-4AE2-ACF4-7124010850E7}" destId="{97F61DC5-C3C9-4A6E-8DDF-256E78836E67}" srcOrd="3" destOrd="0" presId="urn:microsoft.com/office/officeart/2018/2/layout/IconVerticalSolidList"/>
    <dgm:cxn modelId="{C58BD6A3-9EFC-40AE-A650-F6869BA9CCBB}" type="presParOf" srcId="{1574A003-EAE1-4AE2-ACF4-7124010850E7}" destId="{85550894-9035-45D5-9EBD-7F98CC53FDE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4ACEDC-5665-4F0D-A002-7BA8FA36EDEF}"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44FA161B-99EE-45D0-B97B-0C4371C8275B}">
      <dgm:prSet custT="1"/>
      <dgm:spPr/>
      <dgm:t>
        <a:bodyPr/>
        <a:lstStyle/>
        <a:p>
          <a:pPr>
            <a:defRPr cap="all"/>
          </a:pPr>
          <a:r>
            <a:rPr lang="en-US" sz="1400" b="1" dirty="0">
              <a:latin typeface="Arial" panose="020B0604020202020204" pitchFamily="34" charset="0"/>
              <a:cs typeface="Arial" panose="020B0604020202020204" pitchFamily="34" charset="0"/>
            </a:rPr>
            <a:t>Conference Presentations</a:t>
          </a:r>
        </a:p>
        <a:p>
          <a:pPr>
            <a:defRPr cap="all"/>
          </a:pPr>
          <a:r>
            <a:rPr lang="en-US" sz="1400" dirty="0" err="1">
              <a:latin typeface="Arial" panose="020B0604020202020204" pitchFamily="34" charset="0"/>
              <a:cs typeface="Arial" panose="020B0604020202020204" pitchFamily="34" charset="0"/>
            </a:rPr>
            <a:t>OSEp</a:t>
          </a:r>
          <a:r>
            <a:rPr lang="en-US" sz="1400" dirty="0">
              <a:latin typeface="Arial" panose="020B0604020202020204" pitchFamily="34" charset="0"/>
              <a:cs typeface="Arial" panose="020B0604020202020204" pitchFamily="34" charset="0"/>
            </a:rPr>
            <a:t> Leadership Conference</a:t>
          </a:r>
        </a:p>
        <a:p>
          <a:pPr>
            <a:defRPr cap="all"/>
          </a:pPr>
          <a:r>
            <a:rPr lang="en-US" sz="1400" dirty="0">
              <a:latin typeface="Arial" panose="020B0604020202020204" pitchFamily="34" charset="0"/>
              <a:cs typeface="Arial" panose="020B0604020202020204" pitchFamily="34" charset="0"/>
            </a:rPr>
            <a:t>CEEDAR Convening</a:t>
          </a:r>
        </a:p>
        <a:p>
          <a:pPr>
            <a:defRPr cap="all"/>
          </a:pPr>
          <a:r>
            <a:rPr lang="en-US" sz="1400" dirty="0">
              <a:latin typeface="Arial" panose="020B0604020202020204" pitchFamily="34" charset="0"/>
              <a:cs typeface="Arial" panose="020B0604020202020204" pitchFamily="34" charset="0"/>
            </a:rPr>
            <a:t>Education Commission  of States</a:t>
          </a:r>
        </a:p>
        <a:p>
          <a:pPr>
            <a:defRPr cap="all"/>
          </a:pPr>
          <a:r>
            <a:rPr lang="en-US" sz="1400" dirty="0">
              <a:latin typeface="Arial" panose="020B0604020202020204" pitchFamily="34" charset="0"/>
              <a:cs typeface="Arial" panose="020B0604020202020204" pitchFamily="34" charset="0"/>
            </a:rPr>
            <a:t>National Association of Special Education State Directors</a:t>
          </a:r>
        </a:p>
      </dgm:t>
    </dgm:pt>
    <dgm:pt modelId="{8D2841BD-77D3-431E-800D-CA2DC98399CF}" type="parTrans" cxnId="{2A47DEFF-6343-4E12-B734-78D9F12AFB37}">
      <dgm:prSet/>
      <dgm:spPr/>
      <dgm:t>
        <a:bodyPr/>
        <a:lstStyle/>
        <a:p>
          <a:endParaRPr lang="en-US"/>
        </a:p>
      </dgm:t>
    </dgm:pt>
    <dgm:pt modelId="{70DE0CEC-B437-45E1-A235-B835A943DCBC}" type="sibTrans" cxnId="{2A47DEFF-6343-4E12-B734-78D9F12AFB37}">
      <dgm:prSet/>
      <dgm:spPr/>
      <dgm:t>
        <a:bodyPr/>
        <a:lstStyle/>
        <a:p>
          <a:endParaRPr lang="en-US"/>
        </a:p>
      </dgm:t>
    </dgm:pt>
    <dgm:pt modelId="{CD9B2BAF-6124-4CBE-943A-976F1D9B787C}">
      <dgm:prSet custT="1"/>
      <dgm:spPr/>
      <dgm:t>
        <a:bodyPr/>
        <a:lstStyle/>
        <a:p>
          <a:pPr>
            <a:defRPr cap="all"/>
          </a:pPr>
          <a:r>
            <a:rPr lang="en-US" sz="1400" b="1" dirty="0">
              <a:latin typeface="Arial" panose="020B0604020202020204" pitchFamily="34" charset="0"/>
              <a:cs typeface="Arial" panose="020B0604020202020204" pitchFamily="34" charset="0"/>
            </a:rPr>
            <a:t>Articles and Articles</a:t>
          </a:r>
        </a:p>
        <a:p>
          <a:pPr>
            <a:defRPr cap="all"/>
          </a:pPr>
          <a:r>
            <a:rPr lang="en-US" sz="1400" dirty="0">
              <a:latin typeface="Arial" panose="020B0604020202020204" pitchFamily="34" charset="0"/>
              <a:cs typeface="Arial" panose="020B0604020202020204" pitchFamily="34" charset="0"/>
            </a:rPr>
            <a:t>Council of Chief State School Officers, </a:t>
          </a:r>
        </a:p>
        <a:p>
          <a:pPr>
            <a:defRPr cap="all"/>
          </a:pPr>
          <a:r>
            <a:rPr lang="en-US" sz="1400" dirty="0">
              <a:latin typeface="Arial" panose="020B0604020202020204" pitchFamily="34" charset="0"/>
              <a:cs typeface="Arial" panose="020B0604020202020204" pitchFamily="34" charset="0"/>
            </a:rPr>
            <a:t>Education Commission of States</a:t>
          </a:r>
        </a:p>
      </dgm:t>
    </dgm:pt>
    <dgm:pt modelId="{B7247143-4214-4921-A57F-0CB2DE1A639D}" type="parTrans" cxnId="{B27A0661-842C-4845-B2E4-23779D312C9D}">
      <dgm:prSet/>
      <dgm:spPr/>
      <dgm:t>
        <a:bodyPr/>
        <a:lstStyle/>
        <a:p>
          <a:endParaRPr lang="en-US"/>
        </a:p>
      </dgm:t>
    </dgm:pt>
    <dgm:pt modelId="{B1385F91-99CE-469C-BDC4-F849B0BA0214}" type="sibTrans" cxnId="{B27A0661-842C-4845-B2E4-23779D312C9D}">
      <dgm:prSet/>
      <dgm:spPr/>
      <dgm:t>
        <a:bodyPr/>
        <a:lstStyle/>
        <a:p>
          <a:endParaRPr lang="en-US"/>
        </a:p>
      </dgm:t>
    </dgm:pt>
    <dgm:pt modelId="{C89E57FE-6931-463F-AB17-FD2CBE37D0A4}">
      <dgm:prSet custT="1"/>
      <dgm:spPr/>
      <dgm:t>
        <a:bodyPr/>
        <a:lstStyle/>
        <a:p>
          <a:pPr>
            <a:defRPr cap="all"/>
          </a:pPr>
          <a:r>
            <a:rPr lang="en-US" sz="1400" b="1" dirty="0">
              <a:latin typeface="Arial" panose="020B0604020202020204" pitchFamily="34" charset="0"/>
              <a:cs typeface="Arial" panose="020B0604020202020204" pitchFamily="34" charset="0"/>
            </a:rPr>
            <a:t>Numerous webinars</a:t>
          </a:r>
        </a:p>
        <a:p>
          <a:pPr>
            <a:defRPr cap="all"/>
          </a:pPr>
          <a:r>
            <a:rPr lang="en-US" sz="1400" dirty="0">
              <a:latin typeface="Arial" panose="020B0604020202020204" pitchFamily="34" charset="0"/>
              <a:cs typeface="Arial" panose="020B0604020202020204" pitchFamily="34" charset="0"/>
            </a:rPr>
            <a:t>Council for Exceptional Children  </a:t>
          </a:r>
        </a:p>
        <a:p>
          <a:pPr>
            <a:defRPr cap="all"/>
          </a:pPr>
          <a:r>
            <a:rPr lang="en-US" sz="1400" dirty="0">
              <a:latin typeface="Arial" panose="020B0604020202020204" pitchFamily="34" charset="0"/>
              <a:cs typeface="Arial" panose="020B0604020202020204" pitchFamily="34" charset="0"/>
            </a:rPr>
            <a:t>Office of Special Education programs</a:t>
          </a:r>
        </a:p>
        <a:p>
          <a:pPr>
            <a:defRPr cap="all"/>
          </a:pPr>
          <a:r>
            <a:rPr lang="en-US" sz="1400" dirty="0">
              <a:latin typeface="Arial" panose="020B0604020202020204" pitchFamily="34" charset="0"/>
              <a:cs typeface="Arial" panose="020B0604020202020204" pitchFamily="34" charset="0"/>
            </a:rPr>
            <a:t> CEEDAR </a:t>
          </a:r>
        </a:p>
        <a:p>
          <a:pPr>
            <a:defRPr cap="all"/>
          </a:pPr>
          <a:r>
            <a:rPr lang="en-US" sz="1400" dirty="0">
              <a:latin typeface="Arial" panose="020B0604020202020204" pitchFamily="34" charset="0"/>
              <a:cs typeface="Arial" panose="020B0604020202020204" pitchFamily="34" charset="0"/>
            </a:rPr>
            <a:t>American Institutes of Research Thought Leaders</a:t>
          </a:r>
        </a:p>
      </dgm:t>
    </dgm:pt>
    <dgm:pt modelId="{440F788D-95E3-4FA6-B320-7F82AF146A91}" type="sibTrans" cxnId="{C1B38950-1898-4687-9A52-AC3EB548DB10}">
      <dgm:prSet/>
      <dgm:spPr/>
      <dgm:t>
        <a:bodyPr/>
        <a:lstStyle/>
        <a:p>
          <a:endParaRPr lang="en-US"/>
        </a:p>
      </dgm:t>
    </dgm:pt>
    <dgm:pt modelId="{64E9CED1-1C71-4AF2-BAB4-114C10A317A1}" type="parTrans" cxnId="{C1B38950-1898-4687-9A52-AC3EB548DB10}">
      <dgm:prSet/>
      <dgm:spPr/>
      <dgm:t>
        <a:bodyPr/>
        <a:lstStyle/>
        <a:p>
          <a:endParaRPr lang="en-US"/>
        </a:p>
      </dgm:t>
    </dgm:pt>
    <dgm:pt modelId="{903D597A-64D4-40BE-93D3-B4DFD16A05DE}" type="pres">
      <dgm:prSet presAssocID="{EA4ACEDC-5665-4F0D-A002-7BA8FA36EDEF}" presName="root" presStyleCnt="0">
        <dgm:presLayoutVars>
          <dgm:dir/>
          <dgm:resizeHandles val="exact"/>
        </dgm:presLayoutVars>
      </dgm:prSet>
      <dgm:spPr/>
    </dgm:pt>
    <dgm:pt modelId="{B2C61839-4CD2-4451-BB1D-9F7F24B34804}" type="pres">
      <dgm:prSet presAssocID="{C89E57FE-6931-463F-AB17-FD2CBE37D0A4}" presName="compNode" presStyleCnt="0"/>
      <dgm:spPr/>
    </dgm:pt>
    <dgm:pt modelId="{4B0CAC1B-C62D-4B0D-A4D6-4F630C29B9AA}" type="pres">
      <dgm:prSet presAssocID="{C89E57FE-6931-463F-AB17-FD2CBE37D0A4}" presName="iconBgRect" presStyleLbl="bgShp" presStyleIdx="0" presStyleCnt="3" custLinFactNeighborX="-2323" custLinFactNeighborY="-35625"/>
      <dgm:spPr/>
    </dgm:pt>
    <dgm:pt modelId="{CC108389-0CB7-4947-B7D5-5E930CB0961F}" type="pres">
      <dgm:prSet presAssocID="{C89E57FE-6931-463F-AB17-FD2CBE37D0A4}" presName="iconRect" presStyleLbl="node1" presStyleIdx="0" presStyleCnt="3" custLinFactNeighborX="-1394" custLinFactNeighborY="-764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582E6D1C-B709-4D5F-B262-E3A93D35FF9D}" type="pres">
      <dgm:prSet presAssocID="{C89E57FE-6931-463F-AB17-FD2CBE37D0A4}" presName="spaceRect" presStyleCnt="0"/>
      <dgm:spPr/>
    </dgm:pt>
    <dgm:pt modelId="{E7B12704-5596-46CC-814D-E9B7525C5F6F}" type="pres">
      <dgm:prSet presAssocID="{C89E57FE-6931-463F-AB17-FD2CBE37D0A4}" presName="textRect" presStyleLbl="revTx" presStyleIdx="0" presStyleCnt="3" custScaleX="177515" custScaleY="82555" custLinFactNeighborX="-1417" custLinFactNeighborY="-76736">
        <dgm:presLayoutVars>
          <dgm:chMax val="1"/>
          <dgm:chPref val="1"/>
        </dgm:presLayoutVars>
      </dgm:prSet>
      <dgm:spPr/>
    </dgm:pt>
    <dgm:pt modelId="{4BA7E6E7-23D4-47A5-B274-308ADB61D7D9}" type="pres">
      <dgm:prSet presAssocID="{440F788D-95E3-4FA6-B320-7F82AF146A91}" presName="sibTrans" presStyleCnt="0"/>
      <dgm:spPr/>
    </dgm:pt>
    <dgm:pt modelId="{96EBA237-5B92-471D-A269-A79DEB2F4FD5}" type="pres">
      <dgm:prSet presAssocID="{44FA161B-99EE-45D0-B97B-0C4371C8275B}" presName="compNode" presStyleCnt="0"/>
      <dgm:spPr/>
    </dgm:pt>
    <dgm:pt modelId="{90ECB5FF-7B5F-443B-8DB3-ABAFFFEC37CA}" type="pres">
      <dgm:prSet presAssocID="{44FA161B-99EE-45D0-B97B-0C4371C8275B}" presName="iconBgRect" presStyleLbl="bgShp" presStyleIdx="1" presStyleCnt="3" custLinFactNeighborX="-17946" custLinFactNeighborY="-15349"/>
      <dgm:spPr/>
    </dgm:pt>
    <dgm:pt modelId="{1A65FE94-4527-4560-9CDC-4C69660313E7}" type="pres">
      <dgm:prSet presAssocID="{44FA161B-99EE-45D0-B97B-0C4371C8275B}" presName="iconRect" presStyleLbl="node1" presStyleIdx="1" presStyleCnt="3" custLinFactNeighborX="-36986" custLinFactNeighborY="-3276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78D81354-2B50-40FA-9BB6-1098A1A6432C}" type="pres">
      <dgm:prSet presAssocID="{44FA161B-99EE-45D0-B97B-0C4371C8275B}" presName="spaceRect" presStyleCnt="0"/>
      <dgm:spPr/>
    </dgm:pt>
    <dgm:pt modelId="{A76C3E23-B3C0-4D35-ADDF-36C97DEFF598}" type="pres">
      <dgm:prSet presAssocID="{44FA161B-99EE-45D0-B97B-0C4371C8275B}" presName="textRect" presStyleLbl="revTx" presStyleIdx="1" presStyleCnt="3" custScaleX="155759" custScaleY="122689" custLinFactNeighborX="-3226" custLinFactNeighborY="-38436">
        <dgm:presLayoutVars>
          <dgm:chMax val="1"/>
          <dgm:chPref val="1"/>
        </dgm:presLayoutVars>
      </dgm:prSet>
      <dgm:spPr/>
    </dgm:pt>
    <dgm:pt modelId="{76D0B672-B7D1-438F-B53F-AE9F4DEF19CA}" type="pres">
      <dgm:prSet presAssocID="{70DE0CEC-B437-45E1-A235-B835A943DCBC}" presName="sibTrans" presStyleCnt="0"/>
      <dgm:spPr/>
    </dgm:pt>
    <dgm:pt modelId="{944935AF-1AF6-46DA-BC4C-5598DDD68269}" type="pres">
      <dgm:prSet presAssocID="{CD9B2BAF-6124-4CBE-943A-976F1D9B787C}" presName="compNode" presStyleCnt="0"/>
      <dgm:spPr/>
    </dgm:pt>
    <dgm:pt modelId="{891930F2-5334-4C02-90BB-832954501F48}" type="pres">
      <dgm:prSet presAssocID="{CD9B2BAF-6124-4CBE-943A-976F1D9B787C}" presName="iconBgRect" presStyleLbl="bgShp" presStyleIdx="2" presStyleCnt="3" custLinFactNeighborY="-16651"/>
      <dgm:spPr/>
    </dgm:pt>
    <dgm:pt modelId="{B4866FED-FC87-47A7-BF0A-5E5A79921E8A}" type="pres">
      <dgm:prSet presAssocID="{CD9B2BAF-6124-4CBE-943A-976F1D9B787C}" presName="iconRect" presStyleLbl="node1" presStyleIdx="2" presStyleCnt="3" custLinFactNeighborX="6749" custLinFactNeighborY="-3779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AAAF2E6C-5E7A-4901-B2E7-58A60CF81CEB}" type="pres">
      <dgm:prSet presAssocID="{CD9B2BAF-6124-4CBE-943A-976F1D9B787C}" presName="spaceRect" presStyleCnt="0"/>
      <dgm:spPr/>
    </dgm:pt>
    <dgm:pt modelId="{1B1FAF27-89CF-4446-92B3-F0AB0CB54ED4}" type="pres">
      <dgm:prSet presAssocID="{CD9B2BAF-6124-4CBE-943A-976F1D9B787C}" presName="textRect" presStyleLbl="revTx" presStyleIdx="2" presStyleCnt="3" custScaleX="124867" custScaleY="112531" custLinFactNeighborX="1936" custLinFactNeighborY="-47198">
        <dgm:presLayoutVars>
          <dgm:chMax val="1"/>
          <dgm:chPref val="1"/>
        </dgm:presLayoutVars>
      </dgm:prSet>
      <dgm:spPr/>
    </dgm:pt>
  </dgm:ptLst>
  <dgm:cxnLst>
    <dgm:cxn modelId="{B27A0661-842C-4845-B2E4-23779D312C9D}" srcId="{EA4ACEDC-5665-4F0D-A002-7BA8FA36EDEF}" destId="{CD9B2BAF-6124-4CBE-943A-976F1D9B787C}" srcOrd="2" destOrd="0" parTransId="{B7247143-4214-4921-A57F-0CB2DE1A639D}" sibTransId="{B1385F91-99CE-469C-BDC4-F849B0BA0214}"/>
    <dgm:cxn modelId="{C1B38950-1898-4687-9A52-AC3EB548DB10}" srcId="{EA4ACEDC-5665-4F0D-A002-7BA8FA36EDEF}" destId="{C89E57FE-6931-463F-AB17-FD2CBE37D0A4}" srcOrd="0" destOrd="0" parTransId="{64E9CED1-1C71-4AF2-BAB4-114C10A317A1}" sibTransId="{440F788D-95E3-4FA6-B320-7F82AF146A91}"/>
    <dgm:cxn modelId="{3E8FF096-25B3-4ABD-A109-06D4B41E15B2}" type="presOf" srcId="{EA4ACEDC-5665-4F0D-A002-7BA8FA36EDEF}" destId="{903D597A-64D4-40BE-93D3-B4DFD16A05DE}" srcOrd="0" destOrd="0" presId="urn:microsoft.com/office/officeart/2018/5/layout/IconCircleLabelList"/>
    <dgm:cxn modelId="{7F43B6A3-296C-437D-940C-388E1EEFEDE8}" type="presOf" srcId="{44FA161B-99EE-45D0-B97B-0C4371C8275B}" destId="{A76C3E23-B3C0-4D35-ADDF-36C97DEFF598}" srcOrd="0" destOrd="0" presId="urn:microsoft.com/office/officeart/2018/5/layout/IconCircleLabelList"/>
    <dgm:cxn modelId="{B69F10A8-127E-47E1-89DD-F1A52AE35F5E}" type="presOf" srcId="{CD9B2BAF-6124-4CBE-943A-976F1D9B787C}" destId="{1B1FAF27-89CF-4446-92B3-F0AB0CB54ED4}" srcOrd="0" destOrd="0" presId="urn:microsoft.com/office/officeart/2018/5/layout/IconCircleLabelList"/>
    <dgm:cxn modelId="{1FA31ED3-7311-4DD6-85C7-31315C84B119}" type="presOf" srcId="{C89E57FE-6931-463F-AB17-FD2CBE37D0A4}" destId="{E7B12704-5596-46CC-814D-E9B7525C5F6F}" srcOrd="0" destOrd="0" presId="urn:microsoft.com/office/officeart/2018/5/layout/IconCircleLabelList"/>
    <dgm:cxn modelId="{2A47DEFF-6343-4E12-B734-78D9F12AFB37}" srcId="{EA4ACEDC-5665-4F0D-A002-7BA8FA36EDEF}" destId="{44FA161B-99EE-45D0-B97B-0C4371C8275B}" srcOrd="1" destOrd="0" parTransId="{8D2841BD-77D3-431E-800D-CA2DC98399CF}" sibTransId="{70DE0CEC-B437-45E1-A235-B835A943DCBC}"/>
    <dgm:cxn modelId="{14613740-5852-4D03-B4B5-14FC07A1B230}" type="presParOf" srcId="{903D597A-64D4-40BE-93D3-B4DFD16A05DE}" destId="{B2C61839-4CD2-4451-BB1D-9F7F24B34804}" srcOrd="0" destOrd="0" presId="urn:microsoft.com/office/officeart/2018/5/layout/IconCircleLabelList"/>
    <dgm:cxn modelId="{FA14B891-900B-4253-B32C-DFEA12F2D966}" type="presParOf" srcId="{B2C61839-4CD2-4451-BB1D-9F7F24B34804}" destId="{4B0CAC1B-C62D-4B0D-A4D6-4F630C29B9AA}" srcOrd="0" destOrd="0" presId="urn:microsoft.com/office/officeart/2018/5/layout/IconCircleLabelList"/>
    <dgm:cxn modelId="{B9792322-6FC9-4776-8E48-E15D7390F4C7}" type="presParOf" srcId="{B2C61839-4CD2-4451-BB1D-9F7F24B34804}" destId="{CC108389-0CB7-4947-B7D5-5E930CB0961F}" srcOrd="1" destOrd="0" presId="urn:microsoft.com/office/officeart/2018/5/layout/IconCircleLabelList"/>
    <dgm:cxn modelId="{F336CE36-A318-4126-BD0D-9B4C8AA06070}" type="presParOf" srcId="{B2C61839-4CD2-4451-BB1D-9F7F24B34804}" destId="{582E6D1C-B709-4D5F-B262-E3A93D35FF9D}" srcOrd="2" destOrd="0" presId="urn:microsoft.com/office/officeart/2018/5/layout/IconCircleLabelList"/>
    <dgm:cxn modelId="{4D7B3C7E-B710-4963-9E5E-B65877189C4A}" type="presParOf" srcId="{B2C61839-4CD2-4451-BB1D-9F7F24B34804}" destId="{E7B12704-5596-46CC-814D-E9B7525C5F6F}" srcOrd="3" destOrd="0" presId="urn:microsoft.com/office/officeart/2018/5/layout/IconCircleLabelList"/>
    <dgm:cxn modelId="{FEEEECED-1B9A-48A6-A8F4-7CF282962EE6}" type="presParOf" srcId="{903D597A-64D4-40BE-93D3-B4DFD16A05DE}" destId="{4BA7E6E7-23D4-47A5-B274-308ADB61D7D9}" srcOrd="1" destOrd="0" presId="urn:microsoft.com/office/officeart/2018/5/layout/IconCircleLabelList"/>
    <dgm:cxn modelId="{034CD04D-8BC6-4F82-AD59-9F8630339A52}" type="presParOf" srcId="{903D597A-64D4-40BE-93D3-B4DFD16A05DE}" destId="{96EBA237-5B92-471D-A269-A79DEB2F4FD5}" srcOrd="2" destOrd="0" presId="urn:microsoft.com/office/officeart/2018/5/layout/IconCircleLabelList"/>
    <dgm:cxn modelId="{0235AEA2-C29A-4161-8243-5D567F7599C5}" type="presParOf" srcId="{96EBA237-5B92-471D-A269-A79DEB2F4FD5}" destId="{90ECB5FF-7B5F-443B-8DB3-ABAFFFEC37CA}" srcOrd="0" destOrd="0" presId="urn:microsoft.com/office/officeart/2018/5/layout/IconCircleLabelList"/>
    <dgm:cxn modelId="{1E32F2A7-26CF-498F-AEFA-DED5470FF7B5}" type="presParOf" srcId="{96EBA237-5B92-471D-A269-A79DEB2F4FD5}" destId="{1A65FE94-4527-4560-9CDC-4C69660313E7}" srcOrd="1" destOrd="0" presId="urn:microsoft.com/office/officeart/2018/5/layout/IconCircleLabelList"/>
    <dgm:cxn modelId="{692E1810-4229-4164-A66B-60AB18117EF8}" type="presParOf" srcId="{96EBA237-5B92-471D-A269-A79DEB2F4FD5}" destId="{78D81354-2B50-40FA-9BB6-1098A1A6432C}" srcOrd="2" destOrd="0" presId="urn:microsoft.com/office/officeart/2018/5/layout/IconCircleLabelList"/>
    <dgm:cxn modelId="{7D969B4C-ED10-47F5-9E1C-65EA2E24080A}" type="presParOf" srcId="{96EBA237-5B92-471D-A269-A79DEB2F4FD5}" destId="{A76C3E23-B3C0-4D35-ADDF-36C97DEFF598}" srcOrd="3" destOrd="0" presId="urn:microsoft.com/office/officeart/2018/5/layout/IconCircleLabelList"/>
    <dgm:cxn modelId="{74A59DC9-3C14-4DDD-8068-667F63E93D3E}" type="presParOf" srcId="{903D597A-64D4-40BE-93D3-B4DFD16A05DE}" destId="{76D0B672-B7D1-438F-B53F-AE9F4DEF19CA}" srcOrd="3" destOrd="0" presId="urn:microsoft.com/office/officeart/2018/5/layout/IconCircleLabelList"/>
    <dgm:cxn modelId="{C3D25E46-F693-4DAA-B2C8-E7A827FE00C4}" type="presParOf" srcId="{903D597A-64D4-40BE-93D3-B4DFD16A05DE}" destId="{944935AF-1AF6-46DA-BC4C-5598DDD68269}" srcOrd="4" destOrd="0" presId="urn:microsoft.com/office/officeart/2018/5/layout/IconCircleLabelList"/>
    <dgm:cxn modelId="{A8B278FC-DDF2-41AE-A0DE-397B0D3FECDA}" type="presParOf" srcId="{944935AF-1AF6-46DA-BC4C-5598DDD68269}" destId="{891930F2-5334-4C02-90BB-832954501F48}" srcOrd="0" destOrd="0" presId="urn:microsoft.com/office/officeart/2018/5/layout/IconCircleLabelList"/>
    <dgm:cxn modelId="{93FB467A-1B48-4AF2-9EAE-F939A457001B}" type="presParOf" srcId="{944935AF-1AF6-46DA-BC4C-5598DDD68269}" destId="{B4866FED-FC87-47A7-BF0A-5E5A79921E8A}" srcOrd="1" destOrd="0" presId="urn:microsoft.com/office/officeart/2018/5/layout/IconCircleLabelList"/>
    <dgm:cxn modelId="{4CA79964-2AD5-4BA4-9054-9CE05D2FFEC5}" type="presParOf" srcId="{944935AF-1AF6-46DA-BC4C-5598DDD68269}" destId="{AAAF2E6C-5E7A-4901-B2E7-58A60CF81CEB}" srcOrd="2" destOrd="0" presId="urn:microsoft.com/office/officeart/2018/5/layout/IconCircleLabelList"/>
    <dgm:cxn modelId="{48EC4582-E5DD-4107-9E3D-38915AC3D1AE}" type="presParOf" srcId="{944935AF-1AF6-46DA-BC4C-5598DDD68269}" destId="{1B1FAF27-89CF-4446-92B3-F0AB0CB54ED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6C7D5B-84D1-4733-9B0E-732DF6A4E0C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9C36A1-2268-4478-8D56-06F82A211923}">
      <dgm:prSet custT="1"/>
      <dgm:spPr/>
      <dgm:t>
        <a:bodyPr/>
        <a:lstStyle/>
        <a:p>
          <a:pPr>
            <a:defRPr cap="all"/>
          </a:pPr>
          <a:r>
            <a:rPr lang="en-US" sz="2800" dirty="0">
              <a:latin typeface="Arial" panose="020B0604020202020204" pitchFamily="34" charset="0"/>
              <a:cs typeface="Arial" panose="020B0604020202020204" pitchFamily="34" charset="0"/>
            </a:rPr>
            <a:t>Preparation for Coaches</a:t>
          </a:r>
        </a:p>
      </dgm:t>
      <dgm:extLst>
        <a:ext uri="{E40237B7-FDA0-4F09-8148-C483321AD2D9}">
          <dgm14:cNvPr xmlns:dgm14="http://schemas.microsoft.com/office/drawing/2010/diagram" id="0" name="" descr="Textbox: Preparation for Coaches&#10;"/>
        </a:ext>
      </dgm:extLst>
    </dgm:pt>
    <dgm:pt modelId="{B8D6D290-36BD-4B0D-B81A-E4407061021A}" type="parTrans" cxnId="{7800C3F4-72BB-43ED-8479-D4480424011C}">
      <dgm:prSet/>
      <dgm:spPr/>
      <dgm:t>
        <a:bodyPr/>
        <a:lstStyle/>
        <a:p>
          <a:endParaRPr lang="en-US"/>
        </a:p>
      </dgm:t>
    </dgm:pt>
    <dgm:pt modelId="{0A0DD581-B902-4881-B3F1-97F381BD193D}" type="sibTrans" cxnId="{7800C3F4-72BB-43ED-8479-D4480424011C}">
      <dgm:prSet/>
      <dgm:spPr/>
      <dgm:t>
        <a:bodyPr/>
        <a:lstStyle/>
        <a:p>
          <a:endParaRPr lang="en-US"/>
        </a:p>
      </dgm:t>
    </dgm:pt>
    <dgm:pt modelId="{D90F8510-CE8B-4C3B-A33F-5D02913F6C99}">
      <dgm:prSet custT="1"/>
      <dgm:spPr/>
      <dgm:t>
        <a:bodyPr/>
        <a:lstStyle/>
        <a:p>
          <a:pPr>
            <a:defRPr cap="all"/>
          </a:pPr>
          <a:r>
            <a:rPr lang="en-US" sz="2800" dirty="0">
              <a:latin typeface="Arial" panose="020B0604020202020204" pitchFamily="34" charset="0"/>
              <a:cs typeface="Arial" panose="020B0604020202020204" pitchFamily="34" charset="0"/>
            </a:rPr>
            <a:t>Delivery of Professional Learning</a:t>
          </a:r>
        </a:p>
      </dgm:t>
      <dgm:extLst>
        <a:ext uri="{E40237B7-FDA0-4F09-8148-C483321AD2D9}">
          <dgm14:cNvPr xmlns:dgm14="http://schemas.microsoft.com/office/drawing/2010/diagram" id="0" name="" descr="Textbox: Delivery of Professional Learning&#10;"/>
        </a:ext>
      </dgm:extLst>
    </dgm:pt>
    <dgm:pt modelId="{8C8F8B92-F429-4274-A6C5-A34054E2693F}" type="parTrans" cxnId="{F8F9E77F-56D6-4732-BD3A-2FF0BFD4D976}">
      <dgm:prSet/>
      <dgm:spPr/>
      <dgm:t>
        <a:bodyPr/>
        <a:lstStyle/>
        <a:p>
          <a:endParaRPr lang="en-US"/>
        </a:p>
      </dgm:t>
    </dgm:pt>
    <dgm:pt modelId="{113E06D4-2E33-44AE-BD29-F707B65E4382}" type="sibTrans" cxnId="{F8F9E77F-56D6-4732-BD3A-2FF0BFD4D976}">
      <dgm:prSet/>
      <dgm:spPr/>
      <dgm:t>
        <a:bodyPr/>
        <a:lstStyle/>
        <a:p>
          <a:endParaRPr lang="en-US"/>
        </a:p>
      </dgm:t>
    </dgm:pt>
    <dgm:pt modelId="{C107A823-13D3-431D-91AC-E74D6B832342}">
      <dgm:prSet custT="1"/>
      <dgm:spPr/>
      <dgm:t>
        <a:bodyPr/>
        <a:lstStyle/>
        <a:p>
          <a:pPr>
            <a:defRPr cap="all"/>
          </a:pPr>
          <a:r>
            <a:rPr lang="en-US" sz="2800" dirty="0">
              <a:latin typeface="Arial" panose="020B0604020202020204" pitchFamily="34" charset="0"/>
              <a:cs typeface="Arial" panose="020B0604020202020204" pitchFamily="34" charset="0"/>
            </a:rPr>
            <a:t>Delivery of coaching</a:t>
          </a:r>
        </a:p>
      </dgm:t>
      <dgm:extLst>
        <a:ext uri="{E40237B7-FDA0-4F09-8148-C483321AD2D9}">
          <dgm14:cNvPr xmlns:dgm14="http://schemas.microsoft.com/office/drawing/2010/diagram" id="0" name="" descr="Textbox: Delivery of coaching&#10;"/>
        </a:ext>
      </dgm:extLst>
    </dgm:pt>
    <dgm:pt modelId="{AF0000BD-27AC-40F8-A6A6-C586AFC5E346}" type="parTrans" cxnId="{F678070B-12B5-46C2-B723-D974E8BC32BD}">
      <dgm:prSet/>
      <dgm:spPr/>
      <dgm:t>
        <a:bodyPr/>
        <a:lstStyle/>
        <a:p>
          <a:endParaRPr lang="en-US"/>
        </a:p>
      </dgm:t>
    </dgm:pt>
    <dgm:pt modelId="{6764D9B2-D9E8-4D81-906C-65FC669AE110}" type="sibTrans" cxnId="{F678070B-12B5-46C2-B723-D974E8BC32BD}">
      <dgm:prSet/>
      <dgm:spPr/>
      <dgm:t>
        <a:bodyPr/>
        <a:lstStyle/>
        <a:p>
          <a:endParaRPr lang="en-US"/>
        </a:p>
      </dgm:t>
    </dgm:pt>
    <dgm:pt modelId="{D7026848-BF6A-4381-8E07-986A468E170B}" type="pres">
      <dgm:prSet presAssocID="{7A6C7D5B-84D1-4733-9B0E-732DF6A4E0C1}" presName="root" presStyleCnt="0">
        <dgm:presLayoutVars>
          <dgm:dir/>
          <dgm:resizeHandles val="exact"/>
        </dgm:presLayoutVars>
      </dgm:prSet>
      <dgm:spPr/>
    </dgm:pt>
    <dgm:pt modelId="{55BEFB2C-6046-442C-81EA-047480D4BA6D}" type="pres">
      <dgm:prSet presAssocID="{6F9C36A1-2268-4478-8D56-06F82A211923}" presName="compNode" presStyleCnt="0"/>
      <dgm:spPr/>
    </dgm:pt>
    <dgm:pt modelId="{08BD07A4-F414-42CB-906E-820FD17C6440}" type="pres">
      <dgm:prSet presAssocID="{6F9C36A1-2268-4478-8D56-06F82A211923}" presName="iconBgRect" presStyleLbl="bgShp" presStyleIdx="0"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2B603D-278E-4178-9816-DEB55DAB5489}" type="pres">
      <dgm:prSet presAssocID="{6F9C36A1-2268-4478-8D56-06F82A2119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hic of a teacher"/>
        </a:ext>
      </dgm:extLst>
    </dgm:pt>
    <dgm:pt modelId="{4C1F951C-BCA3-428F-AC31-2A682314FE04}" type="pres">
      <dgm:prSet presAssocID="{6F9C36A1-2268-4478-8D56-06F82A211923}" presName="spaceRect" presStyleCnt="0"/>
      <dgm:spPr/>
    </dgm:pt>
    <dgm:pt modelId="{E007D189-24AE-4F59-96BB-5B877B835FA2}" type="pres">
      <dgm:prSet presAssocID="{6F9C36A1-2268-4478-8D56-06F82A211923}" presName="textRect" presStyleLbl="revTx" presStyleIdx="0" presStyleCnt="3">
        <dgm:presLayoutVars>
          <dgm:chMax val="1"/>
          <dgm:chPref val="1"/>
        </dgm:presLayoutVars>
      </dgm:prSet>
      <dgm:spPr/>
    </dgm:pt>
    <dgm:pt modelId="{E4E902E8-1C18-4079-BAEF-18B03332B7A7}" type="pres">
      <dgm:prSet presAssocID="{0A0DD581-B902-4881-B3F1-97F381BD193D}" presName="sibTrans" presStyleCnt="0"/>
      <dgm:spPr/>
    </dgm:pt>
    <dgm:pt modelId="{83F741F6-DD31-4F8A-B4E3-84833C1048E0}" type="pres">
      <dgm:prSet presAssocID="{D90F8510-CE8B-4C3B-A33F-5D02913F6C99}" presName="compNode" presStyleCnt="0"/>
      <dgm:spPr/>
    </dgm:pt>
    <dgm:pt modelId="{319565F4-6B9E-44B4-B969-5660C3F76EFD}" type="pres">
      <dgm:prSet presAssocID="{D90F8510-CE8B-4C3B-A33F-5D02913F6C99}" presName="iconBgRect" presStyleLbl="bgShp" presStyleIdx="1"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669F07-78D5-47B8-83EB-5E77AC534C79}" type="pres">
      <dgm:prSet presAssocID="{D90F8510-CE8B-4C3B-A33F-5D02913F6C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phic of a books"/>
        </a:ext>
      </dgm:extLst>
    </dgm:pt>
    <dgm:pt modelId="{12CE8FFF-0E79-43EC-8697-9B8EED869A6C}" type="pres">
      <dgm:prSet presAssocID="{D90F8510-CE8B-4C3B-A33F-5D02913F6C99}" presName="spaceRect" presStyleCnt="0"/>
      <dgm:spPr/>
    </dgm:pt>
    <dgm:pt modelId="{6E06EA79-1157-4CA0-9773-4DCEC52FC5C6}" type="pres">
      <dgm:prSet presAssocID="{D90F8510-CE8B-4C3B-A33F-5D02913F6C99}" presName="textRect" presStyleLbl="revTx" presStyleIdx="1" presStyleCnt="3">
        <dgm:presLayoutVars>
          <dgm:chMax val="1"/>
          <dgm:chPref val="1"/>
        </dgm:presLayoutVars>
      </dgm:prSet>
      <dgm:spPr/>
    </dgm:pt>
    <dgm:pt modelId="{702AED54-FB97-43CF-AF90-F0F1610DCC89}" type="pres">
      <dgm:prSet presAssocID="{113E06D4-2E33-44AE-BD29-F707B65E4382}" presName="sibTrans" presStyleCnt="0"/>
      <dgm:spPr/>
    </dgm:pt>
    <dgm:pt modelId="{F16B4CDC-2A1B-4ADD-8B95-0B1E3593ECCF}" type="pres">
      <dgm:prSet presAssocID="{C107A823-13D3-431D-91AC-E74D6B832342}" presName="compNode" presStyleCnt="0"/>
      <dgm:spPr/>
    </dgm:pt>
    <dgm:pt modelId="{19CD5894-A25F-4C47-962F-67A20507EB70}" type="pres">
      <dgm:prSet presAssocID="{C107A823-13D3-431D-91AC-E74D6B832342}" presName="iconBgRect" presStyleLbl="bgShp"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F8B4366-3B9E-4947-873C-355F29567C5C}" type="pres">
      <dgm:prSet presAssocID="{C107A823-13D3-431D-91AC-E74D6B8323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phic of a check list"/>
        </a:ext>
      </dgm:extLst>
    </dgm:pt>
    <dgm:pt modelId="{C7EBB1AB-F368-437E-99C9-8605D5858D2E}" type="pres">
      <dgm:prSet presAssocID="{C107A823-13D3-431D-91AC-E74D6B832342}" presName="spaceRect" presStyleCnt="0"/>
      <dgm:spPr/>
    </dgm:pt>
    <dgm:pt modelId="{DD7F6C4C-6C9C-4892-AC6B-EE27217A9156}" type="pres">
      <dgm:prSet presAssocID="{C107A823-13D3-431D-91AC-E74D6B832342}" presName="textRect" presStyleLbl="revTx" presStyleIdx="2" presStyleCnt="3">
        <dgm:presLayoutVars>
          <dgm:chMax val="1"/>
          <dgm:chPref val="1"/>
        </dgm:presLayoutVars>
      </dgm:prSet>
      <dgm:spPr/>
    </dgm:pt>
  </dgm:ptLst>
  <dgm:cxnLst>
    <dgm:cxn modelId="{F678070B-12B5-46C2-B723-D974E8BC32BD}" srcId="{7A6C7D5B-84D1-4733-9B0E-732DF6A4E0C1}" destId="{C107A823-13D3-431D-91AC-E74D6B832342}" srcOrd="2" destOrd="0" parTransId="{AF0000BD-27AC-40F8-A6A6-C586AFC5E346}" sibTransId="{6764D9B2-D9E8-4D81-906C-65FC669AE110}"/>
    <dgm:cxn modelId="{A84E9A11-1AE4-4DAA-AC58-16A13A31BA46}" type="presOf" srcId="{D90F8510-CE8B-4C3B-A33F-5D02913F6C99}" destId="{6E06EA79-1157-4CA0-9773-4DCEC52FC5C6}" srcOrd="0" destOrd="0" presId="urn:microsoft.com/office/officeart/2018/5/layout/IconCircleLabelList"/>
    <dgm:cxn modelId="{F8F9E77F-56D6-4732-BD3A-2FF0BFD4D976}" srcId="{7A6C7D5B-84D1-4733-9B0E-732DF6A4E0C1}" destId="{D90F8510-CE8B-4C3B-A33F-5D02913F6C99}" srcOrd="1" destOrd="0" parTransId="{8C8F8B92-F429-4274-A6C5-A34054E2693F}" sibTransId="{113E06D4-2E33-44AE-BD29-F707B65E4382}"/>
    <dgm:cxn modelId="{8ACC8E8E-9B0F-4E1F-B16C-ED428388FA4C}" type="presOf" srcId="{7A6C7D5B-84D1-4733-9B0E-732DF6A4E0C1}" destId="{D7026848-BF6A-4381-8E07-986A468E170B}" srcOrd="0" destOrd="0" presId="urn:microsoft.com/office/officeart/2018/5/layout/IconCircleLabelList"/>
    <dgm:cxn modelId="{8ED597D8-3656-417B-9AE1-1C91E5F248EC}" type="presOf" srcId="{6F9C36A1-2268-4478-8D56-06F82A211923}" destId="{E007D189-24AE-4F59-96BB-5B877B835FA2}" srcOrd="0" destOrd="0" presId="urn:microsoft.com/office/officeart/2018/5/layout/IconCircleLabelList"/>
    <dgm:cxn modelId="{BF03AEEE-4A22-4A0D-8A83-45219DDB4073}" type="presOf" srcId="{C107A823-13D3-431D-91AC-E74D6B832342}" destId="{DD7F6C4C-6C9C-4892-AC6B-EE27217A9156}" srcOrd="0" destOrd="0" presId="urn:microsoft.com/office/officeart/2018/5/layout/IconCircleLabelList"/>
    <dgm:cxn modelId="{7800C3F4-72BB-43ED-8479-D4480424011C}" srcId="{7A6C7D5B-84D1-4733-9B0E-732DF6A4E0C1}" destId="{6F9C36A1-2268-4478-8D56-06F82A211923}" srcOrd="0" destOrd="0" parTransId="{B8D6D290-36BD-4B0D-B81A-E4407061021A}" sibTransId="{0A0DD581-B902-4881-B3F1-97F381BD193D}"/>
    <dgm:cxn modelId="{23056034-D200-4F4E-A16E-F5E21955E096}" type="presParOf" srcId="{D7026848-BF6A-4381-8E07-986A468E170B}" destId="{55BEFB2C-6046-442C-81EA-047480D4BA6D}" srcOrd="0" destOrd="0" presId="urn:microsoft.com/office/officeart/2018/5/layout/IconCircleLabelList"/>
    <dgm:cxn modelId="{1F7C80EE-2A18-4615-B5FE-CF8ECF900B7C}" type="presParOf" srcId="{55BEFB2C-6046-442C-81EA-047480D4BA6D}" destId="{08BD07A4-F414-42CB-906E-820FD17C6440}" srcOrd="0" destOrd="0" presId="urn:microsoft.com/office/officeart/2018/5/layout/IconCircleLabelList"/>
    <dgm:cxn modelId="{E073598C-B829-4318-B53D-D02E2BA3D4B4}" type="presParOf" srcId="{55BEFB2C-6046-442C-81EA-047480D4BA6D}" destId="{722B603D-278E-4178-9816-DEB55DAB5489}" srcOrd="1" destOrd="0" presId="urn:microsoft.com/office/officeart/2018/5/layout/IconCircleLabelList"/>
    <dgm:cxn modelId="{6FD00119-FEA7-45E9-92AC-BD931FEE67F2}" type="presParOf" srcId="{55BEFB2C-6046-442C-81EA-047480D4BA6D}" destId="{4C1F951C-BCA3-428F-AC31-2A682314FE04}" srcOrd="2" destOrd="0" presId="urn:microsoft.com/office/officeart/2018/5/layout/IconCircleLabelList"/>
    <dgm:cxn modelId="{F2B07A69-D581-41E2-93B9-BACFA181B154}" type="presParOf" srcId="{55BEFB2C-6046-442C-81EA-047480D4BA6D}" destId="{E007D189-24AE-4F59-96BB-5B877B835FA2}" srcOrd="3" destOrd="0" presId="urn:microsoft.com/office/officeart/2018/5/layout/IconCircleLabelList"/>
    <dgm:cxn modelId="{7C4426C1-4EDC-4D4D-BE66-505944FDEDEE}" type="presParOf" srcId="{D7026848-BF6A-4381-8E07-986A468E170B}" destId="{E4E902E8-1C18-4079-BAEF-18B03332B7A7}" srcOrd="1" destOrd="0" presId="urn:microsoft.com/office/officeart/2018/5/layout/IconCircleLabelList"/>
    <dgm:cxn modelId="{F5B200BA-7B33-4DEC-9D6A-E0111142FC5E}" type="presParOf" srcId="{D7026848-BF6A-4381-8E07-986A468E170B}" destId="{83F741F6-DD31-4F8A-B4E3-84833C1048E0}" srcOrd="2" destOrd="0" presId="urn:microsoft.com/office/officeart/2018/5/layout/IconCircleLabelList"/>
    <dgm:cxn modelId="{03C1D0C7-7F3A-420B-AF60-76AC3D942F7B}" type="presParOf" srcId="{83F741F6-DD31-4F8A-B4E3-84833C1048E0}" destId="{319565F4-6B9E-44B4-B969-5660C3F76EFD}" srcOrd="0" destOrd="0" presId="urn:microsoft.com/office/officeart/2018/5/layout/IconCircleLabelList"/>
    <dgm:cxn modelId="{6D19E59C-3220-4933-9D6D-6A946B1CC2F6}" type="presParOf" srcId="{83F741F6-DD31-4F8A-B4E3-84833C1048E0}" destId="{FB669F07-78D5-47B8-83EB-5E77AC534C79}" srcOrd="1" destOrd="0" presId="urn:microsoft.com/office/officeart/2018/5/layout/IconCircleLabelList"/>
    <dgm:cxn modelId="{316BF1B5-CA86-4F7E-9FF0-16A9120D5233}" type="presParOf" srcId="{83F741F6-DD31-4F8A-B4E3-84833C1048E0}" destId="{12CE8FFF-0E79-43EC-8697-9B8EED869A6C}" srcOrd="2" destOrd="0" presId="urn:microsoft.com/office/officeart/2018/5/layout/IconCircleLabelList"/>
    <dgm:cxn modelId="{C6FCAA5D-FD52-4AE5-B982-03A6C9E739A2}" type="presParOf" srcId="{83F741F6-DD31-4F8A-B4E3-84833C1048E0}" destId="{6E06EA79-1157-4CA0-9773-4DCEC52FC5C6}" srcOrd="3" destOrd="0" presId="urn:microsoft.com/office/officeart/2018/5/layout/IconCircleLabelList"/>
    <dgm:cxn modelId="{A9C5E735-F4AF-4359-8DEE-C938C0C0931F}" type="presParOf" srcId="{D7026848-BF6A-4381-8E07-986A468E170B}" destId="{702AED54-FB97-43CF-AF90-F0F1610DCC89}" srcOrd="3" destOrd="0" presId="urn:microsoft.com/office/officeart/2018/5/layout/IconCircleLabelList"/>
    <dgm:cxn modelId="{FC01B1A5-A8F1-4FC2-9CC9-5FBF251D936C}" type="presParOf" srcId="{D7026848-BF6A-4381-8E07-986A468E170B}" destId="{F16B4CDC-2A1B-4ADD-8B95-0B1E3593ECCF}" srcOrd="4" destOrd="0" presId="urn:microsoft.com/office/officeart/2018/5/layout/IconCircleLabelList"/>
    <dgm:cxn modelId="{A46E3830-7023-436F-9911-123432C78CAC}" type="presParOf" srcId="{F16B4CDC-2A1B-4ADD-8B95-0B1E3593ECCF}" destId="{19CD5894-A25F-4C47-962F-67A20507EB70}" srcOrd="0" destOrd="0" presId="urn:microsoft.com/office/officeart/2018/5/layout/IconCircleLabelList"/>
    <dgm:cxn modelId="{56620F2A-8044-4B4B-96ED-4102515C6464}" type="presParOf" srcId="{F16B4CDC-2A1B-4ADD-8B95-0B1E3593ECCF}" destId="{1F8B4366-3B9E-4947-873C-355F29567C5C}" srcOrd="1" destOrd="0" presId="urn:microsoft.com/office/officeart/2018/5/layout/IconCircleLabelList"/>
    <dgm:cxn modelId="{F346FAF2-30F0-4CF1-AA8F-179F4C461632}" type="presParOf" srcId="{F16B4CDC-2A1B-4ADD-8B95-0B1E3593ECCF}" destId="{C7EBB1AB-F368-437E-99C9-8605D5858D2E}" srcOrd="2" destOrd="0" presId="urn:microsoft.com/office/officeart/2018/5/layout/IconCircleLabelList"/>
    <dgm:cxn modelId="{03F26497-2339-4E7A-A26C-170B7E84759E}" type="presParOf" srcId="{F16B4CDC-2A1B-4ADD-8B95-0B1E3593ECCF}" destId="{DD7F6C4C-6C9C-4892-AC6B-EE27217A915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C76784-F8FC-4FEB-8EC7-8B6CC3347F87}" type="doc">
      <dgm:prSet loTypeId="urn:microsoft.com/office/officeart/2018/layout/CircleProcess" loCatId="simpleprocesssa" qsTypeId="urn:microsoft.com/office/officeart/2005/8/quickstyle/simple1" qsCatId="simple" csTypeId="urn:microsoft.com/office/officeart/2005/8/colors/colorful1" csCatId="colorful" phldr="1"/>
      <dgm:spPr/>
      <dgm:t>
        <a:bodyPr/>
        <a:lstStyle/>
        <a:p>
          <a:endParaRPr lang="en-US"/>
        </a:p>
      </dgm:t>
    </dgm:pt>
    <dgm:pt modelId="{4E4F8064-FD9E-46C7-9239-A145729C99DF}">
      <dgm:prSet custT="1"/>
      <dgm:spPr/>
      <dgm:t>
        <a:bodyPr/>
        <a:lstStyle/>
        <a:p>
          <a:r>
            <a:rPr lang="en-US" sz="2600" dirty="0">
              <a:latin typeface="Arial" panose="020B0604020202020204" pitchFamily="34" charset="0"/>
              <a:cs typeface="Arial" panose="020B0604020202020204" pitchFamily="34" charset="0"/>
            </a:rPr>
            <a:t>To have strong teachers, we need to have strong leaders.</a:t>
          </a:r>
        </a:p>
      </dgm:t>
      <dgm:extLst>
        <a:ext uri="{E40237B7-FDA0-4F09-8148-C483321AD2D9}">
          <dgm14:cNvPr xmlns:dgm14="http://schemas.microsoft.com/office/drawing/2010/diagram" id="0" name="" descr="Texrbox: To have strong teachers, we need to have strong leaders.&#10;"/>
        </a:ext>
      </dgm:extLst>
    </dgm:pt>
    <dgm:pt modelId="{077FA152-8BA4-477F-8D60-30309D61C850}" type="parTrans" cxnId="{4436241D-7770-44F1-B134-FEDBDB7DA003}">
      <dgm:prSet/>
      <dgm:spPr/>
      <dgm:t>
        <a:bodyPr/>
        <a:lstStyle/>
        <a:p>
          <a:endParaRPr lang="en-US"/>
        </a:p>
      </dgm:t>
    </dgm:pt>
    <dgm:pt modelId="{8D5BD6D4-A206-4E1A-B70B-B1ADCECCC092}" type="sibTrans" cxnId="{4436241D-7770-44F1-B134-FEDBDB7DA003}">
      <dgm:prSet/>
      <dgm:spPr/>
      <dgm:t>
        <a:bodyPr/>
        <a:lstStyle/>
        <a:p>
          <a:endParaRPr lang="en-US"/>
        </a:p>
      </dgm:t>
    </dgm:pt>
    <dgm:pt modelId="{CBC1B8B5-6C1E-48F0-8562-114BA23805E9}">
      <dgm:prSet custT="1"/>
      <dgm:spPr/>
      <dgm:t>
        <a:bodyPr/>
        <a:lstStyle/>
        <a:p>
          <a:r>
            <a:rPr lang="en-US" sz="2600" dirty="0">
              <a:latin typeface="Arial" panose="020B0604020202020204" pitchFamily="34" charset="0"/>
              <a:cs typeface="Arial" panose="020B0604020202020204" pitchFamily="34" charset="0"/>
            </a:rPr>
            <a:t>Strong leadership is needed to retain teachers.</a:t>
          </a:r>
        </a:p>
      </dgm:t>
      <dgm:extLst>
        <a:ext uri="{E40237B7-FDA0-4F09-8148-C483321AD2D9}">
          <dgm14:cNvPr xmlns:dgm14="http://schemas.microsoft.com/office/drawing/2010/diagram" id="0" name="" descr="Textbox: Strong leadership is needed to retain teachers.&#10;"/>
        </a:ext>
      </dgm:extLst>
    </dgm:pt>
    <dgm:pt modelId="{269D58BD-06A8-4199-B833-84CDD7BD2B05}" type="parTrans" cxnId="{0EC23BD7-CD99-478F-870A-46D02B998F0D}">
      <dgm:prSet/>
      <dgm:spPr/>
      <dgm:t>
        <a:bodyPr/>
        <a:lstStyle/>
        <a:p>
          <a:endParaRPr lang="en-US"/>
        </a:p>
      </dgm:t>
    </dgm:pt>
    <dgm:pt modelId="{384AE4E5-7872-4086-BAC5-B55A8B39935B}" type="sibTrans" cxnId="{0EC23BD7-CD99-478F-870A-46D02B998F0D}">
      <dgm:prSet/>
      <dgm:spPr/>
      <dgm:t>
        <a:bodyPr/>
        <a:lstStyle/>
        <a:p>
          <a:endParaRPr lang="en-US"/>
        </a:p>
      </dgm:t>
    </dgm:pt>
    <dgm:pt modelId="{36CC07C1-BC20-4097-B09C-181601855D5F}">
      <dgm:prSet custT="1"/>
      <dgm:spPr/>
      <dgm:t>
        <a:bodyPr/>
        <a:lstStyle/>
        <a:p>
          <a:r>
            <a:rPr lang="en-US" sz="2600" dirty="0">
              <a:latin typeface="Arial" panose="020B0604020202020204" pitchFamily="34" charset="0"/>
              <a:cs typeface="Arial" panose="020B0604020202020204" pitchFamily="34" charset="0"/>
            </a:rPr>
            <a:t>Retaining special education directors is a priority.</a:t>
          </a:r>
        </a:p>
      </dgm:t>
      <dgm:extLst>
        <a:ext uri="{E40237B7-FDA0-4F09-8148-C483321AD2D9}">
          <dgm14:cNvPr xmlns:dgm14="http://schemas.microsoft.com/office/drawing/2010/diagram" id="0" name="" descr="Textbox: Retaining special education directors is a priority.&#10;"/>
        </a:ext>
      </dgm:extLst>
    </dgm:pt>
    <dgm:pt modelId="{890C43AE-A9A8-48B1-9740-0834F311FA2B}" type="parTrans" cxnId="{90B06359-E4E0-42B7-9154-4431777BADED}">
      <dgm:prSet/>
      <dgm:spPr/>
      <dgm:t>
        <a:bodyPr/>
        <a:lstStyle/>
        <a:p>
          <a:endParaRPr lang="en-US"/>
        </a:p>
      </dgm:t>
    </dgm:pt>
    <dgm:pt modelId="{D1A665FF-3492-46F6-9616-BBD1CF7C971C}" type="sibTrans" cxnId="{90B06359-E4E0-42B7-9154-4431777BADED}">
      <dgm:prSet/>
      <dgm:spPr/>
      <dgm:t>
        <a:bodyPr/>
        <a:lstStyle/>
        <a:p>
          <a:endParaRPr lang="en-US"/>
        </a:p>
      </dgm:t>
    </dgm:pt>
    <dgm:pt modelId="{F9BB9F27-9445-4003-9399-D184E1840DC9}">
      <dgm:prSet/>
      <dgm:spPr/>
      <dgm:t>
        <a:bodyPr/>
        <a:lstStyle/>
        <a:p>
          <a:r>
            <a:rPr lang="en-US" dirty="0">
              <a:latin typeface="Arial" panose="020B0604020202020204" pitchFamily="34" charset="0"/>
              <a:cs typeface="Arial" panose="020B0604020202020204" pitchFamily="34" charset="0"/>
            </a:rPr>
            <a:t>Knowledge of special education by leadership is paramount.</a:t>
          </a:r>
        </a:p>
      </dgm:t>
      <dgm:extLst>
        <a:ext uri="{E40237B7-FDA0-4F09-8148-C483321AD2D9}">
          <dgm14:cNvPr xmlns:dgm14="http://schemas.microsoft.com/office/drawing/2010/diagram" id="0" name="" descr="Textbox: Knowledge of special education by leadership is paramount.&#10;"/>
        </a:ext>
      </dgm:extLst>
    </dgm:pt>
    <dgm:pt modelId="{00ACB9AA-6605-4328-9254-A6DEAEED9CE4}" type="parTrans" cxnId="{A08798C8-6271-4DB4-B709-C43BA18F2CA0}">
      <dgm:prSet/>
      <dgm:spPr/>
      <dgm:t>
        <a:bodyPr/>
        <a:lstStyle/>
        <a:p>
          <a:endParaRPr lang="en-US"/>
        </a:p>
      </dgm:t>
    </dgm:pt>
    <dgm:pt modelId="{DF5CFF9F-84DA-4A6A-B5C3-C69283F63F70}" type="sibTrans" cxnId="{A08798C8-6271-4DB4-B709-C43BA18F2CA0}">
      <dgm:prSet/>
      <dgm:spPr/>
      <dgm:t>
        <a:bodyPr/>
        <a:lstStyle/>
        <a:p>
          <a:endParaRPr lang="en-US"/>
        </a:p>
      </dgm:t>
    </dgm:pt>
    <dgm:pt modelId="{DE51B188-1322-43A3-AA59-A6537C22F618}" type="pres">
      <dgm:prSet presAssocID="{26C76784-F8FC-4FEB-8EC7-8B6CC3347F87}" presName="Name0" presStyleCnt="0">
        <dgm:presLayoutVars>
          <dgm:chMax val="11"/>
          <dgm:chPref val="11"/>
          <dgm:dir/>
          <dgm:resizeHandles/>
        </dgm:presLayoutVars>
      </dgm:prSet>
      <dgm:spPr/>
    </dgm:pt>
    <dgm:pt modelId="{CC758F92-F400-4836-9EEE-EC37AF716B3F}" type="pres">
      <dgm:prSet presAssocID="{F9BB9F27-9445-4003-9399-D184E1840DC9}" presName="Accent4" presStyleCnt="0"/>
      <dgm:spPr/>
    </dgm:pt>
    <dgm:pt modelId="{E7518DCF-629F-44D1-82D3-D78578D4B6F5}" type="pres">
      <dgm:prSet presAssocID="{F9BB9F27-9445-4003-9399-D184E1840DC9}" presName="Accent" presStyleLbl="node1" presStyleIdx="0" presStyleCnt="8"/>
      <dgm:spPr/>
    </dgm:pt>
    <dgm:pt modelId="{33C55FC2-90A4-45C4-BACF-FC7972F70EEE}" type="pres">
      <dgm:prSet presAssocID="{F9BB9F27-9445-4003-9399-D184E1840DC9}" presName="ParentBackground4" presStyleCnt="0"/>
      <dgm:spPr/>
    </dgm:pt>
    <dgm:pt modelId="{8FC4AB3E-6E58-4005-A548-1EE842A5A12A}" type="pres">
      <dgm:prSet presAssocID="{F9BB9F27-9445-4003-9399-D184E1840DC9}" presName="ParentBackground" presStyleLbl="node1" presStyleIdx="1" presStyleCnt="8" custScaleX="115098" custScaleY="141132" custLinFactNeighborX="4846" custLinFactNeighborY="-1988"/>
      <dgm:spPr/>
    </dgm:pt>
    <dgm:pt modelId="{8B5D1C02-29B9-4174-9779-8105CB000116}" type="pres">
      <dgm:prSet presAssocID="{F9BB9F27-9445-4003-9399-D184E1840DC9}" presName="Parent4" presStyleLbl="fgAcc0" presStyleIdx="0" presStyleCnt="0">
        <dgm:presLayoutVars>
          <dgm:chMax val="1"/>
          <dgm:chPref val="1"/>
          <dgm:bulletEnabled val="1"/>
        </dgm:presLayoutVars>
      </dgm:prSet>
      <dgm:spPr/>
    </dgm:pt>
    <dgm:pt modelId="{59E4B48E-FAE5-4471-B21D-60A13580C9D9}" type="pres">
      <dgm:prSet presAssocID="{36CC07C1-BC20-4097-B09C-181601855D5F}" presName="Accent3" presStyleCnt="0"/>
      <dgm:spPr/>
    </dgm:pt>
    <dgm:pt modelId="{369E29C4-40CF-49B7-BCC4-15FFA93D9740}" type="pres">
      <dgm:prSet presAssocID="{36CC07C1-BC20-4097-B09C-181601855D5F}" presName="Accent" presStyleLbl="node1" presStyleIdx="2" presStyleCnt="8"/>
      <dgm:spPr/>
    </dgm:pt>
    <dgm:pt modelId="{1CDC798D-235B-42A1-A7BA-4591EF7A396A}" type="pres">
      <dgm:prSet presAssocID="{36CC07C1-BC20-4097-B09C-181601855D5F}" presName="ParentBackground3" presStyleCnt="0"/>
      <dgm:spPr/>
    </dgm:pt>
    <dgm:pt modelId="{09DBFFD5-2001-4EC8-8707-AA3E785A8C96}" type="pres">
      <dgm:prSet presAssocID="{36CC07C1-BC20-4097-B09C-181601855D5F}" presName="ParentBackground" presStyleLbl="node1" presStyleIdx="3" presStyleCnt="8" custScaleX="110850" custScaleY="139217"/>
      <dgm:spPr/>
    </dgm:pt>
    <dgm:pt modelId="{5675B876-B9FA-402D-82A5-CA294A20F59A}" type="pres">
      <dgm:prSet presAssocID="{36CC07C1-BC20-4097-B09C-181601855D5F}" presName="Parent3" presStyleLbl="fgAcc0" presStyleIdx="0" presStyleCnt="0">
        <dgm:presLayoutVars>
          <dgm:chMax val="1"/>
          <dgm:chPref val="1"/>
          <dgm:bulletEnabled val="1"/>
        </dgm:presLayoutVars>
      </dgm:prSet>
      <dgm:spPr/>
    </dgm:pt>
    <dgm:pt modelId="{8E197BDB-B51E-47DB-A1AF-FA9F028E96FB}" type="pres">
      <dgm:prSet presAssocID="{CBC1B8B5-6C1E-48F0-8562-114BA23805E9}" presName="Accent2" presStyleCnt="0"/>
      <dgm:spPr/>
    </dgm:pt>
    <dgm:pt modelId="{4BC71B9D-02C6-47A8-9035-703A9D156BBF}" type="pres">
      <dgm:prSet presAssocID="{CBC1B8B5-6C1E-48F0-8562-114BA23805E9}" presName="Accent" presStyleLbl="node1" presStyleIdx="4" presStyleCnt="8"/>
      <dgm:spPr/>
    </dgm:pt>
    <dgm:pt modelId="{8E38EA38-F449-4A39-8E28-430EF8CE48B1}" type="pres">
      <dgm:prSet presAssocID="{CBC1B8B5-6C1E-48F0-8562-114BA23805E9}" presName="ParentBackground2" presStyleCnt="0"/>
      <dgm:spPr/>
    </dgm:pt>
    <dgm:pt modelId="{03FD9901-6840-4986-87B2-67BBA483221C}" type="pres">
      <dgm:prSet presAssocID="{CBC1B8B5-6C1E-48F0-8562-114BA23805E9}" presName="ParentBackground" presStyleLbl="node1" presStyleIdx="5" presStyleCnt="8" custScaleX="113156" custScaleY="137645" custLinFactNeighborX="5091"/>
      <dgm:spPr/>
    </dgm:pt>
    <dgm:pt modelId="{64CA5971-F3E1-4463-9AAA-F793D0F3FD6A}" type="pres">
      <dgm:prSet presAssocID="{CBC1B8B5-6C1E-48F0-8562-114BA23805E9}" presName="Parent2" presStyleLbl="fgAcc0" presStyleIdx="0" presStyleCnt="0">
        <dgm:presLayoutVars>
          <dgm:chMax val="1"/>
          <dgm:chPref val="1"/>
          <dgm:bulletEnabled val="1"/>
        </dgm:presLayoutVars>
      </dgm:prSet>
      <dgm:spPr/>
    </dgm:pt>
    <dgm:pt modelId="{1537667E-CD70-4609-9F05-771E433D020A}" type="pres">
      <dgm:prSet presAssocID="{4E4F8064-FD9E-46C7-9239-A145729C99DF}" presName="Accent1" presStyleCnt="0"/>
      <dgm:spPr/>
    </dgm:pt>
    <dgm:pt modelId="{C8019CD0-064E-4FAC-B37F-3817183FF61A}" type="pres">
      <dgm:prSet presAssocID="{4E4F8064-FD9E-46C7-9239-A145729C99DF}" presName="Accent" presStyleLbl="node1" presStyleIdx="6" presStyleCnt="8"/>
      <dgm:spPr/>
    </dgm:pt>
    <dgm:pt modelId="{74AF9190-3E1E-4B47-A15A-9FB117CA5A81}" type="pres">
      <dgm:prSet presAssocID="{4E4F8064-FD9E-46C7-9239-A145729C99DF}" presName="ParentBackground1" presStyleCnt="0"/>
      <dgm:spPr/>
    </dgm:pt>
    <dgm:pt modelId="{5D9FA146-12BB-4BDC-833F-C31F8E2FBE8C}" type="pres">
      <dgm:prSet presAssocID="{4E4F8064-FD9E-46C7-9239-A145729C99DF}" presName="ParentBackground" presStyleLbl="node1" presStyleIdx="7" presStyleCnt="8" custScaleX="112177" custScaleY="138431" custLinFactNeighborX="1498"/>
      <dgm:spPr/>
    </dgm:pt>
    <dgm:pt modelId="{EB6506CA-73BC-42C3-B3CE-4A71D6D6A35D}" type="pres">
      <dgm:prSet presAssocID="{4E4F8064-FD9E-46C7-9239-A145729C99DF}" presName="Parent1" presStyleLbl="fgAcc0" presStyleIdx="0" presStyleCnt="0">
        <dgm:presLayoutVars>
          <dgm:chMax val="1"/>
          <dgm:chPref val="1"/>
          <dgm:bulletEnabled val="1"/>
        </dgm:presLayoutVars>
      </dgm:prSet>
      <dgm:spPr/>
    </dgm:pt>
  </dgm:ptLst>
  <dgm:cxnLst>
    <dgm:cxn modelId="{6C9E2F00-C76E-45F5-87D7-1D0781ADBBE1}" type="presOf" srcId="{4E4F8064-FD9E-46C7-9239-A145729C99DF}" destId="{EB6506CA-73BC-42C3-B3CE-4A71D6D6A35D}" srcOrd="1" destOrd="0" presId="urn:microsoft.com/office/officeart/2018/layout/CircleProcess"/>
    <dgm:cxn modelId="{4436241D-7770-44F1-B134-FEDBDB7DA003}" srcId="{26C76784-F8FC-4FEB-8EC7-8B6CC3347F87}" destId="{4E4F8064-FD9E-46C7-9239-A145729C99DF}" srcOrd="0" destOrd="0" parTransId="{077FA152-8BA4-477F-8D60-30309D61C850}" sibTransId="{8D5BD6D4-A206-4E1A-B70B-B1ADCECCC092}"/>
    <dgm:cxn modelId="{CE4B721F-256D-4B7F-B309-E6A1101EB8ED}" type="presOf" srcId="{36CC07C1-BC20-4097-B09C-181601855D5F}" destId="{09DBFFD5-2001-4EC8-8707-AA3E785A8C96}" srcOrd="0" destOrd="0" presId="urn:microsoft.com/office/officeart/2018/layout/CircleProcess"/>
    <dgm:cxn modelId="{7F498A73-3E26-4B90-800D-3D7004E38AA5}" type="presOf" srcId="{CBC1B8B5-6C1E-48F0-8562-114BA23805E9}" destId="{03FD9901-6840-4986-87B2-67BBA483221C}" srcOrd="0" destOrd="0" presId="urn:microsoft.com/office/officeart/2018/layout/CircleProcess"/>
    <dgm:cxn modelId="{90B06359-E4E0-42B7-9154-4431777BADED}" srcId="{26C76784-F8FC-4FEB-8EC7-8B6CC3347F87}" destId="{36CC07C1-BC20-4097-B09C-181601855D5F}" srcOrd="2" destOrd="0" parTransId="{890C43AE-A9A8-48B1-9740-0834F311FA2B}" sibTransId="{D1A665FF-3492-46F6-9616-BBD1CF7C971C}"/>
    <dgm:cxn modelId="{6D0977A9-EF1B-4D8C-A9E5-756A320C76F2}" type="presOf" srcId="{CBC1B8B5-6C1E-48F0-8562-114BA23805E9}" destId="{64CA5971-F3E1-4463-9AAA-F793D0F3FD6A}" srcOrd="1" destOrd="0" presId="urn:microsoft.com/office/officeart/2018/layout/CircleProcess"/>
    <dgm:cxn modelId="{786B6DC3-0CE7-459E-8A9C-B43470CB242F}" type="presOf" srcId="{36CC07C1-BC20-4097-B09C-181601855D5F}" destId="{5675B876-B9FA-402D-82A5-CA294A20F59A}" srcOrd="1" destOrd="0" presId="urn:microsoft.com/office/officeart/2018/layout/CircleProcess"/>
    <dgm:cxn modelId="{A16089C5-C68E-450C-AD8D-59EB669112D4}" type="presOf" srcId="{F9BB9F27-9445-4003-9399-D184E1840DC9}" destId="{8FC4AB3E-6E58-4005-A548-1EE842A5A12A}" srcOrd="0" destOrd="0" presId="urn:microsoft.com/office/officeart/2018/layout/CircleProcess"/>
    <dgm:cxn modelId="{A08798C8-6271-4DB4-B709-C43BA18F2CA0}" srcId="{26C76784-F8FC-4FEB-8EC7-8B6CC3347F87}" destId="{F9BB9F27-9445-4003-9399-D184E1840DC9}" srcOrd="3" destOrd="0" parTransId="{00ACB9AA-6605-4328-9254-A6DEAEED9CE4}" sibTransId="{DF5CFF9F-84DA-4A6A-B5C3-C69283F63F70}"/>
    <dgm:cxn modelId="{0EC23BD7-CD99-478F-870A-46D02B998F0D}" srcId="{26C76784-F8FC-4FEB-8EC7-8B6CC3347F87}" destId="{CBC1B8B5-6C1E-48F0-8562-114BA23805E9}" srcOrd="1" destOrd="0" parTransId="{269D58BD-06A8-4199-B833-84CDD7BD2B05}" sibTransId="{384AE4E5-7872-4086-BAC5-B55A8B39935B}"/>
    <dgm:cxn modelId="{71F4FBDB-7AA7-4BC1-AB11-401CA6F81A94}" type="presOf" srcId="{26C76784-F8FC-4FEB-8EC7-8B6CC3347F87}" destId="{DE51B188-1322-43A3-AA59-A6537C22F618}" srcOrd="0" destOrd="0" presId="urn:microsoft.com/office/officeart/2018/layout/CircleProcess"/>
    <dgm:cxn modelId="{B6F524DE-3CFE-41C8-A2C7-09A6FA0F43A8}" type="presOf" srcId="{F9BB9F27-9445-4003-9399-D184E1840DC9}" destId="{8B5D1C02-29B9-4174-9779-8105CB000116}" srcOrd="1" destOrd="0" presId="urn:microsoft.com/office/officeart/2018/layout/CircleProcess"/>
    <dgm:cxn modelId="{F09061EE-3C7C-47BE-BA8E-0F4BF273FD2B}" type="presOf" srcId="{4E4F8064-FD9E-46C7-9239-A145729C99DF}" destId="{5D9FA146-12BB-4BDC-833F-C31F8E2FBE8C}" srcOrd="0" destOrd="0" presId="urn:microsoft.com/office/officeart/2018/layout/CircleProcess"/>
    <dgm:cxn modelId="{7DC0EBA9-E479-4C63-A6AC-73806A310C3A}" type="presParOf" srcId="{DE51B188-1322-43A3-AA59-A6537C22F618}" destId="{CC758F92-F400-4836-9EEE-EC37AF716B3F}" srcOrd="0" destOrd="0" presId="urn:microsoft.com/office/officeart/2018/layout/CircleProcess"/>
    <dgm:cxn modelId="{A1894A99-6528-4137-BA54-40BDE59EC5C2}" type="presParOf" srcId="{CC758F92-F400-4836-9EEE-EC37AF716B3F}" destId="{E7518DCF-629F-44D1-82D3-D78578D4B6F5}" srcOrd="0" destOrd="0" presId="urn:microsoft.com/office/officeart/2018/layout/CircleProcess"/>
    <dgm:cxn modelId="{28550ADB-A438-4A1F-B94E-E3947A071B5B}" type="presParOf" srcId="{DE51B188-1322-43A3-AA59-A6537C22F618}" destId="{33C55FC2-90A4-45C4-BACF-FC7972F70EEE}" srcOrd="1" destOrd="0" presId="urn:microsoft.com/office/officeart/2018/layout/CircleProcess"/>
    <dgm:cxn modelId="{C934DE66-AD65-4661-96FF-5572A1B01AA2}" type="presParOf" srcId="{33C55FC2-90A4-45C4-BACF-FC7972F70EEE}" destId="{8FC4AB3E-6E58-4005-A548-1EE842A5A12A}" srcOrd="0" destOrd="0" presId="urn:microsoft.com/office/officeart/2018/layout/CircleProcess"/>
    <dgm:cxn modelId="{F99B6EBA-FBBF-493D-89BF-D1C29D849819}" type="presParOf" srcId="{DE51B188-1322-43A3-AA59-A6537C22F618}" destId="{8B5D1C02-29B9-4174-9779-8105CB000116}" srcOrd="2" destOrd="0" presId="urn:microsoft.com/office/officeart/2018/layout/CircleProcess"/>
    <dgm:cxn modelId="{3FE8EC0B-4454-42F5-B9B1-D1C782A743A1}" type="presParOf" srcId="{DE51B188-1322-43A3-AA59-A6537C22F618}" destId="{59E4B48E-FAE5-4471-B21D-60A13580C9D9}" srcOrd="3" destOrd="0" presId="urn:microsoft.com/office/officeart/2018/layout/CircleProcess"/>
    <dgm:cxn modelId="{76532C0F-9081-432A-A42C-9D392FCFAF5C}" type="presParOf" srcId="{59E4B48E-FAE5-4471-B21D-60A13580C9D9}" destId="{369E29C4-40CF-49B7-BCC4-15FFA93D9740}" srcOrd="0" destOrd="0" presId="urn:microsoft.com/office/officeart/2018/layout/CircleProcess"/>
    <dgm:cxn modelId="{F8CC0E84-C4EE-4013-ACAF-8A1F0B1EEAE3}" type="presParOf" srcId="{DE51B188-1322-43A3-AA59-A6537C22F618}" destId="{1CDC798D-235B-42A1-A7BA-4591EF7A396A}" srcOrd="4" destOrd="0" presId="urn:microsoft.com/office/officeart/2018/layout/CircleProcess"/>
    <dgm:cxn modelId="{A34330E2-C4D2-4DDF-9118-6865BD97A3CA}" type="presParOf" srcId="{1CDC798D-235B-42A1-A7BA-4591EF7A396A}" destId="{09DBFFD5-2001-4EC8-8707-AA3E785A8C96}" srcOrd="0" destOrd="0" presId="urn:microsoft.com/office/officeart/2018/layout/CircleProcess"/>
    <dgm:cxn modelId="{7B0D3E68-0B5B-483A-BD90-14D60432A065}" type="presParOf" srcId="{DE51B188-1322-43A3-AA59-A6537C22F618}" destId="{5675B876-B9FA-402D-82A5-CA294A20F59A}" srcOrd="5" destOrd="0" presId="urn:microsoft.com/office/officeart/2018/layout/CircleProcess"/>
    <dgm:cxn modelId="{A19A9D72-9D34-44C8-8ED6-AE5815A5C768}" type="presParOf" srcId="{DE51B188-1322-43A3-AA59-A6537C22F618}" destId="{8E197BDB-B51E-47DB-A1AF-FA9F028E96FB}" srcOrd="6" destOrd="0" presId="urn:microsoft.com/office/officeart/2018/layout/CircleProcess"/>
    <dgm:cxn modelId="{991622B0-67C0-4C83-9AB3-2A21557FCA98}" type="presParOf" srcId="{8E197BDB-B51E-47DB-A1AF-FA9F028E96FB}" destId="{4BC71B9D-02C6-47A8-9035-703A9D156BBF}" srcOrd="0" destOrd="0" presId="urn:microsoft.com/office/officeart/2018/layout/CircleProcess"/>
    <dgm:cxn modelId="{52F7BCED-B260-49E6-BBAB-F0A5F9947134}" type="presParOf" srcId="{DE51B188-1322-43A3-AA59-A6537C22F618}" destId="{8E38EA38-F449-4A39-8E28-430EF8CE48B1}" srcOrd="7" destOrd="0" presId="urn:microsoft.com/office/officeart/2018/layout/CircleProcess"/>
    <dgm:cxn modelId="{AFC86037-A069-498A-B9CD-5C50AF6CB31E}" type="presParOf" srcId="{8E38EA38-F449-4A39-8E28-430EF8CE48B1}" destId="{03FD9901-6840-4986-87B2-67BBA483221C}" srcOrd="0" destOrd="0" presId="urn:microsoft.com/office/officeart/2018/layout/CircleProcess"/>
    <dgm:cxn modelId="{52BF5A80-B0D8-4700-8AEF-19A73BDE9B99}" type="presParOf" srcId="{DE51B188-1322-43A3-AA59-A6537C22F618}" destId="{64CA5971-F3E1-4463-9AAA-F793D0F3FD6A}" srcOrd="8" destOrd="0" presId="urn:microsoft.com/office/officeart/2018/layout/CircleProcess"/>
    <dgm:cxn modelId="{CB5A2CD6-6B34-48FC-94FF-3D5C0C5818C4}" type="presParOf" srcId="{DE51B188-1322-43A3-AA59-A6537C22F618}" destId="{1537667E-CD70-4609-9F05-771E433D020A}" srcOrd="9" destOrd="0" presId="urn:microsoft.com/office/officeart/2018/layout/CircleProcess"/>
    <dgm:cxn modelId="{47F3482F-12D0-4F1E-93BD-77D51352CFFB}" type="presParOf" srcId="{1537667E-CD70-4609-9F05-771E433D020A}" destId="{C8019CD0-064E-4FAC-B37F-3817183FF61A}" srcOrd="0" destOrd="0" presId="urn:microsoft.com/office/officeart/2018/layout/CircleProcess"/>
    <dgm:cxn modelId="{F8E7EF12-510B-4020-8F70-F90DCC8B9A59}" type="presParOf" srcId="{DE51B188-1322-43A3-AA59-A6537C22F618}" destId="{74AF9190-3E1E-4B47-A15A-9FB117CA5A81}" srcOrd="10" destOrd="0" presId="urn:microsoft.com/office/officeart/2018/layout/CircleProcess"/>
    <dgm:cxn modelId="{39D0B2AB-8914-49B5-92EC-5F9EFAAA7B8F}" type="presParOf" srcId="{74AF9190-3E1E-4B47-A15A-9FB117CA5A81}" destId="{5D9FA146-12BB-4BDC-833F-C31F8E2FBE8C}" srcOrd="0" destOrd="0" presId="urn:microsoft.com/office/officeart/2018/layout/CircleProcess"/>
    <dgm:cxn modelId="{4ADA2655-4DC4-4F69-828D-E1B9FC46A4FA}" type="presParOf" srcId="{DE51B188-1322-43A3-AA59-A6537C22F618}" destId="{EB6506CA-73BC-42C3-B3CE-4A71D6D6A35D}" srcOrd="11"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458EAA-E3DA-4656-B3C4-0C2F1FBEB7B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552154-7127-43C2-AB2D-7D4049D0E49B}">
      <dgm:prSet custT="1"/>
      <dgm:spPr/>
      <dgm:t>
        <a:bodyPr/>
        <a:lstStyle/>
        <a:p>
          <a:pPr>
            <a:lnSpc>
              <a:spcPct val="100000"/>
            </a:lnSpc>
          </a:pPr>
          <a:r>
            <a:rPr lang="en-US" sz="2400" dirty="0">
              <a:latin typeface="Arial" panose="020B0604020202020204" pitchFamily="34" charset="0"/>
              <a:cs typeface="Arial" panose="020B0604020202020204" pitchFamily="34" charset="0"/>
            </a:rPr>
            <a:t>Over 20 years of supporting new Special Education Directors</a:t>
          </a:r>
        </a:p>
      </dgm:t>
    </dgm:pt>
    <dgm:pt modelId="{646FA107-6FE1-47E2-85C8-F3052FCC7DBD}" type="parTrans" cxnId="{3AB1A602-D94E-4F71-9BC7-E3C569F1BEDE}">
      <dgm:prSet/>
      <dgm:spPr/>
      <dgm:t>
        <a:bodyPr/>
        <a:lstStyle/>
        <a:p>
          <a:endParaRPr lang="en-US"/>
        </a:p>
      </dgm:t>
    </dgm:pt>
    <dgm:pt modelId="{A9361BD4-8552-480C-BD6A-141294DE7913}" type="sibTrans" cxnId="{3AB1A602-D94E-4F71-9BC7-E3C569F1BEDE}">
      <dgm:prSet/>
      <dgm:spPr/>
      <dgm:t>
        <a:bodyPr/>
        <a:lstStyle/>
        <a:p>
          <a:endParaRPr lang="en-US"/>
        </a:p>
      </dgm:t>
    </dgm:pt>
    <dgm:pt modelId="{787C6606-496F-4FA2-84BE-B6DCC6FEDE19}">
      <dgm:prSet custT="1"/>
      <dgm:spPr/>
      <dgm:t>
        <a:bodyPr/>
        <a:lstStyle/>
        <a:p>
          <a:pPr>
            <a:lnSpc>
              <a:spcPct val="100000"/>
            </a:lnSpc>
          </a:pPr>
          <a:r>
            <a:rPr lang="en-US" sz="2400" dirty="0">
              <a:latin typeface="Arial" panose="020B0604020202020204" pitchFamily="34" charset="0"/>
              <a:cs typeface="Arial" panose="020B0604020202020204" pitchFamily="34" charset="0"/>
            </a:rPr>
            <a:t>Supports directors with three or less years of experience</a:t>
          </a:r>
        </a:p>
      </dgm:t>
    </dgm:pt>
    <dgm:pt modelId="{8C0FD137-3E14-4A0F-941E-E6322E94533C}" type="parTrans" cxnId="{A964ED7B-F618-440E-A1D7-0D67878BFC6F}">
      <dgm:prSet/>
      <dgm:spPr/>
      <dgm:t>
        <a:bodyPr/>
        <a:lstStyle/>
        <a:p>
          <a:endParaRPr lang="en-US"/>
        </a:p>
      </dgm:t>
    </dgm:pt>
    <dgm:pt modelId="{337F67B1-776D-43D7-ACAE-AA2CA7FE8887}" type="sibTrans" cxnId="{A964ED7B-F618-440E-A1D7-0D67878BFC6F}">
      <dgm:prSet/>
      <dgm:spPr/>
      <dgm:t>
        <a:bodyPr/>
        <a:lstStyle/>
        <a:p>
          <a:endParaRPr lang="en-US"/>
        </a:p>
      </dgm:t>
    </dgm:pt>
    <dgm:pt modelId="{6A48620A-AA82-4770-AD12-64133186E3BA}">
      <dgm:prSet custT="1"/>
      <dgm:spPr/>
      <dgm:t>
        <a:bodyPr/>
        <a:lstStyle/>
        <a:p>
          <a:pPr>
            <a:lnSpc>
              <a:spcPct val="100000"/>
            </a:lnSpc>
          </a:pPr>
          <a:r>
            <a:rPr lang="en-US" sz="2400" dirty="0">
              <a:latin typeface="Arial" panose="020B0604020202020204" pitchFamily="34" charset="0"/>
              <a:cs typeface="Arial" panose="020B0604020202020204" pitchFamily="34" charset="0"/>
            </a:rPr>
            <a:t>Builds capacity for LEAs </a:t>
          </a:r>
        </a:p>
      </dgm:t>
    </dgm:pt>
    <dgm:pt modelId="{068EA1AD-0128-4A75-9B88-3D4DEE5974C6}" type="parTrans" cxnId="{957F2635-F562-4D0D-A2B5-1EAA766466B6}">
      <dgm:prSet/>
      <dgm:spPr/>
      <dgm:t>
        <a:bodyPr/>
        <a:lstStyle/>
        <a:p>
          <a:endParaRPr lang="en-US"/>
        </a:p>
      </dgm:t>
    </dgm:pt>
    <dgm:pt modelId="{6B94E727-65C6-4E2E-858E-312B034C9850}" type="sibTrans" cxnId="{957F2635-F562-4D0D-A2B5-1EAA766466B6}">
      <dgm:prSet/>
      <dgm:spPr/>
      <dgm:t>
        <a:bodyPr/>
        <a:lstStyle/>
        <a:p>
          <a:endParaRPr lang="en-US"/>
        </a:p>
      </dgm:t>
    </dgm:pt>
    <dgm:pt modelId="{7072D336-0BBA-4751-88A2-39CB1FAD8B04}">
      <dgm:prSet custT="1"/>
      <dgm:spPr/>
      <dgm:t>
        <a:bodyPr/>
        <a:lstStyle/>
        <a:p>
          <a:pPr>
            <a:lnSpc>
              <a:spcPct val="100000"/>
            </a:lnSpc>
          </a:pPr>
          <a:r>
            <a:rPr lang="en-US" sz="2400" dirty="0">
              <a:latin typeface="Arial" panose="020B0604020202020204" pitchFamily="34" charset="0"/>
              <a:cs typeface="Arial" panose="020B0604020202020204" pitchFamily="34" charset="0"/>
            </a:rPr>
            <a:t>Has evolved over the years to what it currently is today</a:t>
          </a:r>
        </a:p>
      </dgm:t>
    </dgm:pt>
    <dgm:pt modelId="{894ECFD7-1B45-4B8F-AFFC-D1BE2FD0148D}" type="parTrans" cxnId="{9A6F04AE-F742-4961-95BC-EF0AA50BC369}">
      <dgm:prSet/>
      <dgm:spPr/>
      <dgm:t>
        <a:bodyPr/>
        <a:lstStyle/>
        <a:p>
          <a:endParaRPr lang="en-US"/>
        </a:p>
      </dgm:t>
    </dgm:pt>
    <dgm:pt modelId="{567CA005-A4A8-4025-9EC6-D44AC8668D04}" type="sibTrans" cxnId="{9A6F04AE-F742-4961-95BC-EF0AA50BC369}">
      <dgm:prSet/>
      <dgm:spPr/>
      <dgm:t>
        <a:bodyPr/>
        <a:lstStyle/>
        <a:p>
          <a:endParaRPr lang="en-US"/>
        </a:p>
      </dgm:t>
    </dgm:pt>
    <dgm:pt modelId="{30059CF6-5DD9-482C-A428-8CBCB5B07254}">
      <dgm:prSet custT="1"/>
      <dgm:spPr/>
      <dgm:t>
        <a:bodyPr/>
        <a:lstStyle/>
        <a:p>
          <a:pPr>
            <a:lnSpc>
              <a:spcPct val="100000"/>
            </a:lnSpc>
          </a:pPr>
          <a:r>
            <a:rPr lang="en-US" sz="1400" dirty="0">
              <a:latin typeface="Arial" panose="020B0604020202020204" pitchFamily="34" charset="0"/>
              <a:cs typeface="Arial" panose="020B0604020202020204" pitchFamily="34" charset="0"/>
            </a:rPr>
            <a:t>In-Person Sessions</a:t>
          </a:r>
        </a:p>
      </dgm:t>
    </dgm:pt>
    <dgm:pt modelId="{E6561490-549A-4C13-8081-F73B4797AE9D}" type="parTrans" cxnId="{6C7D5EB6-2EFB-4681-9731-22A1E753C02C}">
      <dgm:prSet/>
      <dgm:spPr/>
      <dgm:t>
        <a:bodyPr/>
        <a:lstStyle/>
        <a:p>
          <a:endParaRPr lang="en-US"/>
        </a:p>
      </dgm:t>
    </dgm:pt>
    <dgm:pt modelId="{2E57B1F1-946B-4D4A-A53B-1B3A09DE8B4D}" type="sibTrans" cxnId="{6C7D5EB6-2EFB-4681-9731-22A1E753C02C}">
      <dgm:prSet/>
      <dgm:spPr/>
      <dgm:t>
        <a:bodyPr/>
        <a:lstStyle/>
        <a:p>
          <a:endParaRPr lang="en-US"/>
        </a:p>
      </dgm:t>
    </dgm:pt>
    <dgm:pt modelId="{0B842F57-C55C-4C09-AF8C-94C85AFDEA25}">
      <dgm:prSet custT="1"/>
      <dgm:spPr/>
      <dgm:t>
        <a:bodyPr/>
        <a:lstStyle/>
        <a:p>
          <a:pPr>
            <a:lnSpc>
              <a:spcPct val="100000"/>
            </a:lnSpc>
          </a:pPr>
          <a:r>
            <a:rPr lang="en-US" sz="1400" dirty="0">
              <a:latin typeface="Arial" panose="020B0604020202020204" pitchFamily="34" charset="0"/>
              <a:cs typeface="Arial" panose="020B0604020202020204" pitchFamily="34" charset="0"/>
            </a:rPr>
            <a:t>Virtual Sessions</a:t>
          </a:r>
        </a:p>
      </dgm:t>
    </dgm:pt>
    <dgm:pt modelId="{07F1D82D-665B-4DD8-BDAB-2C31EE05C866}" type="parTrans" cxnId="{60D87CD0-328B-47F9-B3DF-E2E51535EDC1}">
      <dgm:prSet/>
      <dgm:spPr/>
      <dgm:t>
        <a:bodyPr/>
        <a:lstStyle/>
        <a:p>
          <a:endParaRPr lang="en-US"/>
        </a:p>
      </dgm:t>
    </dgm:pt>
    <dgm:pt modelId="{67CFC450-BB3F-4111-B99C-6DECCEBED935}" type="sibTrans" cxnId="{60D87CD0-328B-47F9-B3DF-E2E51535EDC1}">
      <dgm:prSet/>
      <dgm:spPr/>
      <dgm:t>
        <a:bodyPr/>
        <a:lstStyle/>
        <a:p>
          <a:endParaRPr lang="en-US"/>
        </a:p>
      </dgm:t>
    </dgm:pt>
    <dgm:pt modelId="{D3A0A97C-7E4A-4DC0-A64F-EF026FF07266}">
      <dgm:prSet custT="1"/>
      <dgm:spPr/>
      <dgm:t>
        <a:bodyPr/>
        <a:lstStyle/>
        <a:p>
          <a:pPr>
            <a:lnSpc>
              <a:spcPct val="100000"/>
            </a:lnSpc>
          </a:pPr>
          <a:r>
            <a:rPr lang="en-US" sz="1400" dirty="0">
              <a:latin typeface="Arial" panose="020B0604020202020204" pitchFamily="34" charset="0"/>
              <a:cs typeface="Arial" panose="020B0604020202020204" pitchFamily="34" charset="0"/>
            </a:rPr>
            <a:t>Pre-Conference Sessions</a:t>
          </a:r>
        </a:p>
      </dgm:t>
    </dgm:pt>
    <dgm:pt modelId="{69826B8C-8BDF-4710-879B-AB6ED44BE1F8}" type="parTrans" cxnId="{E13065CD-F33D-407F-996E-92C86C71CEB5}">
      <dgm:prSet/>
      <dgm:spPr/>
      <dgm:t>
        <a:bodyPr/>
        <a:lstStyle/>
        <a:p>
          <a:endParaRPr lang="en-US"/>
        </a:p>
      </dgm:t>
    </dgm:pt>
    <dgm:pt modelId="{21F5DDFC-9B7F-4601-A5C2-E951B88077B4}" type="sibTrans" cxnId="{E13065CD-F33D-407F-996E-92C86C71CEB5}">
      <dgm:prSet/>
      <dgm:spPr/>
      <dgm:t>
        <a:bodyPr/>
        <a:lstStyle/>
        <a:p>
          <a:endParaRPr lang="en-US"/>
        </a:p>
      </dgm:t>
    </dgm:pt>
    <dgm:pt modelId="{68F2BE48-80FF-4B22-8610-26ADE171D1B3}" type="pres">
      <dgm:prSet presAssocID="{BE458EAA-E3DA-4656-B3C4-0C2F1FBEB7B7}" presName="root" presStyleCnt="0">
        <dgm:presLayoutVars>
          <dgm:dir/>
          <dgm:resizeHandles val="exact"/>
        </dgm:presLayoutVars>
      </dgm:prSet>
      <dgm:spPr/>
    </dgm:pt>
    <dgm:pt modelId="{ED12866D-9B13-4BA9-9643-FED1464B223F}" type="pres">
      <dgm:prSet presAssocID="{FF552154-7127-43C2-AB2D-7D4049D0E49B}" presName="compNode" presStyleCnt="0"/>
      <dgm:spPr/>
    </dgm:pt>
    <dgm:pt modelId="{5EE37D18-1488-4A7A-A9EC-F3A4EBD19B25}" type="pres">
      <dgm:prSet presAssocID="{FF552154-7127-43C2-AB2D-7D4049D0E49B}" presName="bgRect" presStyleLbl="bgShp" presStyleIdx="0" presStyleCnt="4"/>
      <dgm:spPr/>
    </dgm:pt>
    <dgm:pt modelId="{5A1EC3DA-8067-4CF9-90CB-96AF61471346}" type="pres">
      <dgm:prSet presAssocID="{FF552154-7127-43C2-AB2D-7D4049D0E49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1E2844BD-36AB-4E51-9DA8-41A2F5C7D197}" type="pres">
      <dgm:prSet presAssocID="{FF552154-7127-43C2-AB2D-7D4049D0E49B}" presName="spaceRect" presStyleCnt="0"/>
      <dgm:spPr/>
    </dgm:pt>
    <dgm:pt modelId="{FFB94AAC-3BD0-447B-A489-AF4F0578C249}" type="pres">
      <dgm:prSet presAssocID="{FF552154-7127-43C2-AB2D-7D4049D0E49B}" presName="parTx" presStyleLbl="revTx" presStyleIdx="0" presStyleCnt="5">
        <dgm:presLayoutVars>
          <dgm:chMax val="0"/>
          <dgm:chPref val="0"/>
        </dgm:presLayoutVars>
      </dgm:prSet>
      <dgm:spPr/>
    </dgm:pt>
    <dgm:pt modelId="{66279E13-066E-4639-9F02-3B4B4CB02385}" type="pres">
      <dgm:prSet presAssocID="{A9361BD4-8552-480C-BD6A-141294DE7913}" presName="sibTrans" presStyleCnt="0"/>
      <dgm:spPr/>
    </dgm:pt>
    <dgm:pt modelId="{B9348C08-4444-4F46-9AF5-F3BF46CBBA3E}" type="pres">
      <dgm:prSet presAssocID="{787C6606-496F-4FA2-84BE-B6DCC6FEDE19}" presName="compNode" presStyleCnt="0"/>
      <dgm:spPr/>
    </dgm:pt>
    <dgm:pt modelId="{DEF37883-4401-4501-A890-55938CB6D750}" type="pres">
      <dgm:prSet presAssocID="{787C6606-496F-4FA2-84BE-B6DCC6FEDE19}" presName="bgRect" presStyleLbl="bgShp" presStyleIdx="1" presStyleCnt="4"/>
      <dgm:spPr/>
    </dgm:pt>
    <dgm:pt modelId="{CA5A98D9-87E4-45C3-A745-257F8B7D6327}" type="pres">
      <dgm:prSet presAssocID="{787C6606-496F-4FA2-84BE-B6DCC6FEDE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2C928434-EF11-4644-B28A-7BC72FCC4560}" type="pres">
      <dgm:prSet presAssocID="{787C6606-496F-4FA2-84BE-B6DCC6FEDE19}" presName="spaceRect" presStyleCnt="0"/>
      <dgm:spPr/>
    </dgm:pt>
    <dgm:pt modelId="{85ED8E56-318F-40D1-B9AC-4A71675F4253}" type="pres">
      <dgm:prSet presAssocID="{787C6606-496F-4FA2-84BE-B6DCC6FEDE19}" presName="parTx" presStyleLbl="revTx" presStyleIdx="1" presStyleCnt="5">
        <dgm:presLayoutVars>
          <dgm:chMax val="0"/>
          <dgm:chPref val="0"/>
        </dgm:presLayoutVars>
      </dgm:prSet>
      <dgm:spPr/>
    </dgm:pt>
    <dgm:pt modelId="{C2529164-F3A3-4093-907C-21696CA3F288}" type="pres">
      <dgm:prSet presAssocID="{337F67B1-776D-43D7-ACAE-AA2CA7FE8887}" presName="sibTrans" presStyleCnt="0"/>
      <dgm:spPr/>
    </dgm:pt>
    <dgm:pt modelId="{A62DFE2D-6BA5-434C-A381-2BEB86CFECF9}" type="pres">
      <dgm:prSet presAssocID="{6A48620A-AA82-4770-AD12-64133186E3BA}" presName="compNode" presStyleCnt="0"/>
      <dgm:spPr/>
    </dgm:pt>
    <dgm:pt modelId="{A4CCA4DB-2260-492E-A100-9C79DE64DC86}" type="pres">
      <dgm:prSet presAssocID="{6A48620A-AA82-4770-AD12-64133186E3BA}" presName="bgRect" presStyleLbl="bgShp" presStyleIdx="2" presStyleCnt="4"/>
      <dgm:spPr/>
    </dgm:pt>
    <dgm:pt modelId="{A0A8F4C8-D83C-4257-B206-F9F35D7401B6}" type="pres">
      <dgm:prSet presAssocID="{6A48620A-AA82-4770-AD12-64133186E3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BBA422E4-469D-4759-9C1D-476B2A6F35F2}" type="pres">
      <dgm:prSet presAssocID="{6A48620A-AA82-4770-AD12-64133186E3BA}" presName="spaceRect" presStyleCnt="0"/>
      <dgm:spPr/>
    </dgm:pt>
    <dgm:pt modelId="{847381A1-6104-4E3A-BAE2-824FE03DA930}" type="pres">
      <dgm:prSet presAssocID="{6A48620A-AA82-4770-AD12-64133186E3BA}" presName="parTx" presStyleLbl="revTx" presStyleIdx="2" presStyleCnt="5">
        <dgm:presLayoutVars>
          <dgm:chMax val="0"/>
          <dgm:chPref val="0"/>
        </dgm:presLayoutVars>
      </dgm:prSet>
      <dgm:spPr/>
    </dgm:pt>
    <dgm:pt modelId="{99BDCD5B-D462-4633-931B-23F9C80C3E55}" type="pres">
      <dgm:prSet presAssocID="{6B94E727-65C6-4E2E-858E-312B034C9850}" presName="sibTrans" presStyleCnt="0"/>
      <dgm:spPr/>
    </dgm:pt>
    <dgm:pt modelId="{C878651B-52C7-46FC-9C72-678DBD42D2A4}" type="pres">
      <dgm:prSet presAssocID="{7072D336-0BBA-4751-88A2-39CB1FAD8B04}" presName="compNode" presStyleCnt="0"/>
      <dgm:spPr/>
    </dgm:pt>
    <dgm:pt modelId="{1980509E-2810-4CC0-A0C1-8BD0A5A796B6}" type="pres">
      <dgm:prSet presAssocID="{7072D336-0BBA-4751-88A2-39CB1FAD8B04}" presName="bgRect" presStyleLbl="bgShp" presStyleIdx="3" presStyleCnt="4"/>
      <dgm:spPr/>
    </dgm:pt>
    <dgm:pt modelId="{DD628889-72EC-402A-9A0E-79DD6653230B}" type="pres">
      <dgm:prSet presAssocID="{7072D336-0BBA-4751-88A2-39CB1FAD8B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6EC2ABFC-F12A-493A-B5C0-77DE6528B488}" type="pres">
      <dgm:prSet presAssocID="{7072D336-0BBA-4751-88A2-39CB1FAD8B04}" presName="spaceRect" presStyleCnt="0"/>
      <dgm:spPr/>
    </dgm:pt>
    <dgm:pt modelId="{15CE088C-8CA7-4C20-99B2-33C78F160330}" type="pres">
      <dgm:prSet presAssocID="{7072D336-0BBA-4751-88A2-39CB1FAD8B04}" presName="parTx" presStyleLbl="revTx" presStyleIdx="3" presStyleCnt="5">
        <dgm:presLayoutVars>
          <dgm:chMax val="0"/>
          <dgm:chPref val="0"/>
        </dgm:presLayoutVars>
      </dgm:prSet>
      <dgm:spPr/>
    </dgm:pt>
    <dgm:pt modelId="{18937580-3060-4AC9-8C9E-43E46D538DFD}" type="pres">
      <dgm:prSet presAssocID="{7072D336-0BBA-4751-88A2-39CB1FAD8B04}" presName="desTx" presStyleLbl="revTx" presStyleIdx="4" presStyleCnt="5" custScaleX="72863" custLinFactNeighborX="20714">
        <dgm:presLayoutVars/>
      </dgm:prSet>
      <dgm:spPr/>
    </dgm:pt>
  </dgm:ptLst>
  <dgm:cxnLst>
    <dgm:cxn modelId="{3AB1A602-D94E-4F71-9BC7-E3C569F1BEDE}" srcId="{BE458EAA-E3DA-4656-B3C4-0C2F1FBEB7B7}" destId="{FF552154-7127-43C2-AB2D-7D4049D0E49B}" srcOrd="0" destOrd="0" parTransId="{646FA107-6FE1-47E2-85C8-F3052FCC7DBD}" sibTransId="{A9361BD4-8552-480C-BD6A-141294DE7913}"/>
    <dgm:cxn modelId="{C4C07B0C-3128-4B49-89B3-E51427AFAB99}" type="presOf" srcId="{787C6606-496F-4FA2-84BE-B6DCC6FEDE19}" destId="{85ED8E56-318F-40D1-B9AC-4A71675F4253}" srcOrd="0" destOrd="0" presId="urn:microsoft.com/office/officeart/2018/2/layout/IconVerticalSolidList"/>
    <dgm:cxn modelId="{858E0116-E7EB-4CF9-8803-8A88FE61E624}" type="presOf" srcId="{D3A0A97C-7E4A-4DC0-A64F-EF026FF07266}" destId="{18937580-3060-4AC9-8C9E-43E46D538DFD}" srcOrd="0" destOrd="2" presId="urn:microsoft.com/office/officeart/2018/2/layout/IconVerticalSolidList"/>
    <dgm:cxn modelId="{957F2635-F562-4D0D-A2B5-1EAA766466B6}" srcId="{BE458EAA-E3DA-4656-B3C4-0C2F1FBEB7B7}" destId="{6A48620A-AA82-4770-AD12-64133186E3BA}" srcOrd="2" destOrd="0" parTransId="{068EA1AD-0128-4A75-9B88-3D4DEE5974C6}" sibTransId="{6B94E727-65C6-4E2E-858E-312B034C9850}"/>
    <dgm:cxn modelId="{1AD1DB72-C87A-4D0B-B304-9CB9EE51C4F2}" type="presOf" srcId="{0B842F57-C55C-4C09-AF8C-94C85AFDEA25}" destId="{18937580-3060-4AC9-8C9E-43E46D538DFD}" srcOrd="0" destOrd="1" presId="urn:microsoft.com/office/officeart/2018/2/layout/IconVerticalSolidList"/>
    <dgm:cxn modelId="{B0600C57-AA04-4A31-B85B-ADAF4AC92E96}" type="presOf" srcId="{6A48620A-AA82-4770-AD12-64133186E3BA}" destId="{847381A1-6104-4E3A-BAE2-824FE03DA930}" srcOrd="0" destOrd="0" presId="urn:microsoft.com/office/officeart/2018/2/layout/IconVerticalSolidList"/>
    <dgm:cxn modelId="{A964ED7B-F618-440E-A1D7-0D67878BFC6F}" srcId="{BE458EAA-E3DA-4656-B3C4-0C2F1FBEB7B7}" destId="{787C6606-496F-4FA2-84BE-B6DCC6FEDE19}" srcOrd="1" destOrd="0" parTransId="{8C0FD137-3E14-4A0F-941E-E6322E94533C}" sibTransId="{337F67B1-776D-43D7-ACAE-AA2CA7FE8887}"/>
    <dgm:cxn modelId="{43768783-741E-42F9-935E-C8CE4AAF28CF}" type="presOf" srcId="{30059CF6-5DD9-482C-A428-8CBCB5B07254}" destId="{18937580-3060-4AC9-8C9E-43E46D538DFD}" srcOrd="0" destOrd="0" presId="urn:microsoft.com/office/officeart/2018/2/layout/IconVerticalSolidList"/>
    <dgm:cxn modelId="{4D827499-5964-4A5B-990A-619764C57F53}" type="presOf" srcId="{7072D336-0BBA-4751-88A2-39CB1FAD8B04}" destId="{15CE088C-8CA7-4C20-99B2-33C78F160330}" srcOrd="0" destOrd="0" presId="urn:microsoft.com/office/officeart/2018/2/layout/IconVerticalSolidList"/>
    <dgm:cxn modelId="{9A6F04AE-F742-4961-95BC-EF0AA50BC369}" srcId="{BE458EAA-E3DA-4656-B3C4-0C2F1FBEB7B7}" destId="{7072D336-0BBA-4751-88A2-39CB1FAD8B04}" srcOrd="3" destOrd="0" parTransId="{894ECFD7-1B45-4B8F-AFFC-D1BE2FD0148D}" sibTransId="{567CA005-A4A8-4025-9EC6-D44AC8668D04}"/>
    <dgm:cxn modelId="{6C7D5EB6-2EFB-4681-9731-22A1E753C02C}" srcId="{7072D336-0BBA-4751-88A2-39CB1FAD8B04}" destId="{30059CF6-5DD9-482C-A428-8CBCB5B07254}" srcOrd="0" destOrd="0" parTransId="{E6561490-549A-4C13-8081-F73B4797AE9D}" sibTransId="{2E57B1F1-946B-4D4A-A53B-1B3A09DE8B4D}"/>
    <dgm:cxn modelId="{3D2E42B9-FCC0-4123-8E65-C865794E247F}" type="presOf" srcId="{FF552154-7127-43C2-AB2D-7D4049D0E49B}" destId="{FFB94AAC-3BD0-447B-A489-AF4F0578C249}" srcOrd="0" destOrd="0" presId="urn:microsoft.com/office/officeart/2018/2/layout/IconVerticalSolidList"/>
    <dgm:cxn modelId="{E13065CD-F33D-407F-996E-92C86C71CEB5}" srcId="{7072D336-0BBA-4751-88A2-39CB1FAD8B04}" destId="{D3A0A97C-7E4A-4DC0-A64F-EF026FF07266}" srcOrd="2" destOrd="0" parTransId="{69826B8C-8BDF-4710-879B-AB6ED44BE1F8}" sibTransId="{21F5DDFC-9B7F-4601-A5C2-E951B88077B4}"/>
    <dgm:cxn modelId="{60D87CD0-328B-47F9-B3DF-E2E51535EDC1}" srcId="{7072D336-0BBA-4751-88A2-39CB1FAD8B04}" destId="{0B842F57-C55C-4C09-AF8C-94C85AFDEA25}" srcOrd="1" destOrd="0" parTransId="{07F1D82D-665B-4DD8-BDAB-2C31EE05C866}" sibTransId="{67CFC450-BB3F-4111-B99C-6DECCEBED935}"/>
    <dgm:cxn modelId="{2B8FC7FF-F428-4515-B6AD-85F61D6F9FC0}" type="presOf" srcId="{BE458EAA-E3DA-4656-B3C4-0C2F1FBEB7B7}" destId="{68F2BE48-80FF-4B22-8610-26ADE171D1B3}" srcOrd="0" destOrd="0" presId="urn:microsoft.com/office/officeart/2018/2/layout/IconVerticalSolidList"/>
    <dgm:cxn modelId="{FA36E9E2-D9E1-4D9E-9C41-C91F64AE435E}" type="presParOf" srcId="{68F2BE48-80FF-4B22-8610-26ADE171D1B3}" destId="{ED12866D-9B13-4BA9-9643-FED1464B223F}" srcOrd="0" destOrd="0" presId="urn:microsoft.com/office/officeart/2018/2/layout/IconVerticalSolidList"/>
    <dgm:cxn modelId="{3468390E-31AE-4DEF-B693-6A69A12772E4}" type="presParOf" srcId="{ED12866D-9B13-4BA9-9643-FED1464B223F}" destId="{5EE37D18-1488-4A7A-A9EC-F3A4EBD19B25}" srcOrd="0" destOrd="0" presId="urn:microsoft.com/office/officeart/2018/2/layout/IconVerticalSolidList"/>
    <dgm:cxn modelId="{3ADA1AE2-9053-4C9B-B6EA-3D0702466B05}" type="presParOf" srcId="{ED12866D-9B13-4BA9-9643-FED1464B223F}" destId="{5A1EC3DA-8067-4CF9-90CB-96AF61471346}" srcOrd="1" destOrd="0" presId="urn:microsoft.com/office/officeart/2018/2/layout/IconVerticalSolidList"/>
    <dgm:cxn modelId="{41A4D78A-7213-4D0D-AB87-7438E804660E}" type="presParOf" srcId="{ED12866D-9B13-4BA9-9643-FED1464B223F}" destId="{1E2844BD-36AB-4E51-9DA8-41A2F5C7D197}" srcOrd="2" destOrd="0" presId="urn:microsoft.com/office/officeart/2018/2/layout/IconVerticalSolidList"/>
    <dgm:cxn modelId="{8EE1108B-D224-426A-BF15-593D28D3FFD4}" type="presParOf" srcId="{ED12866D-9B13-4BA9-9643-FED1464B223F}" destId="{FFB94AAC-3BD0-447B-A489-AF4F0578C249}" srcOrd="3" destOrd="0" presId="urn:microsoft.com/office/officeart/2018/2/layout/IconVerticalSolidList"/>
    <dgm:cxn modelId="{B31B4FD4-EDE2-41AF-AB2E-D7F550373576}" type="presParOf" srcId="{68F2BE48-80FF-4B22-8610-26ADE171D1B3}" destId="{66279E13-066E-4639-9F02-3B4B4CB02385}" srcOrd="1" destOrd="0" presId="urn:microsoft.com/office/officeart/2018/2/layout/IconVerticalSolidList"/>
    <dgm:cxn modelId="{A0F10D96-B45B-434D-BE55-C805A1596196}" type="presParOf" srcId="{68F2BE48-80FF-4B22-8610-26ADE171D1B3}" destId="{B9348C08-4444-4F46-9AF5-F3BF46CBBA3E}" srcOrd="2" destOrd="0" presId="urn:microsoft.com/office/officeart/2018/2/layout/IconVerticalSolidList"/>
    <dgm:cxn modelId="{4CA4F5B0-E41D-4E39-A3B8-F57F7120D7AE}" type="presParOf" srcId="{B9348C08-4444-4F46-9AF5-F3BF46CBBA3E}" destId="{DEF37883-4401-4501-A890-55938CB6D750}" srcOrd="0" destOrd="0" presId="urn:microsoft.com/office/officeart/2018/2/layout/IconVerticalSolidList"/>
    <dgm:cxn modelId="{BF7A419C-C0B4-4931-99D3-26E5C31270C0}" type="presParOf" srcId="{B9348C08-4444-4F46-9AF5-F3BF46CBBA3E}" destId="{CA5A98D9-87E4-45C3-A745-257F8B7D6327}" srcOrd="1" destOrd="0" presId="urn:microsoft.com/office/officeart/2018/2/layout/IconVerticalSolidList"/>
    <dgm:cxn modelId="{8C8F52F9-C615-4D8B-BE93-B52BA0D7E581}" type="presParOf" srcId="{B9348C08-4444-4F46-9AF5-F3BF46CBBA3E}" destId="{2C928434-EF11-4644-B28A-7BC72FCC4560}" srcOrd="2" destOrd="0" presId="urn:microsoft.com/office/officeart/2018/2/layout/IconVerticalSolidList"/>
    <dgm:cxn modelId="{992A509D-5658-44B1-AF9F-A779036D946F}" type="presParOf" srcId="{B9348C08-4444-4F46-9AF5-F3BF46CBBA3E}" destId="{85ED8E56-318F-40D1-B9AC-4A71675F4253}" srcOrd="3" destOrd="0" presId="urn:microsoft.com/office/officeart/2018/2/layout/IconVerticalSolidList"/>
    <dgm:cxn modelId="{E7C745EB-33B7-4594-9AC8-FD57DE4B30F6}" type="presParOf" srcId="{68F2BE48-80FF-4B22-8610-26ADE171D1B3}" destId="{C2529164-F3A3-4093-907C-21696CA3F288}" srcOrd="3" destOrd="0" presId="urn:microsoft.com/office/officeart/2018/2/layout/IconVerticalSolidList"/>
    <dgm:cxn modelId="{91A5ACFD-7526-4E97-87EA-ED3AE9A57A41}" type="presParOf" srcId="{68F2BE48-80FF-4B22-8610-26ADE171D1B3}" destId="{A62DFE2D-6BA5-434C-A381-2BEB86CFECF9}" srcOrd="4" destOrd="0" presId="urn:microsoft.com/office/officeart/2018/2/layout/IconVerticalSolidList"/>
    <dgm:cxn modelId="{A6208739-F1EF-457F-80D0-FDDB6684214B}" type="presParOf" srcId="{A62DFE2D-6BA5-434C-A381-2BEB86CFECF9}" destId="{A4CCA4DB-2260-492E-A100-9C79DE64DC86}" srcOrd="0" destOrd="0" presId="urn:microsoft.com/office/officeart/2018/2/layout/IconVerticalSolidList"/>
    <dgm:cxn modelId="{40F1918B-B0A0-46D9-9D41-38DFA15ABF1B}" type="presParOf" srcId="{A62DFE2D-6BA5-434C-A381-2BEB86CFECF9}" destId="{A0A8F4C8-D83C-4257-B206-F9F35D7401B6}" srcOrd="1" destOrd="0" presId="urn:microsoft.com/office/officeart/2018/2/layout/IconVerticalSolidList"/>
    <dgm:cxn modelId="{A6DEE231-FD23-4433-B13B-BE2B9A791740}" type="presParOf" srcId="{A62DFE2D-6BA5-434C-A381-2BEB86CFECF9}" destId="{BBA422E4-469D-4759-9C1D-476B2A6F35F2}" srcOrd="2" destOrd="0" presId="urn:microsoft.com/office/officeart/2018/2/layout/IconVerticalSolidList"/>
    <dgm:cxn modelId="{8AAC087F-0CBE-49A7-9FDD-206F5965B37D}" type="presParOf" srcId="{A62DFE2D-6BA5-434C-A381-2BEB86CFECF9}" destId="{847381A1-6104-4E3A-BAE2-824FE03DA930}" srcOrd="3" destOrd="0" presId="urn:microsoft.com/office/officeart/2018/2/layout/IconVerticalSolidList"/>
    <dgm:cxn modelId="{8A4B348B-FEA9-49D3-9B23-B00CC9DFB479}" type="presParOf" srcId="{68F2BE48-80FF-4B22-8610-26ADE171D1B3}" destId="{99BDCD5B-D462-4633-931B-23F9C80C3E55}" srcOrd="5" destOrd="0" presId="urn:microsoft.com/office/officeart/2018/2/layout/IconVerticalSolidList"/>
    <dgm:cxn modelId="{A3DF5298-540B-4A64-9896-49F25B12FF0C}" type="presParOf" srcId="{68F2BE48-80FF-4B22-8610-26ADE171D1B3}" destId="{C878651B-52C7-46FC-9C72-678DBD42D2A4}" srcOrd="6" destOrd="0" presId="urn:microsoft.com/office/officeart/2018/2/layout/IconVerticalSolidList"/>
    <dgm:cxn modelId="{86CB3D93-0F1E-4BE9-BECF-970A9C235A14}" type="presParOf" srcId="{C878651B-52C7-46FC-9C72-678DBD42D2A4}" destId="{1980509E-2810-4CC0-A0C1-8BD0A5A796B6}" srcOrd="0" destOrd="0" presId="urn:microsoft.com/office/officeart/2018/2/layout/IconVerticalSolidList"/>
    <dgm:cxn modelId="{7AAF517D-79F0-4FDC-A4C6-3C84F095FC4A}" type="presParOf" srcId="{C878651B-52C7-46FC-9C72-678DBD42D2A4}" destId="{DD628889-72EC-402A-9A0E-79DD6653230B}" srcOrd="1" destOrd="0" presId="urn:microsoft.com/office/officeart/2018/2/layout/IconVerticalSolidList"/>
    <dgm:cxn modelId="{B8C1D881-F40D-4915-B9B8-D28400C522D2}" type="presParOf" srcId="{C878651B-52C7-46FC-9C72-678DBD42D2A4}" destId="{6EC2ABFC-F12A-493A-B5C0-77DE6528B488}" srcOrd="2" destOrd="0" presId="urn:microsoft.com/office/officeart/2018/2/layout/IconVerticalSolidList"/>
    <dgm:cxn modelId="{1CC1082A-D083-42E9-9C18-399F474B7620}" type="presParOf" srcId="{C878651B-52C7-46FC-9C72-678DBD42D2A4}" destId="{15CE088C-8CA7-4C20-99B2-33C78F160330}" srcOrd="3" destOrd="0" presId="urn:microsoft.com/office/officeart/2018/2/layout/IconVerticalSolidList"/>
    <dgm:cxn modelId="{406D3C2D-FD05-4EBF-AA57-9F621FD7AFC3}" type="presParOf" srcId="{C878651B-52C7-46FC-9C72-678DBD42D2A4}" destId="{18937580-3060-4AC9-8C9E-43E46D538DF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6E66-981A-43D8-B3E0-FBF56EEEEC41}">
      <dsp:nvSpPr>
        <dsp:cNvPr id="0" name=""/>
        <dsp:cNvSpPr/>
      </dsp:nvSpPr>
      <dsp:spPr>
        <a:xfrm>
          <a:off x="0" y="2284"/>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4990D-588B-49C1-ACD5-F2EE81092C07}">
      <dsp:nvSpPr>
        <dsp:cNvPr id="0" name=""/>
        <dsp:cNvSpPr/>
      </dsp:nvSpPr>
      <dsp:spPr>
        <a:xfrm>
          <a:off x="350172" y="262743"/>
          <a:ext cx="636677" cy="6366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8223CB-B2F6-4466-A620-909C0FD372A6}">
      <dsp:nvSpPr>
        <dsp:cNvPr id="0" name=""/>
        <dsp:cNvSpPr/>
      </dsp:nvSpPr>
      <dsp:spPr>
        <a:xfrm>
          <a:off x="1337023" y="2284"/>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Teacher and Leader Retention</a:t>
          </a:r>
        </a:p>
      </dsp:txBody>
      <dsp:txXfrm>
        <a:off x="1337023" y="2284"/>
        <a:ext cx="4524066" cy="1157596"/>
      </dsp:txXfrm>
    </dsp:sp>
    <dsp:sp modelId="{80D7D8FB-94AE-4B39-B1F4-A02DE0E473EA}">
      <dsp:nvSpPr>
        <dsp:cNvPr id="0" name=""/>
        <dsp:cNvSpPr/>
      </dsp:nvSpPr>
      <dsp:spPr>
        <a:xfrm>
          <a:off x="0" y="1449279"/>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072CB-FD30-4935-A59E-F23AE8228EE0}">
      <dsp:nvSpPr>
        <dsp:cNvPr id="0" name=""/>
        <dsp:cNvSpPr/>
      </dsp:nvSpPr>
      <dsp:spPr>
        <a:xfrm>
          <a:off x="350172" y="1709738"/>
          <a:ext cx="636677" cy="6366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DEB31-FF2F-45BB-AF73-89A02BD2C221}">
      <dsp:nvSpPr>
        <dsp:cNvPr id="0" name=""/>
        <dsp:cNvSpPr/>
      </dsp:nvSpPr>
      <dsp:spPr>
        <a:xfrm>
          <a:off x="1337023" y="1449279"/>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Special Education Leadership Development Academy</a:t>
          </a:r>
        </a:p>
      </dsp:txBody>
      <dsp:txXfrm>
        <a:off x="1337023" y="1449279"/>
        <a:ext cx="4524066" cy="1157596"/>
      </dsp:txXfrm>
    </dsp:sp>
    <dsp:sp modelId="{D4A57A57-BA87-4EC6-B672-E19FF8D30B65}">
      <dsp:nvSpPr>
        <dsp:cNvPr id="0" name=""/>
        <dsp:cNvSpPr/>
      </dsp:nvSpPr>
      <dsp:spPr>
        <a:xfrm>
          <a:off x="0" y="2896274"/>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E8F98-3E18-40F0-AC42-36A7687FCAFC}">
      <dsp:nvSpPr>
        <dsp:cNvPr id="0" name=""/>
        <dsp:cNvSpPr/>
      </dsp:nvSpPr>
      <dsp:spPr>
        <a:xfrm>
          <a:off x="350172" y="3156733"/>
          <a:ext cx="636677" cy="636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94CFE-9DEC-4C31-922B-CA1346C21F7F}">
      <dsp:nvSpPr>
        <dsp:cNvPr id="0" name=""/>
        <dsp:cNvSpPr/>
      </dsp:nvSpPr>
      <dsp:spPr>
        <a:xfrm>
          <a:off x="1337023" y="2896274"/>
          <a:ext cx="4524066"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Special Education School Administrators Academy</a:t>
          </a:r>
        </a:p>
      </dsp:txBody>
      <dsp:txXfrm>
        <a:off x="1337023" y="2896274"/>
        <a:ext cx="4524066" cy="1157596"/>
      </dsp:txXfrm>
    </dsp:sp>
    <dsp:sp modelId="{96A0E8B7-5ACE-4057-B4A3-5B38D6B87A4D}">
      <dsp:nvSpPr>
        <dsp:cNvPr id="0" name=""/>
        <dsp:cNvSpPr/>
      </dsp:nvSpPr>
      <dsp:spPr>
        <a:xfrm>
          <a:off x="0" y="4343269"/>
          <a:ext cx="5861090" cy="11575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C14BE-E015-4D80-BA0A-CEBE2705B8FB}">
      <dsp:nvSpPr>
        <dsp:cNvPr id="0" name=""/>
        <dsp:cNvSpPr/>
      </dsp:nvSpPr>
      <dsp:spPr>
        <a:xfrm>
          <a:off x="350172" y="4603728"/>
          <a:ext cx="636677" cy="636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F61DC5-C3C9-4A6E-8DDF-256E78836E67}">
      <dsp:nvSpPr>
        <dsp:cNvPr id="0" name=""/>
        <dsp:cNvSpPr/>
      </dsp:nvSpPr>
      <dsp:spPr>
        <a:xfrm>
          <a:off x="1394771" y="4343269"/>
          <a:ext cx="2521994"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Instructional Supports</a:t>
          </a:r>
        </a:p>
      </dsp:txBody>
      <dsp:txXfrm>
        <a:off x="1394771" y="4343269"/>
        <a:ext cx="2521994" cy="1157596"/>
      </dsp:txXfrm>
    </dsp:sp>
    <dsp:sp modelId="{85550894-9035-45D5-9EBD-7F98CC53FDEC}">
      <dsp:nvSpPr>
        <dsp:cNvPr id="0" name=""/>
        <dsp:cNvSpPr/>
      </dsp:nvSpPr>
      <dsp:spPr>
        <a:xfrm>
          <a:off x="3974514" y="4343269"/>
          <a:ext cx="1886575" cy="115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974514" y="4343269"/>
        <a:ext cx="1886575" cy="1157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AC1B-C62D-4B0D-A4D6-4F630C29B9AA}">
      <dsp:nvSpPr>
        <dsp:cNvPr id="0" name=""/>
        <dsp:cNvSpPr/>
      </dsp:nvSpPr>
      <dsp:spPr>
        <a:xfrm>
          <a:off x="2485322" y="0"/>
          <a:ext cx="1269562" cy="126956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08389-0CB7-4947-B7D5-5E930CB0961F}">
      <dsp:nvSpPr>
        <dsp:cNvPr id="0" name=""/>
        <dsp:cNvSpPr/>
      </dsp:nvSpPr>
      <dsp:spPr>
        <a:xfrm>
          <a:off x="2775222" y="49952"/>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B12704-5596-46CC-814D-E9B7525C5F6F}">
      <dsp:nvSpPr>
        <dsp:cNvPr id="0" name=""/>
        <dsp:cNvSpPr/>
      </dsp:nvSpPr>
      <dsp:spPr>
        <a:xfrm>
          <a:off x="1272838" y="1398025"/>
          <a:ext cx="3694530" cy="732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dirty="0">
              <a:latin typeface="Arial" panose="020B0604020202020204" pitchFamily="34" charset="0"/>
              <a:cs typeface="Arial" panose="020B0604020202020204" pitchFamily="34" charset="0"/>
            </a:rPr>
            <a:t>Numerous webinars</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Council for Exceptional Children  </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Office of Special Education programs</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 CEEDAR </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American Institutes of Research Thought Leaders</a:t>
          </a:r>
        </a:p>
      </dsp:txBody>
      <dsp:txXfrm>
        <a:off x="1272838" y="1398025"/>
        <a:ext cx="3694530" cy="732268"/>
      </dsp:txXfrm>
    </dsp:sp>
    <dsp:sp modelId="{90ECB5FF-7B5F-443B-8DB3-ABAFFFEC37CA}">
      <dsp:nvSpPr>
        <dsp:cNvPr id="0" name=""/>
        <dsp:cNvSpPr/>
      </dsp:nvSpPr>
      <dsp:spPr>
        <a:xfrm>
          <a:off x="805471" y="3136394"/>
          <a:ext cx="1269562" cy="1269562"/>
        </a:xfrm>
        <a:prstGeom prst="ellipse">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1A65FE94-4527-4560-9CDC-4C69660313E7}">
      <dsp:nvSpPr>
        <dsp:cNvPr id="0" name=""/>
        <dsp:cNvSpPr/>
      </dsp:nvSpPr>
      <dsp:spPr>
        <a:xfrm>
          <a:off x="1034450" y="3363142"/>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C3E23-B3C0-4D35-ADDF-36C97DEFF598}">
      <dsp:nvSpPr>
        <dsp:cNvPr id="0" name=""/>
        <dsp:cNvSpPr/>
      </dsp:nvSpPr>
      <dsp:spPr>
        <a:xfrm>
          <a:off x="0" y="4554703"/>
          <a:ext cx="3241734" cy="1088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dirty="0">
              <a:latin typeface="Arial" panose="020B0604020202020204" pitchFamily="34" charset="0"/>
              <a:cs typeface="Arial" panose="020B0604020202020204" pitchFamily="34" charset="0"/>
            </a:rPr>
            <a:t>Conference Presentations</a:t>
          </a:r>
        </a:p>
        <a:p>
          <a:pPr marL="0" lvl="0" indent="0" algn="ctr" defTabSz="622300">
            <a:lnSpc>
              <a:spcPct val="90000"/>
            </a:lnSpc>
            <a:spcBef>
              <a:spcPct val="0"/>
            </a:spcBef>
            <a:spcAft>
              <a:spcPct val="35000"/>
            </a:spcAft>
            <a:buNone/>
            <a:defRPr cap="all"/>
          </a:pPr>
          <a:r>
            <a:rPr lang="en-US" sz="1400" kern="1200" dirty="0" err="1">
              <a:latin typeface="Arial" panose="020B0604020202020204" pitchFamily="34" charset="0"/>
              <a:cs typeface="Arial" panose="020B0604020202020204" pitchFamily="34" charset="0"/>
            </a:rPr>
            <a:t>OSEp</a:t>
          </a:r>
          <a:r>
            <a:rPr lang="en-US" sz="1400" kern="1200" dirty="0">
              <a:latin typeface="Arial" panose="020B0604020202020204" pitchFamily="34" charset="0"/>
              <a:cs typeface="Arial" panose="020B0604020202020204" pitchFamily="34" charset="0"/>
            </a:rPr>
            <a:t> Leadership Conference</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CEEDAR Convening</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Education Commission  of States</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National Association of Special Education State Directors</a:t>
          </a:r>
        </a:p>
      </dsp:txBody>
      <dsp:txXfrm>
        <a:off x="0" y="4554703"/>
        <a:ext cx="3241734" cy="1088259"/>
      </dsp:txXfrm>
    </dsp:sp>
    <dsp:sp modelId="{891930F2-5334-4C02-90BB-832954501F48}">
      <dsp:nvSpPr>
        <dsp:cNvPr id="0" name=""/>
        <dsp:cNvSpPr/>
      </dsp:nvSpPr>
      <dsp:spPr>
        <a:xfrm>
          <a:off x="4317790" y="3142390"/>
          <a:ext cx="1269562" cy="1269562"/>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B4866FED-FC87-47A7-BF0A-5E5A79921E8A}">
      <dsp:nvSpPr>
        <dsp:cNvPr id="0" name=""/>
        <dsp:cNvSpPr/>
      </dsp:nvSpPr>
      <dsp:spPr>
        <a:xfrm>
          <a:off x="4637515" y="3349041"/>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1FAF27-89CF-4446-92B3-F0AB0CB54ED4}">
      <dsp:nvSpPr>
        <dsp:cNvPr id="0" name=""/>
        <dsp:cNvSpPr/>
      </dsp:nvSpPr>
      <dsp:spPr>
        <a:xfrm>
          <a:off x="3693467" y="4544560"/>
          <a:ext cx="2598794" cy="99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b="1" kern="1200" dirty="0">
              <a:latin typeface="Arial" panose="020B0604020202020204" pitchFamily="34" charset="0"/>
              <a:cs typeface="Arial" panose="020B0604020202020204" pitchFamily="34" charset="0"/>
            </a:rPr>
            <a:t>Articles and Articles</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Council of Chief State School Officers, </a:t>
          </a:r>
        </a:p>
        <a:p>
          <a:pPr marL="0" lvl="0" indent="0" algn="ctr" defTabSz="622300">
            <a:lnSpc>
              <a:spcPct val="90000"/>
            </a:lnSpc>
            <a:spcBef>
              <a:spcPct val="0"/>
            </a:spcBef>
            <a:spcAft>
              <a:spcPct val="35000"/>
            </a:spcAft>
            <a:buNone/>
            <a:defRPr cap="all"/>
          </a:pPr>
          <a:r>
            <a:rPr lang="en-US" sz="1400" kern="1200" dirty="0">
              <a:latin typeface="Arial" panose="020B0604020202020204" pitchFamily="34" charset="0"/>
              <a:cs typeface="Arial" panose="020B0604020202020204" pitchFamily="34" charset="0"/>
            </a:rPr>
            <a:t>Education Commission of States</a:t>
          </a:r>
        </a:p>
      </dsp:txBody>
      <dsp:txXfrm>
        <a:off x="3693467" y="4544560"/>
        <a:ext cx="2598794" cy="998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D07A4-F414-42CB-906E-820FD17C6440}">
      <dsp:nvSpPr>
        <dsp:cNvPr id="0" name=""/>
        <dsp:cNvSpPr/>
      </dsp:nvSpPr>
      <dsp:spPr>
        <a:xfrm>
          <a:off x="616370" y="354760"/>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2B603D-278E-4178-9816-DEB55DAB5489}">
      <dsp:nvSpPr>
        <dsp:cNvPr id="0" name=""/>
        <dsp:cNvSpPr/>
      </dsp:nvSpPr>
      <dsp:spPr>
        <a:xfrm>
          <a:off x="1011245" y="749635"/>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07D189-24AE-4F59-96BB-5B877B835FA2}">
      <dsp:nvSpPr>
        <dsp:cNvPr id="0" name=""/>
        <dsp:cNvSpPr/>
      </dsp:nvSpPr>
      <dsp:spPr>
        <a:xfrm>
          <a:off x="24057" y="2784761"/>
          <a:ext cx="30375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latin typeface="Arial" panose="020B0604020202020204" pitchFamily="34" charset="0"/>
              <a:cs typeface="Arial" panose="020B0604020202020204" pitchFamily="34" charset="0"/>
            </a:rPr>
            <a:t>Preparation for Coaches</a:t>
          </a:r>
        </a:p>
      </dsp:txBody>
      <dsp:txXfrm>
        <a:off x="24057" y="2784761"/>
        <a:ext cx="3037500" cy="1113750"/>
      </dsp:txXfrm>
    </dsp:sp>
    <dsp:sp modelId="{319565F4-6B9E-44B4-B969-5660C3F76EFD}">
      <dsp:nvSpPr>
        <dsp:cNvPr id="0" name=""/>
        <dsp:cNvSpPr/>
      </dsp:nvSpPr>
      <dsp:spPr>
        <a:xfrm>
          <a:off x="4185432" y="354760"/>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69F07-78D5-47B8-83EB-5E77AC534C79}">
      <dsp:nvSpPr>
        <dsp:cNvPr id="0" name=""/>
        <dsp:cNvSpPr/>
      </dsp:nvSpPr>
      <dsp:spPr>
        <a:xfrm>
          <a:off x="4580307" y="749635"/>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06EA79-1157-4CA0-9773-4DCEC52FC5C6}">
      <dsp:nvSpPr>
        <dsp:cNvPr id="0" name=""/>
        <dsp:cNvSpPr/>
      </dsp:nvSpPr>
      <dsp:spPr>
        <a:xfrm>
          <a:off x="3593120" y="2784761"/>
          <a:ext cx="30375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latin typeface="Arial" panose="020B0604020202020204" pitchFamily="34" charset="0"/>
              <a:cs typeface="Arial" panose="020B0604020202020204" pitchFamily="34" charset="0"/>
            </a:rPr>
            <a:t>Delivery of Professional Learning</a:t>
          </a:r>
        </a:p>
      </dsp:txBody>
      <dsp:txXfrm>
        <a:off x="3593120" y="2784761"/>
        <a:ext cx="3037500" cy="1113750"/>
      </dsp:txXfrm>
    </dsp:sp>
    <dsp:sp modelId="{19CD5894-A25F-4C47-962F-67A20507EB70}">
      <dsp:nvSpPr>
        <dsp:cNvPr id="0" name=""/>
        <dsp:cNvSpPr/>
      </dsp:nvSpPr>
      <dsp:spPr>
        <a:xfrm>
          <a:off x="7754495" y="354760"/>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B4366-3B9E-4947-873C-355F29567C5C}">
      <dsp:nvSpPr>
        <dsp:cNvPr id="0" name=""/>
        <dsp:cNvSpPr/>
      </dsp:nvSpPr>
      <dsp:spPr>
        <a:xfrm>
          <a:off x="8149370" y="749635"/>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7F6C4C-6C9C-4892-AC6B-EE27217A9156}">
      <dsp:nvSpPr>
        <dsp:cNvPr id="0" name=""/>
        <dsp:cNvSpPr/>
      </dsp:nvSpPr>
      <dsp:spPr>
        <a:xfrm>
          <a:off x="7162182" y="2784761"/>
          <a:ext cx="30375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latin typeface="Arial" panose="020B0604020202020204" pitchFamily="34" charset="0"/>
              <a:cs typeface="Arial" panose="020B0604020202020204" pitchFamily="34" charset="0"/>
            </a:rPr>
            <a:t>Delivery of coaching</a:t>
          </a:r>
        </a:p>
      </dsp:txBody>
      <dsp:txXfrm>
        <a:off x="7162182" y="2784761"/>
        <a:ext cx="3037500" cy="1113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18DCF-629F-44D1-82D3-D78578D4B6F5}">
      <dsp:nvSpPr>
        <dsp:cNvPr id="0" name=""/>
        <dsp:cNvSpPr/>
      </dsp:nvSpPr>
      <dsp:spPr>
        <a:xfrm>
          <a:off x="8536452" y="946870"/>
          <a:ext cx="2482602" cy="24827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4AB3E-6E58-4005-A548-1EE842A5A12A}">
      <dsp:nvSpPr>
        <dsp:cNvPr id="0" name=""/>
        <dsp:cNvSpPr/>
      </dsp:nvSpPr>
      <dsp:spPr>
        <a:xfrm>
          <a:off x="8556845" y="507024"/>
          <a:ext cx="2667502" cy="327028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Knowledge of special education by leadership is paramount.</a:t>
          </a:r>
        </a:p>
      </dsp:txBody>
      <dsp:txXfrm>
        <a:off x="8937917" y="974296"/>
        <a:ext cx="1905358" cy="2335745"/>
      </dsp:txXfrm>
    </dsp:sp>
    <dsp:sp modelId="{369E29C4-40CF-49B7-BCC4-15FFA93D9740}">
      <dsp:nvSpPr>
        <dsp:cNvPr id="0" name=""/>
        <dsp:cNvSpPr/>
      </dsp:nvSpPr>
      <dsp:spPr>
        <a:xfrm rot="2700000">
          <a:off x="5960146" y="946695"/>
          <a:ext cx="2482643" cy="248264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BFFD5-2001-4EC8-8707-AA3E785A8C96}">
      <dsp:nvSpPr>
        <dsp:cNvPr id="0" name=""/>
        <dsp:cNvSpPr/>
      </dsp:nvSpPr>
      <dsp:spPr>
        <a:xfrm>
          <a:off x="5928120" y="575276"/>
          <a:ext cx="2569051" cy="322591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Retaining special education directors is a priority.</a:t>
          </a:r>
        </a:p>
      </dsp:txBody>
      <dsp:txXfrm>
        <a:off x="6295127" y="1036208"/>
        <a:ext cx="1835036" cy="2304052"/>
      </dsp:txXfrm>
    </dsp:sp>
    <dsp:sp modelId="{4BC71B9D-02C6-47A8-9035-703A9D156BBF}">
      <dsp:nvSpPr>
        <dsp:cNvPr id="0" name=""/>
        <dsp:cNvSpPr/>
      </dsp:nvSpPr>
      <dsp:spPr>
        <a:xfrm rot="2700000">
          <a:off x="3405152" y="946695"/>
          <a:ext cx="2482643" cy="248264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D9901-6840-4986-87B2-67BBA483221C}">
      <dsp:nvSpPr>
        <dsp:cNvPr id="0" name=""/>
        <dsp:cNvSpPr/>
      </dsp:nvSpPr>
      <dsp:spPr>
        <a:xfrm>
          <a:off x="3453747" y="593490"/>
          <a:ext cx="2622494" cy="31894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Strong leadership is needed to retain teachers.</a:t>
          </a:r>
        </a:p>
      </dsp:txBody>
      <dsp:txXfrm>
        <a:off x="3828389" y="1049217"/>
        <a:ext cx="1873210" cy="2278035"/>
      </dsp:txXfrm>
    </dsp:sp>
    <dsp:sp modelId="{C8019CD0-064E-4FAC-B37F-3817183FF61A}">
      <dsp:nvSpPr>
        <dsp:cNvPr id="0" name=""/>
        <dsp:cNvSpPr/>
      </dsp:nvSpPr>
      <dsp:spPr>
        <a:xfrm rot="2700000">
          <a:off x="839512" y="946695"/>
          <a:ext cx="2482643" cy="248264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FA146-12BB-4BDC-833F-C31F8E2FBE8C}">
      <dsp:nvSpPr>
        <dsp:cNvPr id="0" name=""/>
        <dsp:cNvSpPr/>
      </dsp:nvSpPr>
      <dsp:spPr>
        <a:xfrm>
          <a:off x="816181" y="584383"/>
          <a:ext cx="2599805" cy="320770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To have strong teachers, we need to have strong leaders.</a:t>
          </a:r>
        </a:p>
      </dsp:txBody>
      <dsp:txXfrm>
        <a:off x="1187582" y="1042712"/>
        <a:ext cx="1857004" cy="22910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7D18-1488-4A7A-A9EC-F3A4EBD19B25}">
      <dsp:nvSpPr>
        <dsp:cNvPr id="0" name=""/>
        <dsp:cNvSpPr/>
      </dsp:nvSpPr>
      <dsp:spPr>
        <a:xfrm>
          <a:off x="0" y="3785"/>
          <a:ext cx="10223740" cy="854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EC3DA-8067-4CF9-90CB-96AF61471346}">
      <dsp:nvSpPr>
        <dsp:cNvPr id="0" name=""/>
        <dsp:cNvSpPr/>
      </dsp:nvSpPr>
      <dsp:spPr>
        <a:xfrm>
          <a:off x="258468" y="196035"/>
          <a:ext cx="470402" cy="4699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B94AAC-3BD0-447B-A489-AF4F0578C249}">
      <dsp:nvSpPr>
        <dsp:cNvPr id="0" name=""/>
        <dsp:cNvSpPr/>
      </dsp:nvSpPr>
      <dsp:spPr>
        <a:xfrm>
          <a:off x="987339" y="3785"/>
          <a:ext cx="9221195" cy="88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54" tIns="93254" rIns="93254" bIns="93254"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Over 20 years of supporting new Special Education Directors</a:t>
          </a:r>
        </a:p>
      </dsp:txBody>
      <dsp:txXfrm>
        <a:off x="987339" y="3785"/>
        <a:ext cx="9221195" cy="881142"/>
      </dsp:txXfrm>
    </dsp:sp>
    <dsp:sp modelId="{DEF37883-4401-4501-A890-55938CB6D750}">
      <dsp:nvSpPr>
        <dsp:cNvPr id="0" name=""/>
        <dsp:cNvSpPr/>
      </dsp:nvSpPr>
      <dsp:spPr>
        <a:xfrm>
          <a:off x="0" y="1105214"/>
          <a:ext cx="10223740" cy="854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5A98D9-87E4-45C3-A745-257F8B7D6327}">
      <dsp:nvSpPr>
        <dsp:cNvPr id="0" name=""/>
        <dsp:cNvSpPr/>
      </dsp:nvSpPr>
      <dsp:spPr>
        <a:xfrm>
          <a:off x="258468" y="1297464"/>
          <a:ext cx="470402" cy="4699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ED8E56-318F-40D1-B9AC-4A71675F4253}">
      <dsp:nvSpPr>
        <dsp:cNvPr id="0" name=""/>
        <dsp:cNvSpPr/>
      </dsp:nvSpPr>
      <dsp:spPr>
        <a:xfrm>
          <a:off x="987339" y="1105214"/>
          <a:ext cx="9221195" cy="88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54" tIns="93254" rIns="93254" bIns="93254"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Supports directors with three or less years of experience</a:t>
          </a:r>
        </a:p>
      </dsp:txBody>
      <dsp:txXfrm>
        <a:off x="987339" y="1105214"/>
        <a:ext cx="9221195" cy="881142"/>
      </dsp:txXfrm>
    </dsp:sp>
    <dsp:sp modelId="{A4CCA4DB-2260-492E-A100-9C79DE64DC86}">
      <dsp:nvSpPr>
        <dsp:cNvPr id="0" name=""/>
        <dsp:cNvSpPr/>
      </dsp:nvSpPr>
      <dsp:spPr>
        <a:xfrm>
          <a:off x="0" y="2206643"/>
          <a:ext cx="10223740" cy="854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A8F4C8-D83C-4257-B206-F9F35D7401B6}">
      <dsp:nvSpPr>
        <dsp:cNvPr id="0" name=""/>
        <dsp:cNvSpPr/>
      </dsp:nvSpPr>
      <dsp:spPr>
        <a:xfrm>
          <a:off x="258468" y="2398892"/>
          <a:ext cx="470402" cy="4699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381A1-6104-4E3A-BAE2-824FE03DA930}">
      <dsp:nvSpPr>
        <dsp:cNvPr id="0" name=""/>
        <dsp:cNvSpPr/>
      </dsp:nvSpPr>
      <dsp:spPr>
        <a:xfrm>
          <a:off x="987339" y="2206643"/>
          <a:ext cx="9221195" cy="88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54" tIns="93254" rIns="93254" bIns="93254"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Builds capacity for LEAs </a:t>
          </a:r>
        </a:p>
      </dsp:txBody>
      <dsp:txXfrm>
        <a:off x="987339" y="2206643"/>
        <a:ext cx="9221195" cy="881142"/>
      </dsp:txXfrm>
    </dsp:sp>
    <dsp:sp modelId="{1980509E-2810-4CC0-A0C1-8BD0A5A796B6}">
      <dsp:nvSpPr>
        <dsp:cNvPr id="0" name=""/>
        <dsp:cNvSpPr/>
      </dsp:nvSpPr>
      <dsp:spPr>
        <a:xfrm>
          <a:off x="0" y="3308072"/>
          <a:ext cx="10223740" cy="854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28889-72EC-402A-9A0E-79DD6653230B}">
      <dsp:nvSpPr>
        <dsp:cNvPr id="0" name=""/>
        <dsp:cNvSpPr/>
      </dsp:nvSpPr>
      <dsp:spPr>
        <a:xfrm>
          <a:off x="258721" y="3500321"/>
          <a:ext cx="470402" cy="4699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E088C-8CA7-4C20-99B2-33C78F160330}">
      <dsp:nvSpPr>
        <dsp:cNvPr id="0" name=""/>
        <dsp:cNvSpPr/>
      </dsp:nvSpPr>
      <dsp:spPr>
        <a:xfrm>
          <a:off x="987844" y="3308072"/>
          <a:ext cx="4600683" cy="88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54" tIns="93254" rIns="93254" bIns="93254"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Has evolved over the years to what it currently is today</a:t>
          </a:r>
        </a:p>
      </dsp:txBody>
      <dsp:txXfrm>
        <a:off x="987844" y="3308072"/>
        <a:ext cx="4600683" cy="881142"/>
      </dsp:txXfrm>
    </dsp:sp>
    <dsp:sp modelId="{18937580-3060-4AC9-8C9E-43E46D538DFD}">
      <dsp:nvSpPr>
        <dsp:cNvPr id="0" name=""/>
        <dsp:cNvSpPr/>
      </dsp:nvSpPr>
      <dsp:spPr>
        <a:xfrm>
          <a:off x="6868878" y="3308072"/>
          <a:ext cx="3354861" cy="85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8" tIns="90428" rIns="90428" bIns="90428"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rial" panose="020B0604020202020204" pitchFamily="34" charset="0"/>
              <a:cs typeface="Arial" panose="020B0604020202020204" pitchFamily="34" charset="0"/>
            </a:rPr>
            <a:t>In-Person Sessions</a:t>
          </a:r>
        </a:p>
        <a:p>
          <a:pPr marL="0" lvl="0" indent="0" algn="l" defTabSz="622300">
            <a:lnSpc>
              <a:spcPct val="100000"/>
            </a:lnSpc>
            <a:spcBef>
              <a:spcPct val="0"/>
            </a:spcBef>
            <a:spcAft>
              <a:spcPct val="35000"/>
            </a:spcAft>
            <a:buNone/>
          </a:pPr>
          <a:r>
            <a:rPr lang="en-US" sz="1400" kern="1200" dirty="0">
              <a:latin typeface="Arial" panose="020B0604020202020204" pitchFamily="34" charset="0"/>
              <a:cs typeface="Arial" panose="020B0604020202020204" pitchFamily="34" charset="0"/>
            </a:rPr>
            <a:t>Virtual Sessions</a:t>
          </a:r>
        </a:p>
        <a:p>
          <a:pPr marL="0" lvl="0" indent="0" algn="l" defTabSz="622300">
            <a:lnSpc>
              <a:spcPct val="100000"/>
            </a:lnSpc>
            <a:spcBef>
              <a:spcPct val="0"/>
            </a:spcBef>
            <a:spcAft>
              <a:spcPct val="35000"/>
            </a:spcAft>
            <a:buNone/>
          </a:pPr>
          <a:r>
            <a:rPr lang="en-US" sz="1400" kern="1200" dirty="0">
              <a:latin typeface="Arial" panose="020B0604020202020204" pitchFamily="34" charset="0"/>
              <a:cs typeface="Arial" panose="020B0604020202020204" pitchFamily="34" charset="0"/>
            </a:rPr>
            <a:t>Pre-Conference Sessions</a:t>
          </a:r>
        </a:p>
      </dsp:txBody>
      <dsp:txXfrm>
        <a:off x="6868878" y="3308072"/>
        <a:ext cx="3354861" cy="8544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78.png"/></Relationships>
</file>

<file path=ppt/drawings/drawing1.xml><?xml version="1.0" encoding="utf-8"?>
<c:userShapes xmlns:c="http://schemas.openxmlformats.org/drawingml/2006/chart">
  <cdr:relSizeAnchor xmlns:cdr="http://schemas.openxmlformats.org/drawingml/2006/chartDrawing">
    <cdr:from>
      <cdr:x>0.01933</cdr:x>
      <cdr:y>0.78532</cdr:y>
    </cdr:from>
    <cdr:to>
      <cdr:x>1</cdr:x>
      <cdr:y>1</cdr:y>
    </cdr:to>
    <cdr:sp macro="" textlink="">
      <cdr:nvSpPr>
        <cdr:cNvPr id="2" name="TextBox 1">
          <a:extLst xmlns:a="http://schemas.openxmlformats.org/drawingml/2006/main">
            <a:ext uri="{FF2B5EF4-FFF2-40B4-BE49-F238E27FC236}">
              <a16:creationId xmlns:a16="http://schemas.microsoft.com/office/drawing/2014/main" id="{B90E9B5C-FADC-46D5-139B-87B4A517D4DE}"/>
            </a:ext>
          </a:extLst>
        </cdr:cNvPr>
        <cdr:cNvSpPr txBox="1"/>
      </cdr:nvSpPr>
      <cdr:spPr>
        <a:xfrm xmlns:a="http://schemas.openxmlformats.org/drawingml/2006/main">
          <a:off x="196624" y="3715443"/>
          <a:ext cx="9975357" cy="101566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2000" dirty="0"/>
            <a:t>    The GA Teacher Induction Program training increased my capacity to use Ps in my teaching. HLPs in my teaching.</a:t>
          </a:r>
        </a:p>
        <a:p xmlns:a="http://schemas.openxmlformats.org/drawingml/2006/main">
          <a:r>
            <a:rPr lang="en-US" sz="2000" dirty="0"/>
            <a:t>    The GA Teacher Induction Program coaching increased my capacity to use HL</a:t>
          </a:r>
        </a:p>
      </cdr:txBody>
    </cdr:sp>
  </cdr:relSizeAnchor>
  <cdr:relSizeAnchor xmlns:cdr="http://schemas.openxmlformats.org/drawingml/2006/chartDrawing">
    <cdr:from>
      <cdr:x>0.02193</cdr:x>
      <cdr:y>0.80372</cdr:y>
    </cdr:from>
    <cdr:to>
      <cdr:x>0.03727</cdr:x>
      <cdr:y>0.83875</cdr:y>
    </cdr:to>
    <cdr:pic>
      <cdr:nvPicPr>
        <cdr:cNvPr id="5" name="Picture 4">
          <a:extLst xmlns:a="http://schemas.openxmlformats.org/drawingml/2006/main">
            <a:ext uri="{FF2B5EF4-FFF2-40B4-BE49-F238E27FC236}">
              <a16:creationId xmlns:a16="http://schemas.microsoft.com/office/drawing/2014/main" id="{CE5733CA-7F1A-0233-231C-FD06C5D32E0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23039" y="3802501"/>
          <a:ext cx="156039" cy="165731"/>
        </a:xfrm>
        <a:prstGeom xmlns:a="http://schemas.openxmlformats.org/drawingml/2006/main" prst="rect">
          <a:avLst/>
        </a:prstGeom>
        <a:noFill xmlns:a="http://schemas.openxmlformats.org/drawingml/2006/main"/>
      </cdr:spPr>
    </cdr:pic>
  </cdr:relSizeAnchor>
  <cdr:relSizeAnchor xmlns:cdr="http://schemas.openxmlformats.org/drawingml/2006/chartDrawing">
    <cdr:from>
      <cdr:x>0.02049</cdr:x>
      <cdr:y>0.92086</cdr:y>
    </cdr:from>
    <cdr:to>
      <cdr:x>0.03515</cdr:x>
      <cdr:y>0.95882</cdr:y>
    </cdr:to>
    <cdr:sp macro="" textlink="">
      <cdr:nvSpPr>
        <cdr:cNvPr id="7" name="Rectangle 6">
          <a:extLst xmlns:a="http://schemas.openxmlformats.org/drawingml/2006/main">
            <a:ext uri="{FF2B5EF4-FFF2-40B4-BE49-F238E27FC236}">
              <a16:creationId xmlns:a16="http://schemas.microsoft.com/office/drawing/2014/main" id="{75F23F0A-8930-F7CF-0E83-B2BA7108F120}"/>
            </a:ext>
          </a:extLst>
        </cdr:cNvPr>
        <cdr:cNvSpPr/>
      </cdr:nvSpPr>
      <cdr:spPr>
        <a:xfrm xmlns:a="http://schemas.openxmlformats.org/drawingml/2006/main">
          <a:off x="223664" y="4919253"/>
          <a:ext cx="159997" cy="202785"/>
        </a:xfrm>
        <a:prstGeom xmlns:a="http://schemas.openxmlformats.org/drawingml/2006/main" prst="rect">
          <a:avLst/>
        </a:prstGeom>
        <a:solidFill xmlns:a="http://schemas.openxmlformats.org/drawingml/2006/main">
          <a:schemeClr val="accent6">
            <a:lumMod val="7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E7670-D143-40FD-89E1-F4E0C1ACE04C}"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53AD1-34F5-465A-861F-C7DEE1BE3378}" type="slidenum">
              <a:rPr lang="en-US" smtClean="0"/>
              <a:t>‹#›</a:t>
            </a:fld>
            <a:endParaRPr lang="en-US"/>
          </a:p>
        </p:txBody>
      </p:sp>
    </p:spTree>
    <p:extLst>
      <p:ext uri="{BB962C8B-B14F-4D97-AF65-F5344CB8AC3E}">
        <p14:creationId xmlns:p14="http://schemas.microsoft.com/office/powerpoint/2010/main" val="2916655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BDD0-4D92-488F-9E01-3EB942DC1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74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121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0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33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9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83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a:t>
            </a:r>
          </a:p>
          <a:p>
            <a:endParaRPr lang="en-US" dirty="0">
              <a:cs typeface="Calibri"/>
            </a:endParaRPr>
          </a:p>
          <a:p>
            <a:r>
              <a:rPr lang="en-US" dirty="0"/>
              <a:t>Provide ongoing coaching and mentoring support including providing </a:t>
            </a:r>
            <a:r>
              <a:rPr lang="en-US" b="1" dirty="0"/>
              <a:t>relevant information and advice to support improvement, transformation and sustainability.  </a:t>
            </a:r>
            <a:endParaRPr lang="en-US" dirty="0">
              <a:cs typeface="Calibri" panose="020F0502020204030204"/>
            </a:endParaRPr>
          </a:p>
          <a:p>
            <a:endParaRPr lang="en-US" b="1" dirty="0">
              <a:cs typeface="Calibri"/>
            </a:endParaRPr>
          </a:p>
          <a:p>
            <a:r>
              <a:rPr lang="en-US" dirty="0"/>
              <a:t>Establish credibility and build trust through </a:t>
            </a:r>
            <a:r>
              <a:rPr lang="en-US" b="1" dirty="0"/>
              <a:t>on-going demonstration of a deep knowledge of the work and the underlying research and best practices to facilitate solutions.</a:t>
            </a:r>
            <a:endParaRPr lang="en-US" b="1" dirty="0">
              <a:cs typeface="Calibri"/>
            </a:endParaRPr>
          </a:p>
          <a:p>
            <a:endParaRPr lang="en-US" b="1" dirty="0">
              <a:cs typeface="Calibri"/>
            </a:endParaRPr>
          </a:p>
          <a:p>
            <a:endParaRPr lang="en-US" b="1" dirty="0">
              <a:cs typeface="Calibri"/>
            </a:endParaRPr>
          </a:p>
          <a:p>
            <a:r>
              <a:rPr lang="en-US" dirty="0"/>
              <a:t>Build supportive relationships with special education directors by i</a:t>
            </a:r>
            <a:r>
              <a:rPr lang="en-US" b="1" dirty="0"/>
              <a:t>nitiating and sustaining dialogue between individuals and the SELDA group</a:t>
            </a:r>
            <a:endParaRPr lang="en-US" b="1" dirty="0">
              <a:cs typeface="Calibri"/>
            </a:endParaRPr>
          </a:p>
          <a:p>
            <a:endParaRPr lang="en-US" b="1" dirty="0">
              <a:cs typeface="Calibri"/>
            </a:endParaRPr>
          </a:p>
          <a:p>
            <a:r>
              <a:rPr lang="en-US" dirty="0"/>
              <a:t>Recommend methods, resources, and high impact practices and information about wha</a:t>
            </a:r>
            <a:r>
              <a:rPr lang="en-US" b="1" dirty="0"/>
              <a:t>t works to address the factors impacting performance.  </a:t>
            </a:r>
            <a:endParaRPr lang="en-US" b="1" dirty="0">
              <a:cs typeface="Calibri"/>
            </a:endParaRPr>
          </a:p>
          <a:p>
            <a:endParaRPr lang="en-US" b="1" dirty="0">
              <a:cs typeface="Calibri"/>
            </a:endParaRPr>
          </a:p>
          <a:p>
            <a:r>
              <a:rPr lang="en-US" dirty="0"/>
              <a:t>Facilitate the development of sound improvement and transformation plans with related a</a:t>
            </a:r>
            <a:r>
              <a:rPr lang="en-US" b="1" dirty="0"/>
              <a:t>ction or project plans and progress measures.</a:t>
            </a:r>
            <a:endParaRPr lang="en-US" b="1" dirty="0">
              <a:cs typeface="Calibri"/>
            </a:endParaRPr>
          </a:p>
          <a:p>
            <a:endParaRPr lang="en-US" b="1" dirty="0">
              <a:cs typeface="Calibri"/>
            </a:endParaRPr>
          </a:p>
          <a:p>
            <a:r>
              <a:rPr lang="en-US" dirty="0"/>
              <a:t>Ask question to cause reflection so tha</a:t>
            </a:r>
            <a:r>
              <a:rPr lang="en-US" b="1" dirty="0"/>
              <a:t>t others surface new possibilities and recognize self-imposed barriers. </a:t>
            </a:r>
            <a:endParaRPr lang="en-US" dirty="0"/>
          </a:p>
          <a:p>
            <a:endParaRPr lang="en-US" dirty="0"/>
          </a:p>
          <a:p>
            <a:r>
              <a:rPr lang="en-US" dirty="0"/>
              <a:t> Facilitate sharing of learning that leads </a:t>
            </a:r>
            <a:r>
              <a:rPr lang="en-US" b="1" dirty="0"/>
              <a:t>to improved practices, innovation and positive change.  </a:t>
            </a:r>
          </a:p>
          <a:p>
            <a:endParaRPr lang="en-US" b="1" dirty="0">
              <a:cs typeface="Calibri"/>
            </a:endParaRPr>
          </a:p>
          <a:p>
            <a:r>
              <a:rPr lang="en-US" dirty="0"/>
              <a:t>Document practices and progress s</a:t>
            </a:r>
            <a:r>
              <a:rPr lang="en-US" b="1" dirty="0"/>
              <a:t>o that best practices can be replicated with fidelity, taught and disseminated to others </a:t>
            </a:r>
          </a:p>
          <a:p>
            <a:endParaRPr lang="en-US" b="1" dirty="0">
              <a:cs typeface="Calibri"/>
            </a:endParaRPr>
          </a:p>
          <a:p>
            <a:endParaRPr lang="en-US" b="1" dirty="0">
              <a:cs typeface="Calibri"/>
            </a:endParaRPr>
          </a:p>
          <a:p>
            <a:endParaRPr lang="en-US" b="1" dirty="0">
              <a:cs typeface="Calibri"/>
            </a:endParaRPr>
          </a:p>
          <a:p>
            <a:r>
              <a:rPr lang="en-US" b="1" dirty="0">
                <a:cs typeface="Calibri"/>
              </a:rPr>
              <a:t>(Executive coach idea is a version of Mississippi). </a:t>
            </a:r>
          </a:p>
          <a:p>
            <a:r>
              <a:rPr lang="en-US" b="1" dirty="0">
                <a:cs typeface="Calibri"/>
              </a:rPr>
              <a:t>From Mentor to Executive coach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3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4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 and Systemic Improvement Team: and variety of backgrounds discussed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33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Meaning the gap in the number of vacancies and number of hires has not narrowed.</a:t>
            </a:r>
          </a:p>
          <a:p>
            <a:pPr marL="45720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O</a:t>
            </a:r>
            <a:r>
              <a:rPr lang="en-US" dirty="0">
                <a:solidFill>
                  <a:srgbClr val="000000"/>
                </a:solidFill>
                <a:ea typeface="Calibri" panose="020F0502020204030204" pitchFamily="34" charset="0"/>
              </a:rPr>
              <a:t>ften a challenge for a field with high turnover and limited numbers of teachers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748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tabLst>
                <a:tab pos="2743200" algn="ctr"/>
                <a:tab pos="5486400" algn="r"/>
              </a:tabLst>
            </a:pPr>
            <a:r>
              <a:rPr lang="en-US" sz="3600" b="1" dirty="0">
                <a:effectLst/>
                <a:latin typeface="Arial" panose="020B0604020202020204" pitchFamily="34" charset="0"/>
                <a:ea typeface="Times New Roman" panose="02020603050405020304" pitchFamily="18" charset="0"/>
                <a:cs typeface="Arial" panose="020B0604020202020204" pitchFamily="34" charset="0"/>
              </a:rPr>
              <a:t>Notes: </a:t>
            </a:r>
            <a:r>
              <a:rPr lang="en-US" sz="3600" b="0" dirty="0">
                <a:effectLst/>
                <a:latin typeface="Arial" panose="020B0604020202020204" pitchFamily="34" charset="0"/>
                <a:ea typeface="Times New Roman" panose="02020603050405020304" pitchFamily="18" charset="0"/>
                <a:cs typeface="Arial" panose="020B0604020202020204" pitchFamily="34" charset="0"/>
              </a:rPr>
              <a:t>The goals of SESAA are to:</a:t>
            </a:r>
          </a:p>
          <a:p>
            <a:pPr lvl="1">
              <a:lnSpc>
                <a:spcPct val="115000"/>
              </a:lnSpc>
              <a:spcBef>
                <a:spcPts val="0"/>
              </a:spcBef>
              <a:buFont typeface="Courier New" panose="02070309020205020404" pitchFamily="49" charset="0"/>
              <a:buChar char="o"/>
              <a:tabLst>
                <a:tab pos="2743200" algn="ctr"/>
                <a:tab pos="5486400" algn="r"/>
              </a:tabLst>
            </a:pPr>
            <a:r>
              <a:rPr lang="en-US" sz="3300" dirty="0">
                <a:effectLst/>
                <a:latin typeface="Arial" panose="020B0604020202020204" pitchFamily="34" charset="0"/>
                <a:ea typeface="Times New Roman" panose="02020603050405020304" pitchFamily="18" charset="0"/>
                <a:cs typeface="Arial" panose="020B0604020202020204" pitchFamily="34" charset="0"/>
              </a:rPr>
              <a:t>Build capacity around special education.</a:t>
            </a:r>
          </a:p>
          <a:p>
            <a:pPr lvl="1">
              <a:lnSpc>
                <a:spcPct val="115000"/>
              </a:lnSpc>
              <a:spcBef>
                <a:spcPts val="0"/>
              </a:spcBef>
              <a:buFont typeface="Courier New" panose="02070309020205020404" pitchFamily="49" charset="0"/>
              <a:buChar char="o"/>
              <a:tabLst>
                <a:tab pos="2743200" algn="ctr"/>
                <a:tab pos="5486400" algn="r"/>
              </a:tabLst>
            </a:pPr>
            <a:r>
              <a:rPr lang="en-US" sz="3300" dirty="0">
                <a:effectLst/>
                <a:latin typeface="Arial" panose="020B0604020202020204" pitchFamily="34" charset="0"/>
                <a:ea typeface="Times New Roman" panose="02020603050405020304" pitchFamily="18" charset="0"/>
                <a:cs typeface="Arial" panose="020B0604020202020204" pitchFamily="34" charset="0"/>
              </a:rPr>
              <a:t>Support new induction level school-based leaders.</a:t>
            </a:r>
          </a:p>
          <a:p>
            <a:pPr lvl="1">
              <a:lnSpc>
                <a:spcPct val="115000"/>
              </a:lnSpc>
              <a:spcBef>
                <a:spcPts val="0"/>
              </a:spcBef>
              <a:buFont typeface="Courier New" panose="02070309020205020404" pitchFamily="49" charset="0"/>
              <a:buChar char="o"/>
              <a:tabLst>
                <a:tab pos="2743200" algn="ctr"/>
                <a:tab pos="5486400" algn="r"/>
              </a:tabLst>
            </a:pPr>
            <a:r>
              <a:rPr lang="en-US" sz="3300" dirty="0">
                <a:effectLst/>
                <a:latin typeface="Arial" panose="020B0604020202020204" pitchFamily="34" charset="0"/>
                <a:ea typeface="Times New Roman" panose="02020603050405020304" pitchFamily="18" charset="0"/>
                <a:cs typeface="Arial" panose="020B0604020202020204" pitchFamily="34" charset="0"/>
              </a:rPr>
              <a:t>Strengthen collaborative relationships between school-based administrators, special education directors, and families. </a:t>
            </a:r>
          </a:p>
          <a:p>
            <a:pPr lvl="1">
              <a:lnSpc>
                <a:spcPct val="115000"/>
              </a:lnSpc>
              <a:spcBef>
                <a:spcPts val="0"/>
              </a:spcBef>
              <a:buFont typeface="Courier New" panose="02070309020205020404" pitchFamily="49" charset="0"/>
              <a:buChar char="o"/>
              <a:tabLst>
                <a:tab pos="2743200" algn="ctr"/>
                <a:tab pos="5486400" algn="r"/>
                <a:tab pos="457200" algn="l"/>
              </a:tabLst>
            </a:pPr>
            <a:r>
              <a:rPr lang="en-US" sz="3300" dirty="0">
                <a:effectLst/>
                <a:latin typeface="Arial" panose="020B0604020202020204" pitchFamily="34" charset="0"/>
                <a:ea typeface="Times New Roman" panose="02020603050405020304" pitchFamily="18" charset="0"/>
                <a:cs typeface="Arial" panose="020B0604020202020204" pitchFamily="34" charset="0"/>
              </a:rPr>
              <a:t>Reduce cases of mediation and due process.</a:t>
            </a:r>
          </a:p>
          <a:p>
            <a:r>
              <a:rPr lang="en-US" dirty="0"/>
              <a:t>All sessions are recorded.  309 district/school administrators registered for FY23, 1,813 school administrators have participated and our Executive coaches have made over 12,000 contacts with administrators since July 1, 2022.  </a:t>
            </a:r>
          </a:p>
        </p:txBody>
      </p:sp>
      <p:sp>
        <p:nvSpPr>
          <p:cNvPr id="4" name="Slide Number Placeholder 3"/>
          <p:cNvSpPr>
            <a:spLocks noGrp="1"/>
          </p:cNvSpPr>
          <p:nvPr>
            <p:ph type="sldNum" sz="quarter" idx="5"/>
          </p:nvPr>
        </p:nvSpPr>
        <p:spPr/>
        <p:txBody>
          <a:bodyPr/>
          <a:lstStyle/>
          <a:p>
            <a:fld id="{83393D03-D739-414F-B15C-2D698D18CB01}" type="slidenum">
              <a:rPr lang="en-US" smtClean="0"/>
              <a:t>60</a:t>
            </a:fld>
            <a:endParaRPr lang="en-US" dirty="0"/>
          </a:p>
        </p:txBody>
      </p:sp>
    </p:spTree>
    <p:extLst>
      <p:ext uri="{BB962C8B-B14F-4D97-AF65-F5344CB8AC3E}">
        <p14:creationId xmlns:p14="http://schemas.microsoft.com/office/powerpoint/2010/main" val="3620704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21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8A404-ACBC-47C8-9153-764E9C3831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7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form several of the partners listed in the last four slides.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7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for ebook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6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03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144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49359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6949775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dirty="0"/>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314024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dirty="0"/>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114613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dirty="0"/>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121358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dirty="0">
                <a:solidFill>
                  <a:srgbClr val="44883E"/>
                </a:solidFill>
                <a:latin typeface="Arial Black" panose="020B0604020202020204" pitchFamily="34" charset="0"/>
                <a:cs typeface="Arial Black" panose="020B0604020202020204" pitchFamily="34" charset="0"/>
              </a:rPr>
              <a:t>EDUCATING </a:t>
            </a:r>
          </a:p>
          <a:p>
            <a:pPr algn="ctr"/>
            <a:r>
              <a:rPr lang="en-US" sz="3600" b="1" i="0" dirty="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dirty="0">
                <a:solidFill>
                  <a:schemeClr val="bg1"/>
                </a:solidFill>
                <a:latin typeface="Arial Black" panose="020B0604020202020204" pitchFamily="34" charset="0"/>
                <a:cs typeface="Arial Black" panose="020B0604020202020204" pitchFamily="34" charset="0"/>
              </a:rPr>
              <a:t>EDUCATING </a:t>
            </a:r>
          </a:p>
          <a:p>
            <a:pPr algn="ctr"/>
            <a:r>
              <a:rPr lang="en-US" sz="3600" b="1" i="0" dirty="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@georgiadeptofed</a:t>
            </a: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youtube.com/c/GeorgiaDepartmentofEducation</a:t>
            </a: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180002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in our state.</a:t>
            </a:r>
          </a:p>
          <a:p>
            <a:pPr algn="l"/>
            <a:endParaRPr lang="en-US" sz="2400" dirty="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5304901" y="4969573"/>
            <a:ext cx="2887655" cy="461665"/>
          </a:xfrm>
          <a:prstGeom prst="rect">
            <a:avLst/>
          </a:prstGeom>
          <a:noFill/>
        </p:spPr>
        <p:txBody>
          <a:bodyPr wrap="square" rtlCol="0">
            <a:spAutoFit/>
          </a:bodyPr>
          <a:lstStyle/>
          <a:p>
            <a:pPr algn="r"/>
            <a:r>
              <a:rPr lang="en-US" sz="24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6277931" y="5583943"/>
            <a:ext cx="1903050" cy="338554"/>
          </a:xfrm>
          <a:prstGeom prst="rect">
            <a:avLst/>
          </a:prstGeom>
          <a:noFill/>
        </p:spPr>
        <p:txBody>
          <a:bodyPr wrap="square" rtlCol="0">
            <a:spAutoFit/>
          </a:bodyPr>
          <a:lstStyle/>
          <a:p>
            <a:pPr algn="r"/>
            <a:r>
              <a:rPr lang="en-US" sz="16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5315615" y="6076845"/>
            <a:ext cx="2873181" cy="338554"/>
          </a:xfrm>
          <a:prstGeom prst="rect">
            <a:avLst/>
          </a:prstGeom>
          <a:noFill/>
        </p:spPr>
        <p:txBody>
          <a:bodyPr wrap="square" rtlCol="0">
            <a:spAutoFit/>
          </a:bodyPr>
          <a:lstStyle/>
          <a:p>
            <a:pPr algn="r"/>
            <a:r>
              <a:rPr lang="en-US" sz="1600" dirty="0">
                <a:solidFill>
                  <a:srgbClr val="44883E"/>
                </a:solidFill>
                <a:latin typeface="Arial" panose="020B0604020202020204" pitchFamily="34" charset="0"/>
                <a:cs typeface="Arial" panose="020B0604020202020204" pitchFamily="34" charset="0"/>
              </a:rPr>
              <a:t>youtube.com/georgiadeptofed</a:t>
            </a: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838219"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838322" y="5995822"/>
            <a:ext cx="478153" cy="492355"/>
          </a:xfrm>
          <a:prstGeom prst="rect">
            <a:avLst/>
          </a:prstGeom>
        </p:spPr>
      </p:pic>
    </p:spTree>
    <p:extLst>
      <p:ext uri="{BB962C8B-B14F-4D97-AF65-F5344CB8AC3E}">
        <p14:creationId xmlns:p14="http://schemas.microsoft.com/office/powerpoint/2010/main" val="2080392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5400" dirty="0">
                <a:solidFill>
                  <a:srgbClr val="3DB8CF"/>
                </a:solidFill>
                <a:latin typeface="Arial Black" panose="020B0A04020102020204" pitchFamily="34" charset="0"/>
              </a:rPr>
              <a:t>.</a:t>
            </a:r>
            <a:endParaRPr lang="en-US" sz="88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dirty="0">
                <a:solidFill>
                  <a:srgbClr val="44883E"/>
                </a:solidFill>
                <a:latin typeface="Arial" panose="020B0604020202020204" pitchFamily="34" charset="0"/>
                <a:cs typeface="Arial" panose="020B0604020202020204" pitchFamily="34" charset="0"/>
              </a:rPr>
              <a:t>www.gadoe.org</a:t>
            </a: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dirty="0">
                <a:solidFill>
                  <a:srgbClr val="44883E"/>
                </a:solidFill>
                <a:latin typeface="Arial" panose="020B0604020202020204" pitchFamily="34" charset="0"/>
                <a:cs typeface="Arial" panose="020B0604020202020204" pitchFamily="34" charset="0"/>
              </a:rPr>
              <a:t>@georgiadeptofed</a:t>
            </a: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dirty="0">
                <a:solidFill>
                  <a:srgbClr val="44883E"/>
                </a:solidFill>
                <a:latin typeface="Arial" panose="020B0604020202020204" pitchFamily="34" charset="0"/>
                <a:cs typeface="Arial" panose="020B0604020202020204" pitchFamily="34" charset="0"/>
              </a:rPr>
              <a:t>youtube.com/c/GeorgiaDepartmentofEducation</a:t>
            </a: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19779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296155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86480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977296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1419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88153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96754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4207592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21692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30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0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843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26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911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319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00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2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748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467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52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dirty="0">
                <a:solidFill>
                  <a:srgbClr val="44883E"/>
                </a:solidFill>
                <a:latin typeface="Arial Black" panose="020B0604020202020204" pitchFamily="34" charset="0"/>
                <a:cs typeface="Arial Black" panose="020B0604020202020204" pitchFamily="34" charset="0"/>
              </a:rPr>
              <a:t>EDUCATING </a:t>
            </a:r>
          </a:p>
          <a:p>
            <a:pPr algn="ctr"/>
            <a:r>
              <a:rPr lang="en-US" sz="3600" b="1" i="0" dirty="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dirty="0">
                <a:solidFill>
                  <a:schemeClr val="bg1"/>
                </a:solidFill>
                <a:latin typeface="Arial Black" panose="020B0604020202020204" pitchFamily="34" charset="0"/>
                <a:cs typeface="Arial Black" panose="020B0604020202020204" pitchFamily="34" charset="0"/>
              </a:rPr>
              <a:t>EDUCATING </a:t>
            </a:r>
          </a:p>
          <a:p>
            <a:pPr algn="ctr"/>
            <a:r>
              <a:rPr lang="en-US" sz="3600" b="1" i="0" dirty="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@georgiadeptofed</a:t>
            </a: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youtube.com/user/</a:t>
            </a:r>
            <a:r>
              <a:rPr lang="en-US" sz="1800" dirty="0" err="1">
                <a:solidFill>
                  <a:srgbClr val="44883E"/>
                </a:solidFill>
                <a:latin typeface="Arial" panose="020B0604020202020204" pitchFamily="34" charset="0"/>
                <a:cs typeface="Arial" panose="020B0604020202020204" pitchFamily="34" charset="0"/>
              </a:rPr>
              <a:t>GaDOEmedia</a:t>
            </a:r>
            <a:endParaRPr lang="en-US" sz="1800" dirty="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138784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555634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3401495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3521867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72555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C51E28EA-237A-7609-78CC-8ED2862D2094}"/>
              </a:ext>
            </a:extLst>
          </p:cNvPr>
          <p:cNvPicPr>
            <a:picLocks noChangeAspect="1"/>
          </p:cNvPicPr>
          <p:nvPr userDrawn="1"/>
        </p:nvPicPr>
        <p:blipFill>
          <a:blip r:embed="rId2"/>
          <a:stretch>
            <a:fillRect/>
          </a:stretch>
        </p:blipFill>
        <p:spPr>
          <a:xfrm>
            <a:off x="10268289" y="6023260"/>
            <a:ext cx="1485499" cy="610526"/>
          </a:xfrm>
          <a:prstGeom prst="rect">
            <a:avLst/>
          </a:prstGeom>
        </p:spPr>
      </p:pic>
      <p:pic>
        <p:nvPicPr>
          <p:cNvPr id="8" name="Picture 7">
            <a:extLst>
              <a:ext uri="{FF2B5EF4-FFF2-40B4-BE49-F238E27FC236}">
                <a16:creationId xmlns:a16="http://schemas.microsoft.com/office/drawing/2014/main" id="{C856AD74-DEA4-0972-AC0D-8046DB608502}"/>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9" name="Group 8">
            <a:extLst>
              <a:ext uri="{FF2B5EF4-FFF2-40B4-BE49-F238E27FC236}">
                <a16:creationId xmlns:a16="http://schemas.microsoft.com/office/drawing/2014/main" id="{BB6B92BE-640D-73FF-0CF3-789910CBF292}"/>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9242EFB4-06AA-1217-BC6F-6D4DF6A931A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92921A33-AF4B-34E6-E030-F9EE1EE1997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5E212CEE-D83D-0108-1D49-897E4789D5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D0D6039B-0BE8-DFC4-5DC1-499908D91BEF}"/>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extBox 13">
            <a:extLst>
              <a:ext uri="{FF2B5EF4-FFF2-40B4-BE49-F238E27FC236}">
                <a16:creationId xmlns:a16="http://schemas.microsoft.com/office/drawing/2014/main" id="{06A942B9-05CA-35D4-4818-0928869CE1B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161068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555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5E8918F3-A2D2-51AD-19C1-BFC19D31F988}"/>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9" name="Picture 8">
            <a:extLst>
              <a:ext uri="{FF2B5EF4-FFF2-40B4-BE49-F238E27FC236}">
                <a16:creationId xmlns:a16="http://schemas.microsoft.com/office/drawing/2014/main" id="{F91D71ED-3E26-E021-5317-10D7C8DF9735}"/>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CC5A4085-0719-DBBC-6262-6A2DC42BCF10}"/>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F5434883-3474-82B7-5995-907F05C4224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CCC06416-EE93-1FED-0131-74FB95BAACA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8D7F4A56-2D11-F9AE-8190-1318FFFB8D18}"/>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CFC9EFC3-BA55-33BE-6395-A9E2879AC75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Box 14">
            <a:extLst>
              <a:ext uri="{FF2B5EF4-FFF2-40B4-BE49-F238E27FC236}">
                <a16:creationId xmlns:a16="http://schemas.microsoft.com/office/drawing/2014/main" id="{6854E22B-8934-AFEF-3BB6-364BA5F5CC17}"/>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3682904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a:extLst>
              <a:ext uri="{FF2B5EF4-FFF2-40B4-BE49-F238E27FC236}">
                <a16:creationId xmlns:a16="http://schemas.microsoft.com/office/drawing/2014/main" id="{ABDE37E1-AF77-739C-F2EF-D9053E161E32}"/>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11" name="Picture 10">
            <a:extLst>
              <a:ext uri="{FF2B5EF4-FFF2-40B4-BE49-F238E27FC236}">
                <a16:creationId xmlns:a16="http://schemas.microsoft.com/office/drawing/2014/main" id="{E3473D67-8FD0-8F86-6621-8102023121AC}"/>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12" name="Group 11">
            <a:extLst>
              <a:ext uri="{FF2B5EF4-FFF2-40B4-BE49-F238E27FC236}">
                <a16:creationId xmlns:a16="http://schemas.microsoft.com/office/drawing/2014/main" id="{C6B4D5B2-A61F-F08D-88E2-BA8E3E1B7E28}"/>
              </a:ext>
            </a:extLst>
          </p:cNvPr>
          <p:cNvGrpSpPr/>
          <p:nvPr userDrawn="1"/>
        </p:nvGrpSpPr>
        <p:grpSpPr>
          <a:xfrm>
            <a:off x="890184" y="6306082"/>
            <a:ext cx="8921704" cy="53219"/>
            <a:chOff x="667641" y="6313581"/>
            <a:chExt cx="7276741" cy="45719"/>
          </a:xfrm>
        </p:grpSpPr>
        <p:sp>
          <p:nvSpPr>
            <p:cNvPr id="13" name="Rectangle 12">
              <a:extLst>
                <a:ext uri="{FF2B5EF4-FFF2-40B4-BE49-F238E27FC236}">
                  <a16:creationId xmlns:a16="http://schemas.microsoft.com/office/drawing/2014/main" id="{029004D9-67D3-C7F7-C1A5-57547C0F8DF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22B55D0F-5576-6396-CD46-E67F908AAF8F}"/>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247F7511-A37A-007D-C3B5-6576281E7F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A354D8B2-7A1F-C65F-8B53-2645B9AEA1A5}"/>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extBox 16">
            <a:extLst>
              <a:ext uri="{FF2B5EF4-FFF2-40B4-BE49-F238E27FC236}">
                <a16:creationId xmlns:a16="http://schemas.microsoft.com/office/drawing/2014/main" id="{5FFACA03-AF39-5035-883F-3F243A01604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219209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6" name="Picture 5">
            <a:extLst>
              <a:ext uri="{FF2B5EF4-FFF2-40B4-BE49-F238E27FC236}">
                <a16:creationId xmlns:a16="http://schemas.microsoft.com/office/drawing/2014/main" id="{43721BD7-D072-2281-0C83-B0258EC316F1}"/>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7" name="Picture 6">
            <a:extLst>
              <a:ext uri="{FF2B5EF4-FFF2-40B4-BE49-F238E27FC236}">
                <a16:creationId xmlns:a16="http://schemas.microsoft.com/office/drawing/2014/main" id="{80BE4E6F-5350-FBE8-5A65-380E7EC1209B}"/>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8" name="Group 7">
            <a:extLst>
              <a:ext uri="{FF2B5EF4-FFF2-40B4-BE49-F238E27FC236}">
                <a16:creationId xmlns:a16="http://schemas.microsoft.com/office/drawing/2014/main" id="{B863CE0C-5483-B79E-4E02-B1688282C30D}"/>
              </a:ext>
            </a:extLst>
          </p:cNvPr>
          <p:cNvGrpSpPr/>
          <p:nvPr userDrawn="1"/>
        </p:nvGrpSpPr>
        <p:grpSpPr>
          <a:xfrm>
            <a:off x="890184" y="6306082"/>
            <a:ext cx="8921704" cy="53219"/>
            <a:chOff x="667641" y="6313581"/>
            <a:chExt cx="7276741" cy="45719"/>
          </a:xfrm>
        </p:grpSpPr>
        <p:sp>
          <p:nvSpPr>
            <p:cNvPr id="9" name="Rectangle 8">
              <a:extLst>
                <a:ext uri="{FF2B5EF4-FFF2-40B4-BE49-F238E27FC236}">
                  <a16:creationId xmlns:a16="http://schemas.microsoft.com/office/drawing/2014/main" id="{ABD80D0E-C4B8-239A-A244-C77E06DE60F1}"/>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43DCEA4E-68A7-B07B-AFA3-FA043A27CC0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8942DF4-C849-7AB8-5631-1668079D747E}"/>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464F7B28-E56E-7C8D-ED43-5252F9C8962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2A858B79-F01C-B068-933F-14CE86953B50}"/>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923234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Picture 4">
            <a:extLst>
              <a:ext uri="{FF2B5EF4-FFF2-40B4-BE49-F238E27FC236}">
                <a16:creationId xmlns:a16="http://schemas.microsoft.com/office/drawing/2014/main" id="{3BA68581-B9B3-76EB-88C8-5B082BDDD6CC}"/>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6" name="Picture 5">
            <a:extLst>
              <a:ext uri="{FF2B5EF4-FFF2-40B4-BE49-F238E27FC236}">
                <a16:creationId xmlns:a16="http://schemas.microsoft.com/office/drawing/2014/main" id="{96E21B4C-92A0-5973-E0A2-5E6BFCCD93FC}"/>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7" name="Group 6">
            <a:extLst>
              <a:ext uri="{FF2B5EF4-FFF2-40B4-BE49-F238E27FC236}">
                <a16:creationId xmlns:a16="http://schemas.microsoft.com/office/drawing/2014/main" id="{14361B54-B55F-BCEB-7E8D-093F7485E60C}"/>
              </a:ext>
            </a:extLst>
          </p:cNvPr>
          <p:cNvGrpSpPr/>
          <p:nvPr userDrawn="1"/>
        </p:nvGrpSpPr>
        <p:grpSpPr>
          <a:xfrm>
            <a:off x="890184" y="6306082"/>
            <a:ext cx="8921704" cy="53219"/>
            <a:chOff x="667641" y="6313581"/>
            <a:chExt cx="7276741" cy="45719"/>
          </a:xfrm>
        </p:grpSpPr>
        <p:sp>
          <p:nvSpPr>
            <p:cNvPr id="8" name="Rectangle 7">
              <a:extLst>
                <a:ext uri="{FF2B5EF4-FFF2-40B4-BE49-F238E27FC236}">
                  <a16:creationId xmlns:a16="http://schemas.microsoft.com/office/drawing/2014/main" id="{B8D9ECAF-6F6D-5BD8-416A-46ED25C7A4E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CEA904FD-94A8-1507-1D35-54355C1369C8}"/>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20C27CA0-5029-76F8-259A-221961FFA3BC}"/>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3DA55B8-4A49-8A22-2A1D-635D5B78AEF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Box 11">
            <a:extLst>
              <a:ext uri="{FF2B5EF4-FFF2-40B4-BE49-F238E27FC236}">
                <a16:creationId xmlns:a16="http://schemas.microsoft.com/office/drawing/2014/main" id="{D0081D04-5D21-88EB-96F7-8B7BB12E44B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45059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DA3AC9E4-0972-E7F5-85E2-AC7E928FA24F}"/>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9" name="Picture 8">
            <a:extLst>
              <a:ext uri="{FF2B5EF4-FFF2-40B4-BE49-F238E27FC236}">
                <a16:creationId xmlns:a16="http://schemas.microsoft.com/office/drawing/2014/main" id="{F0D71B58-1F2E-77A9-BE02-5EFAA4445E06}"/>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AFD88DF3-FF55-5EC8-AFED-D6AF05FE8C74}"/>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4BA9A525-C1FE-60AC-052A-2A0CAF8F35C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58EE5E30-2EF0-3DF3-D44A-A20211663C34}"/>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402A9E09-8F2C-EAC2-D2AA-2F023E1285E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0E2A61FE-F45C-7A9E-AF28-37299F24935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Box 14">
            <a:extLst>
              <a:ext uri="{FF2B5EF4-FFF2-40B4-BE49-F238E27FC236}">
                <a16:creationId xmlns:a16="http://schemas.microsoft.com/office/drawing/2014/main" id="{9A678718-C2A8-10A9-F235-B0C89E2C376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88662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577025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69E85170-2164-B509-47C4-0B13A485C39B}"/>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9" name="Picture 8">
            <a:extLst>
              <a:ext uri="{FF2B5EF4-FFF2-40B4-BE49-F238E27FC236}">
                <a16:creationId xmlns:a16="http://schemas.microsoft.com/office/drawing/2014/main" id="{2320F824-F12D-BEF2-CBF9-62F8C93FB2A0}"/>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423B1E40-092D-1E70-D84E-E3CB3F1B6EE2}"/>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DB26AB78-7F4D-F874-16BF-63AFEDC0959B}"/>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81E2A2D2-99FF-1249-958E-8CD80B4FE4BC}"/>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64370CD-30EB-4C8E-459D-7E59762B98C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DCB8A793-ABF8-B14B-CC56-7CF1577302C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Box 14">
            <a:extLst>
              <a:ext uri="{FF2B5EF4-FFF2-40B4-BE49-F238E27FC236}">
                <a16:creationId xmlns:a16="http://schemas.microsoft.com/office/drawing/2014/main" id="{3FB91FA0-69BE-B567-A475-0704CFEA2AFA}"/>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338956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8CE4A1F-4A36-2E69-566C-5391578E292A}"/>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8" name="Picture 7">
            <a:extLst>
              <a:ext uri="{FF2B5EF4-FFF2-40B4-BE49-F238E27FC236}">
                <a16:creationId xmlns:a16="http://schemas.microsoft.com/office/drawing/2014/main" id="{ACAB5834-C36D-3084-ED6C-B7569EAC8720}"/>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9" name="Group 8">
            <a:extLst>
              <a:ext uri="{FF2B5EF4-FFF2-40B4-BE49-F238E27FC236}">
                <a16:creationId xmlns:a16="http://schemas.microsoft.com/office/drawing/2014/main" id="{2D0A666F-3699-2A68-BE29-22930DE00A1A}"/>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0F1A2C20-AEED-ED95-EC32-E8A5B0542B79}"/>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BC656555-87AB-44D0-A958-F647CD906C21}"/>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38FE7232-719D-410D-BAD5-987A7C31BC1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29A90BD-A64C-C552-79BA-556F299D9330}"/>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extBox 13">
            <a:extLst>
              <a:ext uri="{FF2B5EF4-FFF2-40B4-BE49-F238E27FC236}">
                <a16:creationId xmlns:a16="http://schemas.microsoft.com/office/drawing/2014/main" id="{39CEA6F7-06FC-BA26-40D5-A1F059880423}"/>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507430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Billingsley, B., &amp; Bettini, E. (2019). Special Education Teacher Attrition and Retention: A Review of the Literature. Review of Educational Research, 89(5), 697–744. https://doi.org/10.3102/0034654319862495</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011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081207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450337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648051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809952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2548788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Tree>
    <p:extLst>
      <p:ext uri="{BB962C8B-B14F-4D97-AF65-F5344CB8AC3E}">
        <p14:creationId xmlns:p14="http://schemas.microsoft.com/office/powerpoint/2010/main" val="1053756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85482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95180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40753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3076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370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2194869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26069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6288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843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893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3084601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402500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2310293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2497824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035232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365127"/>
            <a:ext cx="10515600" cy="1325563"/>
          </a:xfrm>
        </p:spPr>
        <p:txBody>
          <a:bodyPr anchor="ctr"/>
          <a:lstStyle/>
          <a:p>
            <a:r>
              <a:rPr lang="en-US" dirty="0"/>
              <a:t>Click to edit Master title style</a:t>
            </a:r>
          </a:p>
        </p:txBody>
      </p:sp>
      <p:sp>
        <p:nvSpPr>
          <p:cNvPr id="3" name="Content Placeholder 2"/>
          <p:cNvSpPr>
            <a:spLocks noGrp="1"/>
          </p:cNvSpPr>
          <p:nvPr>
            <p:ph idx="1"/>
          </p:nvPr>
        </p:nvSpPr>
        <p:spPr>
          <a:xfrm>
            <a:off x="1193800" y="1828801"/>
            <a:ext cx="10515600" cy="4197635"/>
          </a:xfrm>
        </p:spPr>
        <p:txBody>
          <a:bodyPr>
            <a:normAutofit/>
          </a:bodyPr>
          <a:lstStyle>
            <a:lvl1pPr>
              <a:lnSpc>
                <a:spcPct val="100000"/>
              </a:lnSpc>
              <a:defRPr sz="2400"/>
            </a:lvl1pPr>
            <a:lvl2pPr marL="457200" indent="-228600">
              <a:lnSpc>
                <a:spcPct val="100000"/>
              </a:lnSpc>
              <a:buFont typeface="Times New Roman" panose="02020603050405020304" pitchFamily="18" charset="0"/>
              <a:buChar char="‒"/>
              <a:defRPr sz="2000"/>
            </a:lvl2pPr>
            <a:lvl3pPr marL="685800" indent="-228600">
              <a:lnSpc>
                <a:spcPct val="100000"/>
              </a:lnSpc>
              <a:buFont typeface="Arial" panose="020B0604020202020204" pitchFamily="34" charset="0"/>
              <a:buChar char="○"/>
              <a:defRPr sz="1800"/>
            </a:lvl3pPr>
            <a:lvl4pPr marL="914400" indent="-228600">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Slide Number Placeholder 3">
            <a:extLst>
              <a:ext uri="{FF2B5EF4-FFF2-40B4-BE49-F238E27FC236}">
                <a16:creationId xmlns:a16="http://schemas.microsoft.com/office/drawing/2014/main" id="{23D10BAE-94DF-436A-B403-3DC93268DF63}"/>
              </a:ext>
            </a:extLst>
          </p:cNvPr>
          <p:cNvSpPr>
            <a:spLocks noGrp="1"/>
          </p:cNvSpPr>
          <p:nvPr>
            <p:ph type="sldNum" sz="quarter" idx="10"/>
          </p:nvPr>
        </p:nvSpPr>
        <p:spPr bwMode="gray">
          <a:xfrm>
            <a:off x="1071461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667682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Slide Number Placeholder 3">
            <a:extLst>
              <a:ext uri="{FF2B5EF4-FFF2-40B4-BE49-F238E27FC236}">
                <a16:creationId xmlns:a16="http://schemas.microsoft.com/office/drawing/2014/main" id="{F03199DF-B4CC-4A2E-BEC1-5774BB1A0405}"/>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648794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Slide Number Placeholder 3">
            <a:extLst>
              <a:ext uri="{FF2B5EF4-FFF2-40B4-BE49-F238E27FC236}">
                <a16:creationId xmlns:a16="http://schemas.microsoft.com/office/drawing/2014/main" id="{1765A0E6-C56B-417B-8632-B4A8B4B69898}"/>
              </a:ext>
            </a:extLst>
          </p:cNvPr>
          <p:cNvSpPr>
            <a:spLocks noGrp="1"/>
          </p:cNvSpPr>
          <p:nvPr>
            <p:ph type="sldNum" sz="quarter" idx="10"/>
          </p:nvPr>
        </p:nvSpPr>
        <p:spPr bwMode="gray">
          <a:xfrm>
            <a:off x="10642897" y="6507316"/>
            <a:ext cx="1168351" cy="323427"/>
          </a:xfrm>
        </p:spPr>
        <p:txBody>
          <a:bodyPr wrap="none" anchor="b" anchorCtr="0"/>
          <a:lstStyle>
            <a:lvl1pPr>
              <a:defRPr sz="10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736996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6" name="Slide Number Placeholder 3">
            <a:extLst>
              <a:ext uri="{FF2B5EF4-FFF2-40B4-BE49-F238E27FC236}">
                <a16:creationId xmlns:a16="http://schemas.microsoft.com/office/drawing/2014/main" id="{244C96FB-B428-4F5A-A027-575693FAA1CD}"/>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053254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6" name="Slide Number Placeholder 3">
            <a:extLst>
              <a:ext uri="{FF2B5EF4-FFF2-40B4-BE49-F238E27FC236}">
                <a16:creationId xmlns:a16="http://schemas.microsoft.com/office/drawing/2014/main" id="{144A577C-4D2F-4264-A3D8-C2BA38064D9E}"/>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820104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
        <p:nvSpPr>
          <p:cNvPr id="16" name="Slide Number Placeholder 3">
            <a:extLst>
              <a:ext uri="{FF2B5EF4-FFF2-40B4-BE49-F238E27FC236}">
                <a16:creationId xmlns:a16="http://schemas.microsoft.com/office/drawing/2014/main" id="{F120245B-E054-4F1E-87D6-BF7034A25826}"/>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967526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7859918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Slide Number Placeholder 3">
            <a:extLst>
              <a:ext uri="{FF2B5EF4-FFF2-40B4-BE49-F238E27FC236}">
                <a16:creationId xmlns:a16="http://schemas.microsoft.com/office/drawing/2014/main" id="{2787D028-677C-49EC-AD0E-16B112B15C7A}"/>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405639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2334859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3">
            <a:extLst>
              <a:ext uri="{FF2B5EF4-FFF2-40B4-BE49-F238E27FC236}">
                <a16:creationId xmlns:a16="http://schemas.microsoft.com/office/drawing/2014/main" id="{F9B99E48-8DD0-4DAD-ADEF-7F9B677CF611}"/>
              </a:ext>
            </a:extLst>
          </p:cNvPr>
          <p:cNvSpPr>
            <a:spLocks noGrp="1"/>
          </p:cNvSpPr>
          <p:nvPr>
            <p:ph type="sldNum" sz="quarter" idx="10"/>
          </p:nvPr>
        </p:nvSpPr>
        <p:spPr bwMode="gray">
          <a:xfrm>
            <a:off x="10700273"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76769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3745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3931819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79557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89618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9817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4337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3424162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4018108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145670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552984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872364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8288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dirty="0"/>
              <a:t>Click to edit Master title style</a:t>
            </a:r>
          </a:p>
        </p:txBody>
      </p:sp>
      <p:sp>
        <p:nvSpPr>
          <p:cNvPr id="11" name="Text Placeholder 10"/>
          <p:cNvSpPr>
            <a:spLocks noGrp="1"/>
          </p:cNvSpPr>
          <p:nvPr>
            <p:ph type="body" sz="quarter" idx="10"/>
          </p:nvPr>
        </p:nvSpPr>
        <p:spPr>
          <a:xfrm>
            <a:off x="711200" y="1600200"/>
            <a:ext cx="10871200" cy="434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042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1831976"/>
            <a:ext cx="10966448" cy="4017963"/>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318676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bwMode="gray">
          <a:xfrm>
            <a:off x="11732285" y="6507316"/>
            <a:ext cx="150682"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
        <p:nvSpPr>
          <p:cNvPr id="6" name="Text Placeholder 1"/>
          <p:cNvSpPr>
            <a:spLocks noGrp="1"/>
          </p:cNvSpPr>
          <p:nvPr>
            <p:ph idx="1"/>
          </p:nvPr>
        </p:nvSpPr>
        <p:spPr bwMode="gray">
          <a:xfrm>
            <a:off x="916517" y="609000"/>
            <a:ext cx="9763579" cy="29807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018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458724" y="0"/>
            <a:ext cx="11274552" cy="11887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457200" y="1143000"/>
            <a:ext cx="11338560" cy="4846320"/>
          </a:xfrm>
          <a:prstGeom prst="rect">
            <a:avLst/>
          </a:prstGeom>
          <a:noFill/>
          <a:ln>
            <a:noFill/>
          </a:ln>
        </p:spPr>
        <p:txBody>
          <a:bodyPr spcFirstLastPara="1" wrap="square" lIns="0" tIns="0" rIns="0" bIns="0" anchor="t" anchorCtr="0">
            <a:noAutofit/>
          </a:bodyPr>
          <a:lstStyle>
            <a:lvl1pPr marL="342900" lvl="0" indent="-257175" algn="l">
              <a:lnSpc>
                <a:spcPct val="100000"/>
              </a:lnSpc>
              <a:spcBef>
                <a:spcPts val="1350"/>
              </a:spcBef>
              <a:spcAft>
                <a:spcPts val="0"/>
              </a:spcAft>
              <a:buSzPts val="1800"/>
              <a:buChar char="▪"/>
              <a:defRPr/>
            </a:lvl1pPr>
            <a:lvl2pPr marL="685800" lvl="1" indent="-257175" algn="l">
              <a:lnSpc>
                <a:spcPct val="100000"/>
              </a:lnSpc>
              <a:spcBef>
                <a:spcPts val="450"/>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62"/>
          <p:cNvSpPr txBox="1">
            <a:spLocks noGrp="1"/>
          </p:cNvSpPr>
          <p:nvPr>
            <p:ph type="body" idx="2"/>
          </p:nvPr>
        </p:nvSpPr>
        <p:spPr>
          <a:xfrm>
            <a:off x="457200" y="6135690"/>
            <a:ext cx="11337925" cy="192087"/>
          </a:xfrm>
          <a:prstGeom prst="rect">
            <a:avLst/>
          </a:prstGeom>
          <a:noFill/>
          <a:ln>
            <a:noFill/>
          </a:ln>
        </p:spPr>
        <p:txBody>
          <a:bodyPr spcFirstLastPara="1" wrap="square" lIns="0" tIns="0" rIns="0" bIns="0" anchor="b" anchorCtr="0">
            <a:noAutofit/>
          </a:bodyPr>
          <a:lstStyle>
            <a:lvl1pPr marL="342900" lvl="0" indent="-171450" algn="l">
              <a:lnSpc>
                <a:spcPct val="100000"/>
              </a:lnSpc>
              <a:spcBef>
                <a:spcPts val="0"/>
              </a:spcBef>
              <a:spcAft>
                <a:spcPts val="0"/>
              </a:spcAft>
              <a:buSzPts val="1000"/>
              <a:buNone/>
              <a:defRPr sz="750"/>
            </a:lvl1pPr>
            <a:lvl2pPr marL="685800" lvl="1" indent="-171450" algn="l">
              <a:lnSpc>
                <a:spcPct val="100000"/>
              </a:lnSpc>
              <a:spcBef>
                <a:spcPts val="0"/>
              </a:spcBef>
              <a:spcAft>
                <a:spcPts val="0"/>
              </a:spcAft>
              <a:buSzPts val="1000"/>
              <a:buNone/>
              <a:defRPr sz="750"/>
            </a:lvl2pPr>
            <a:lvl3pPr marL="1028700" lvl="2" indent="-171450" algn="l">
              <a:lnSpc>
                <a:spcPct val="100000"/>
              </a:lnSpc>
              <a:spcBef>
                <a:spcPts val="0"/>
              </a:spcBef>
              <a:spcAft>
                <a:spcPts val="0"/>
              </a:spcAft>
              <a:buSzPts val="1000"/>
              <a:buNone/>
              <a:defRPr sz="750"/>
            </a:lvl3pPr>
            <a:lvl4pPr marL="1371600" lvl="3" indent="-171450" algn="l">
              <a:lnSpc>
                <a:spcPct val="100000"/>
              </a:lnSpc>
              <a:spcBef>
                <a:spcPts val="0"/>
              </a:spcBef>
              <a:spcAft>
                <a:spcPts val="0"/>
              </a:spcAft>
              <a:buSzPts val="1000"/>
              <a:buNone/>
              <a:defRPr sz="750"/>
            </a:lvl4pPr>
            <a:lvl5pPr marL="1714500" lvl="4" indent="-171450" algn="l">
              <a:lnSpc>
                <a:spcPct val="100000"/>
              </a:lnSpc>
              <a:spcBef>
                <a:spcPts val="0"/>
              </a:spcBef>
              <a:spcAft>
                <a:spcPts val="0"/>
              </a:spcAft>
              <a:buSzPts val="1000"/>
              <a:buNone/>
              <a:defRPr sz="7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2"/>
          <p:cNvSpPr txBox="1">
            <a:spLocks noGrp="1"/>
          </p:cNvSpPr>
          <p:nvPr>
            <p:ph type="sldNum" idx="12"/>
          </p:nvPr>
        </p:nvSpPr>
        <p:spPr>
          <a:xfrm>
            <a:off x="5940349" y="6536657"/>
            <a:ext cx="341760" cy="24622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1pPr>
            <a:lvl2pPr marL="0" marR="0" lvl="1"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2pPr>
            <a:lvl3pPr marL="0" marR="0" lvl="2"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3pPr>
            <a:lvl4pPr marL="0" marR="0" lvl="3"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4pPr>
            <a:lvl5pPr marL="0" marR="0" lvl="4"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5pPr>
            <a:lvl6pPr marL="0" marR="0" lvl="5"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6pPr>
            <a:lvl7pPr marL="0" marR="0" lvl="6"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7pPr>
            <a:lvl8pPr marL="0" marR="0" lvl="7"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8pPr>
            <a:lvl9pPr marL="0" marR="0" lvl="8"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49738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9" y="5919348"/>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6"/>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5" y="6399861"/>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dirty="0">
                <a:solidFill>
                  <a:schemeClr val="bg2">
                    <a:lumMod val="50000"/>
                  </a:schemeClr>
                </a:solidFill>
              </a:rPr>
              <a:t>Richard Woods, Georgia’s School Superintendent</a:t>
            </a:r>
            <a:r>
              <a:rPr lang="en-US" sz="825" b="1" dirty="0">
                <a:solidFill>
                  <a:schemeClr val="bg2">
                    <a:lumMod val="50000"/>
                  </a:schemeClr>
                </a:solidFill>
              </a:rPr>
              <a:t> </a:t>
            </a:r>
            <a:r>
              <a:rPr lang="en-US" sz="825" b="1" dirty="0">
                <a:solidFill>
                  <a:srgbClr val="1186CA"/>
                </a:solidFill>
              </a:rPr>
              <a:t>|</a:t>
            </a:r>
            <a:r>
              <a:rPr lang="en-US" sz="825" b="1" dirty="0">
                <a:solidFill>
                  <a:schemeClr val="bg2">
                    <a:lumMod val="50000"/>
                  </a:schemeClr>
                </a:solidFill>
              </a:rPr>
              <a:t> Georgia Department of Education </a:t>
            </a:r>
            <a:r>
              <a:rPr lang="en-US" sz="825" b="1" dirty="0">
                <a:solidFill>
                  <a:srgbClr val="1186CA"/>
                </a:solidFill>
              </a:rPr>
              <a:t>|</a:t>
            </a:r>
            <a:r>
              <a:rPr lang="en-US" sz="825" b="1" dirty="0">
                <a:solidFill>
                  <a:schemeClr val="bg2">
                    <a:lumMod val="50000"/>
                  </a:schemeClr>
                </a:solidFill>
              </a:rPr>
              <a:t> </a:t>
            </a:r>
            <a:r>
              <a:rPr lang="en-US" sz="825" b="1" i="1" dirty="0">
                <a:solidFill>
                  <a:schemeClr val="bg2">
                    <a:lumMod val="50000"/>
                  </a:schemeClr>
                </a:solidFill>
              </a:rPr>
              <a:t>Educating Georgia’s Future </a:t>
            </a:r>
          </a:p>
          <a:p>
            <a:pPr algn="l"/>
            <a:endParaRPr lang="en-US" sz="825"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9"/>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2712957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alpha val="2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524000" y="1122363"/>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524000" y="3602037"/>
            <a:ext cx="9144000"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41CA9FAC-BAB6-C246-89BC-2606DC1EC520}"/>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4231117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826769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87507"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87507"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34" name="Picture 33">
            <a:extLst>
              <a:ext uri="{FF2B5EF4-FFF2-40B4-BE49-F238E27FC236}">
                <a16:creationId xmlns:a16="http://schemas.microsoft.com/office/drawing/2014/main" id="{AC666F30-D852-0B4E-A935-F660EADE9DA9}"/>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08518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10003563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96838"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96838"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5" name="Picture 14">
            <a:extLst>
              <a:ext uri="{FF2B5EF4-FFF2-40B4-BE49-F238E27FC236}">
                <a16:creationId xmlns:a16="http://schemas.microsoft.com/office/drawing/2014/main" id="{D9587E36-892D-EE4D-BFD8-FDFB73B20749}"/>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4548367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726832"/>
            <a:ext cx="8372835"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4" name="Picture 13">
            <a:extLst>
              <a:ext uri="{FF2B5EF4-FFF2-40B4-BE49-F238E27FC236}">
                <a16:creationId xmlns:a16="http://schemas.microsoft.com/office/drawing/2014/main" id="{AD51B361-A4F8-C64A-A354-648A749D267A}"/>
              </a:ext>
            </a:extLst>
          </p:cNvPr>
          <p:cNvPicPr>
            <a:picLocks noChangeAspect="1"/>
          </p:cNvPicPr>
          <p:nvPr userDrawn="1"/>
        </p:nvPicPr>
        <p:blipFill>
          <a:blip r:embed="rId3"/>
          <a:stretch>
            <a:fillRect/>
          </a:stretch>
        </p:blipFill>
        <p:spPr>
          <a:xfrm>
            <a:off x="752504" y="5486883"/>
            <a:ext cx="2065398" cy="1131813"/>
          </a:xfrm>
          <a:prstGeom prst="rect">
            <a:avLst/>
          </a:prstGeom>
        </p:spPr>
      </p:pic>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848008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726832"/>
            <a:ext cx="8156392"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pic>
        <p:nvPicPr>
          <p:cNvPr id="17" name="Picture 16">
            <a:extLst>
              <a:ext uri="{FF2B5EF4-FFF2-40B4-BE49-F238E27FC236}">
                <a16:creationId xmlns:a16="http://schemas.microsoft.com/office/drawing/2014/main" id="{E8F5E018-A0F6-9343-A232-8119B9C069D0}"/>
              </a:ext>
            </a:extLst>
          </p:cNvPr>
          <p:cNvPicPr>
            <a:picLocks noChangeAspect="1"/>
          </p:cNvPicPr>
          <p:nvPr userDrawn="1"/>
        </p:nvPicPr>
        <p:blipFill>
          <a:blip r:embed="rId3"/>
          <a:stretch>
            <a:fillRect/>
          </a:stretch>
        </p:blipFill>
        <p:spPr>
          <a:xfrm>
            <a:off x="417392" y="5186465"/>
            <a:ext cx="1885095" cy="1033009"/>
          </a:xfrm>
          <a:prstGeom prst="rect">
            <a:avLst/>
          </a:prstGeom>
        </p:spPr>
      </p:pic>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4089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498699"/>
            <a:ext cx="10664079" cy="1514769"/>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80315"/>
            <a:ext cx="6778566"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pic>
        <p:nvPicPr>
          <p:cNvPr id="16" name="Picture 15">
            <a:extLst>
              <a:ext uri="{FF2B5EF4-FFF2-40B4-BE49-F238E27FC236}">
                <a16:creationId xmlns:a16="http://schemas.microsoft.com/office/drawing/2014/main" id="{E6DC8929-E461-364A-90E2-5A2AF6C241C2}"/>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044104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4" name="Picture 13">
            <a:extLst>
              <a:ext uri="{FF2B5EF4-FFF2-40B4-BE49-F238E27FC236}">
                <a16:creationId xmlns:a16="http://schemas.microsoft.com/office/drawing/2014/main" id="{3829510F-94E5-244D-832F-DFCD80EF8DE7}"/>
              </a:ext>
            </a:extLst>
          </p:cNvPr>
          <p:cNvPicPr>
            <a:picLocks noChangeAspect="1"/>
          </p:cNvPicPr>
          <p:nvPr userDrawn="1"/>
        </p:nvPicPr>
        <p:blipFill>
          <a:blip r:embed="rId2"/>
          <a:stretch>
            <a:fillRect/>
          </a:stretch>
        </p:blipFill>
        <p:spPr>
          <a:xfrm>
            <a:off x="9362475" y="5565261"/>
            <a:ext cx="2065398" cy="1131813"/>
          </a:xfrm>
          <a:prstGeom prst="rect">
            <a:avLst/>
          </a:prstGeom>
        </p:spPr>
      </p:pic>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288114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389359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4849617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dirty="0"/>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361714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dirty="0"/>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083715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07189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4.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177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7548225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dirty="0"/>
          </a:p>
        </p:txBody>
      </p:sp>
    </p:spTree>
    <p:extLst>
      <p:ext uri="{BB962C8B-B14F-4D97-AF65-F5344CB8AC3E}">
        <p14:creationId xmlns:p14="http://schemas.microsoft.com/office/powerpoint/2010/main" val="18402401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Lst>
  <p:hf hdr="0" ftr="0" dt="0"/>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7114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Lst>
  <p:hf hdr="0" ftr="0" dt="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hyperlink" Target="https://doi.org/10.3102/003465431986249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gtlcenter.org/technical-assistance/toolkits/mi-toolkit" TargetMode="External"/><Relationship Id="rId2" Type="http://schemas.openxmlformats.org/officeDocument/2006/relationships/image" Target="../media/image58.png"/><Relationship Id="rId1" Type="http://schemas.openxmlformats.org/officeDocument/2006/relationships/slideLayout" Target="../slideLayouts/slideLayout6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gadoe.org/Curriculum-Instruction-and-Assessment/Special-Education-Services/Pages/HighLeveragePracticesSpEd.aspx" TargetMode="Externa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spanishfootballsports.blogspot.com/2013/06/football-finance-cristiano-ronaldo.html" TargetMode="External"/><Relationship Id="rId2" Type="http://schemas.openxmlformats.org/officeDocument/2006/relationships/image" Target="../media/image72.jpe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hyperlink" Target="http://www.pngall.com/communication-png" TargetMode="External"/><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hyperlink" Target="https://www.pngall.com/team-png/" TargetMode="External"/><Relationship Id="rId2" Type="http://schemas.openxmlformats.org/officeDocument/2006/relationships/image" Target="../media/image90.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SELDA-b.aspx" TargetMode="External"/><Relationship Id="rId2" Type="http://schemas.openxmlformats.org/officeDocument/2006/relationships/image" Target="../media/image93.png"/><Relationship Id="rId1" Type="http://schemas.openxmlformats.org/officeDocument/2006/relationships/slideLayout" Target="../slideLayouts/slideLayout33.xml"/><Relationship Id="rId4" Type="http://schemas.openxmlformats.org/officeDocument/2006/relationships/hyperlink" Target="https://www.gadoe.org/Curriculum-Instruction-and-Assessment/Special-Education-Services/Pages/Updates-and-Emails.aspx"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air.org/" TargetMode="External"/><Relationship Id="rId2" Type="http://schemas.openxmlformats.org/officeDocument/2006/relationships/hyperlink" Target="https://ceedar.education.ufl.edu/" TargetMode="External"/><Relationship Id="rId1" Type="http://schemas.openxmlformats.org/officeDocument/2006/relationships/slideLayout" Target="../slideLayouts/slideLayout33.xml"/><Relationship Id="rId4" Type="http://schemas.openxmlformats.org/officeDocument/2006/relationships/hyperlink" Target="https://osepideasthatwork.org/"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mailto:wlow@doe.k12.ga.us" TargetMode="Externa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10">
            <a:extLst>
              <a:ext uri="{FF2B5EF4-FFF2-40B4-BE49-F238E27FC236}">
                <a16:creationId xmlns:a16="http://schemas.microsoft.com/office/drawing/2014/main" id="{4D247581-B2E1-1447-1412-FEB91351B99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427" y="527844"/>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00E6D9-8FB9-DF81-4127-FACE739CD6BB}"/>
              </a:ext>
              <a:ext uri="{C183D7F6-B498-43B3-948B-1728B52AA6E4}">
                <adec:decorative xmlns:adec="http://schemas.microsoft.com/office/drawing/2017/decorative" val="1"/>
              </a:ext>
            </a:extLst>
          </p:cNvPr>
          <p:cNvSpPr>
            <a:spLocks noGrp="1"/>
          </p:cNvSpPr>
          <p:nvPr>
            <p:ph type="ctrTitle"/>
          </p:nvPr>
        </p:nvSpPr>
        <p:spPr>
          <a:xfrm>
            <a:off x="179109" y="2501983"/>
            <a:ext cx="5100221" cy="717648"/>
          </a:xfrm>
        </p:spPr>
        <p:txBody>
          <a:bodyPr anchor="b">
            <a:normAutofit fontScale="90000"/>
          </a:bodyPr>
          <a:lstStyle/>
          <a:p>
            <a:pPr algn="l"/>
            <a:r>
              <a:rPr lang="en-US" sz="4800" dirty="0">
                <a:solidFill>
                  <a:srgbClr val="FFFFFF"/>
                </a:solidFill>
              </a:rPr>
              <a:t>Shine Your Light</a:t>
            </a:r>
          </a:p>
        </p:txBody>
      </p:sp>
      <p:sp>
        <p:nvSpPr>
          <p:cNvPr id="3" name="Subtitle 2">
            <a:extLst>
              <a:ext uri="{FF2B5EF4-FFF2-40B4-BE49-F238E27FC236}">
                <a16:creationId xmlns:a16="http://schemas.microsoft.com/office/drawing/2014/main" id="{E0D7C9C0-619B-C762-1F5C-A5D6EA7A82AB}"/>
              </a:ext>
              <a:ext uri="{C183D7F6-B498-43B3-948B-1728B52AA6E4}">
                <adec:decorative xmlns:adec="http://schemas.microsoft.com/office/drawing/2017/decorative" val="1"/>
              </a:ext>
            </a:extLst>
          </p:cNvPr>
          <p:cNvSpPr>
            <a:spLocks noGrp="1"/>
          </p:cNvSpPr>
          <p:nvPr>
            <p:ph type="subTitle" idx="1"/>
          </p:nvPr>
        </p:nvSpPr>
        <p:spPr>
          <a:xfrm>
            <a:off x="179109" y="4745317"/>
            <a:ext cx="5100222" cy="1375145"/>
          </a:xfrm>
        </p:spPr>
        <p:txBody>
          <a:bodyPr>
            <a:normAutofit lnSpcReduction="10000"/>
          </a:bodyPr>
          <a:lstStyle/>
          <a:p>
            <a:r>
              <a:rPr lang="en-US" sz="2000" dirty="0">
                <a:solidFill>
                  <a:srgbClr val="FFFFFF"/>
                </a:solidFill>
              </a:rPr>
              <a:t>Georgia Council of Administrators of Special Education</a:t>
            </a:r>
          </a:p>
          <a:p>
            <a:endParaRPr lang="en-US" sz="2000" dirty="0">
              <a:solidFill>
                <a:srgbClr val="FFFFFF"/>
              </a:solidFill>
            </a:endParaRPr>
          </a:p>
          <a:p>
            <a:r>
              <a:rPr lang="en-US" sz="2000" dirty="0">
                <a:solidFill>
                  <a:srgbClr val="FFFFFF"/>
                </a:solidFill>
              </a:rPr>
              <a:t>November 15, 2023</a:t>
            </a:r>
          </a:p>
        </p:txBody>
      </p:sp>
      <p:sp>
        <p:nvSpPr>
          <p:cNvPr id="1041" name="Rectangle 1040">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961A3F06-A089-59B3-D6CB-E1CCF2D2B6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455613"/>
            <a:ext cx="2879725" cy="393700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054CA41-7877-BE80-A8D6-7853287CDB3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150" y="455613"/>
            <a:ext cx="2601913" cy="1706563"/>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9BA047F-2522-BC4E-4821-23EAC25D51E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988" y="4464050"/>
            <a:ext cx="2879725" cy="18907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35711ED-AAE1-5662-818B-F2ECAE17B1D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4150" y="2233613"/>
            <a:ext cx="2601913" cy="41195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4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20B4744-348D-D283-BDF5-09FACEBB378F}"/>
              </a:ext>
            </a:extLst>
          </p:cNvPr>
          <p:cNvSpPr>
            <a:spLocks noGrp="1"/>
          </p:cNvSpPr>
          <p:nvPr>
            <p:ph type="title"/>
          </p:nvPr>
        </p:nvSpPr>
        <p:spPr>
          <a:xfrm>
            <a:off x="1256522" y="591829"/>
            <a:ext cx="3939688" cy="5583126"/>
          </a:xfrm>
        </p:spPr>
        <p:txBody>
          <a:bodyPr>
            <a:normAutofit/>
          </a:bodyPr>
          <a:lstStyle/>
          <a:p>
            <a:r>
              <a:rPr lang="en-US" sz="4400" dirty="0"/>
              <a:t>Shine a Light on increased outcomes for students with disabilities </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graphicFrame>
        <p:nvGraphicFramePr>
          <p:cNvPr id="5" name="Content Placeholder 2" descr="Content box">
            <a:extLst>
              <a:ext uri="{FF2B5EF4-FFF2-40B4-BE49-F238E27FC236}">
                <a16:creationId xmlns:a16="http://schemas.microsoft.com/office/drawing/2014/main" id="{5B2F7168-B573-84BD-56C8-FEE96105C7BF}"/>
              </a:ext>
            </a:extLst>
          </p:cNvPr>
          <p:cNvGraphicFramePr>
            <a:graphicFrameLocks noGrp="1"/>
          </p:cNvGraphicFramePr>
          <p:nvPr>
            <p:ph idx="1"/>
            <p:extLst>
              <p:ext uri="{D42A27DB-BD31-4B8C-83A1-F6EECF244321}">
                <p14:modId xmlns:p14="http://schemas.microsoft.com/office/powerpoint/2010/main" val="3607621504"/>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05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791DDAB-3976-FF56-D0F9-6F8B3B39F9B2}"/>
              </a:ext>
            </a:extLst>
          </p:cNvPr>
          <p:cNvSpPr>
            <a:spLocks noGrp="1"/>
          </p:cNvSpPr>
          <p:nvPr>
            <p:ph type="title"/>
          </p:nvPr>
        </p:nvSpPr>
        <p:spPr>
          <a:xfrm>
            <a:off x="363794" y="595725"/>
            <a:ext cx="5801032" cy="1078645"/>
          </a:xfrm>
        </p:spPr>
        <p:txBody>
          <a:bodyPr anchor="b">
            <a:noAutofit/>
          </a:bodyPr>
          <a:lstStyle/>
          <a:p>
            <a:r>
              <a:rPr lang="en-US" sz="3200" dirty="0">
                <a:solidFill>
                  <a:schemeClr val="bg1"/>
                </a:solidFill>
              </a:rPr>
              <a:t>Shining a Light on Professional Learning and Continuous Improvement</a:t>
            </a:r>
          </a:p>
        </p:txBody>
      </p:sp>
      <p:cxnSp>
        <p:nvCxnSpPr>
          <p:cNvPr id="3088" name="Straight Connector 308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78" name="Content Placeholder 3077">
            <a:extLst>
              <a:ext uri="{FF2B5EF4-FFF2-40B4-BE49-F238E27FC236}">
                <a16:creationId xmlns:a16="http://schemas.microsoft.com/office/drawing/2014/main" id="{1C25C1E2-29B4-9540-64E1-F57F506FBD2A}"/>
              </a:ext>
            </a:extLst>
          </p:cNvPr>
          <p:cNvSpPr>
            <a:spLocks noGrp="1"/>
          </p:cNvSpPr>
          <p:nvPr>
            <p:ph idx="1"/>
          </p:nvPr>
        </p:nvSpPr>
        <p:spPr>
          <a:xfrm>
            <a:off x="363793" y="1825143"/>
            <a:ext cx="5732207" cy="4860791"/>
          </a:xfrm>
        </p:spPr>
        <p:txBody>
          <a:bodyPr>
            <a:normAutofit/>
          </a:bodyPr>
          <a:lstStyle/>
          <a:p>
            <a:r>
              <a:rPr lang="en-US" sz="2000" dirty="0">
                <a:solidFill>
                  <a:schemeClr val="bg1"/>
                </a:solidFill>
              </a:rPr>
              <a:t>Specially Designed Instruction</a:t>
            </a:r>
          </a:p>
          <a:p>
            <a:r>
              <a:rPr lang="en-US" sz="2000" dirty="0">
                <a:solidFill>
                  <a:schemeClr val="bg1"/>
                </a:solidFill>
              </a:rPr>
              <a:t>Transition</a:t>
            </a:r>
          </a:p>
          <a:p>
            <a:r>
              <a:rPr lang="en-US" sz="2000" dirty="0">
                <a:solidFill>
                  <a:schemeClr val="bg1"/>
                </a:solidFill>
              </a:rPr>
              <a:t>General Supervision</a:t>
            </a:r>
          </a:p>
          <a:p>
            <a:r>
              <a:rPr lang="en-US" sz="2000" dirty="0">
                <a:solidFill>
                  <a:schemeClr val="bg1"/>
                </a:solidFill>
              </a:rPr>
              <a:t>Speech/ Language</a:t>
            </a:r>
          </a:p>
          <a:p>
            <a:r>
              <a:rPr lang="en-US" sz="2000" dirty="0">
                <a:solidFill>
                  <a:schemeClr val="bg1"/>
                </a:solidFill>
              </a:rPr>
              <a:t>Literacy</a:t>
            </a:r>
          </a:p>
          <a:p>
            <a:r>
              <a:rPr lang="en-US" sz="2000" dirty="0">
                <a:solidFill>
                  <a:schemeClr val="bg1"/>
                </a:solidFill>
              </a:rPr>
              <a:t>Dyslexia </a:t>
            </a:r>
          </a:p>
          <a:p>
            <a:r>
              <a:rPr lang="en-US" sz="2000" dirty="0">
                <a:solidFill>
                  <a:schemeClr val="bg1"/>
                </a:solidFill>
              </a:rPr>
              <a:t>Budget</a:t>
            </a:r>
          </a:p>
          <a:p>
            <a:r>
              <a:rPr lang="en-US" sz="2000" dirty="0">
                <a:solidFill>
                  <a:schemeClr val="bg1"/>
                </a:solidFill>
              </a:rPr>
              <a:t>Data Reporting</a:t>
            </a:r>
          </a:p>
          <a:p>
            <a:r>
              <a:rPr lang="en-US" sz="2000" dirty="0">
                <a:solidFill>
                  <a:schemeClr val="bg1"/>
                </a:solidFill>
              </a:rPr>
              <a:t>Discipline</a:t>
            </a:r>
          </a:p>
          <a:p>
            <a:r>
              <a:rPr lang="en-US" sz="2000" dirty="0">
                <a:solidFill>
                  <a:schemeClr val="bg1"/>
                </a:solidFill>
              </a:rPr>
              <a:t>GAA 2.0 – Requesting Feedback</a:t>
            </a:r>
          </a:p>
          <a:p>
            <a:r>
              <a:rPr lang="en-US" sz="2000" dirty="0">
                <a:solidFill>
                  <a:schemeClr val="bg1"/>
                </a:solidFill>
              </a:rPr>
              <a:t>FBA/BIP</a:t>
            </a:r>
          </a:p>
          <a:p>
            <a:r>
              <a:rPr lang="en-US" sz="2000" dirty="0">
                <a:solidFill>
                  <a:schemeClr val="bg1"/>
                </a:solidFill>
              </a:rPr>
              <a:t>Vision and Hearing Updates</a:t>
            </a:r>
          </a:p>
          <a:p>
            <a:endParaRPr lang="en-US" sz="1700" dirty="0">
              <a:solidFill>
                <a:schemeClr val="bg1"/>
              </a:solidFill>
            </a:endParaRPr>
          </a:p>
        </p:txBody>
      </p:sp>
      <p:cxnSp>
        <p:nvCxnSpPr>
          <p:cNvPr id="3090" name="Straight Connector 308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4" name="Picture 2" descr="Blanket ISD - #MondayMotivation: Let your light shine so brightly that  others can see their way out of the dark ✨ #ShineBright #KeepShining  #LetYourLightShine | Facebook">
            <a:extLst>
              <a:ext uri="{FF2B5EF4-FFF2-40B4-BE49-F238E27FC236}">
                <a16:creationId xmlns:a16="http://schemas.microsoft.com/office/drawing/2014/main" id="{293FD743-19E3-F3FF-463D-5EA5C6FF3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6525453" y="595726"/>
            <a:ext cx="5666547" cy="566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68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7769-E4B4-8D20-7FBF-5324CB7FF35B}"/>
              </a:ext>
            </a:extLst>
          </p:cNvPr>
          <p:cNvSpPr>
            <a:spLocks noGrp="1"/>
          </p:cNvSpPr>
          <p:nvPr>
            <p:ph type="title"/>
          </p:nvPr>
        </p:nvSpPr>
        <p:spPr>
          <a:xfrm>
            <a:off x="1145894" y="365125"/>
            <a:ext cx="10207906" cy="1774226"/>
          </a:xfrm>
        </p:spPr>
        <p:txBody>
          <a:bodyPr>
            <a:normAutofit/>
          </a:bodyPr>
          <a:lstStyle/>
          <a:p>
            <a:r>
              <a:rPr lang="en-US" sz="4000" dirty="0"/>
              <a:t>Working with the American Institutes of Research to develop high-quality modules.</a:t>
            </a:r>
          </a:p>
        </p:txBody>
      </p:sp>
      <p:sp>
        <p:nvSpPr>
          <p:cNvPr id="3" name="Content Placeholder 2">
            <a:extLst>
              <a:ext uri="{FF2B5EF4-FFF2-40B4-BE49-F238E27FC236}">
                <a16:creationId xmlns:a16="http://schemas.microsoft.com/office/drawing/2014/main" id="{16B6BACD-039E-8E2B-5602-D4964E11522A}"/>
              </a:ext>
            </a:extLst>
          </p:cNvPr>
          <p:cNvSpPr>
            <a:spLocks noGrp="1"/>
          </p:cNvSpPr>
          <p:nvPr>
            <p:ph idx="1"/>
          </p:nvPr>
        </p:nvSpPr>
        <p:spPr>
          <a:xfrm>
            <a:off x="1145893" y="2428568"/>
            <a:ext cx="10207906" cy="3532727"/>
          </a:xfrm>
        </p:spPr>
        <p:txBody>
          <a:bodyPr>
            <a:normAutofit/>
          </a:bodyPr>
          <a:lstStyle/>
          <a:p>
            <a:r>
              <a:rPr lang="en-US" dirty="0"/>
              <a:t>Ready and on-demand resources</a:t>
            </a:r>
          </a:p>
          <a:p>
            <a:pPr lvl="1"/>
            <a:r>
              <a:rPr lang="en-US" sz="2800" dirty="0"/>
              <a:t>Transition</a:t>
            </a:r>
          </a:p>
          <a:p>
            <a:pPr lvl="1"/>
            <a:r>
              <a:rPr lang="en-US" sz="2800" dirty="0"/>
              <a:t>Prior Written Notice</a:t>
            </a:r>
          </a:p>
          <a:p>
            <a:pPr lvl="1"/>
            <a:r>
              <a:rPr lang="en-US" sz="2800" dirty="0"/>
              <a:t>Preschool Special Education</a:t>
            </a:r>
          </a:p>
          <a:p>
            <a:pPr lvl="1"/>
            <a:r>
              <a:rPr lang="en-US" sz="2800" dirty="0"/>
              <a:t>Present Levels of Performance</a:t>
            </a:r>
          </a:p>
          <a:p>
            <a:pPr lvl="1"/>
            <a:r>
              <a:rPr lang="en-US" sz="2800" dirty="0"/>
              <a:t>Specially Designed Instruction</a:t>
            </a:r>
          </a:p>
          <a:p>
            <a:pPr lvl="1"/>
            <a:r>
              <a:rPr lang="en-US" sz="2800" dirty="0"/>
              <a:t>Plus 2 more to be determined</a:t>
            </a:r>
          </a:p>
        </p:txBody>
      </p:sp>
    </p:spTree>
    <p:extLst>
      <p:ext uri="{BB962C8B-B14F-4D97-AF65-F5344CB8AC3E}">
        <p14:creationId xmlns:p14="http://schemas.microsoft.com/office/powerpoint/2010/main" val="308997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4B1F80B-5DE2-91D2-D01F-3313EC3CB557}"/>
              </a:ext>
            </a:extLst>
          </p:cNvPr>
          <p:cNvSpPr>
            <a:spLocks noGrp="1"/>
          </p:cNvSpPr>
          <p:nvPr>
            <p:ph type="title"/>
          </p:nvPr>
        </p:nvSpPr>
        <p:spPr>
          <a:xfrm>
            <a:off x="354105" y="2767106"/>
            <a:ext cx="3186764" cy="3071906"/>
          </a:xfrm>
        </p:spPr>
        <p:txBody>
          <a:bodyPr vert="horz" lIns="91440" tIns="45720" rIns="91440" bIns="45720" rtlCol="0" anchor="t">
            <a:noAutofit/>
          </a:bodyPr>
          <a:lstStyle/>
          <a:p>
            <a:r>
              <a:rPr lang="en-US" sz="4400" kern="1200" dirty="0">
                <a:solidFill>
                  <a:srgbClr val="FFFFFF"/>
                </a:solidFill>
              </a:rPr>
              <a:t>Thank you for supporting the </a:t>
            </a:r>
            <a:r>
              <a:rPr lang="en-US" sz="4400" dirty="0">
                <a:solidFill>
                  <a:srgbClr val="FFFFFF"/>
                </a:solidFill>
              </a:rPr>
              <a:t>Back</a:t>
            </a:r>
            <a:r>
              <a:rPr lang="en-US" sz="4400" kern="1200" dirty="0">
                <a:solidFill>
                  <a:srgbClr val="FFFFFF"/>
                </a:solidFill>
              </a:rPr>
              <a:t> to Basics Series</a:t>
            </a:r>
          </a:p>
        </p:txBody>
      </p:sp>
      <p:sp>
        <p:nvSpPr>
          <p:cNvPr id="3" name="Content Placeholder 2">
            <a:extLst>
              <a:ext uri="{FF2B5EF4-FFF2-40B4-BE49-F238E27FC236}">
                <a16:creationId xmlns:a16="http://schemas.microsoft.com/office/drawing/2014/main" id="{B996A837-FE10-56EA-F105-CCB0AD3902A8}"/>
              </a:ext>
            </a:extLst>
          </p:cNvPr>
          <p:cNvSpPr>
            <a:spLocks noGrp="1"/>
          </p:cNvSpPr>
          <p:nvPr>
            <p:ph idx="1"/>
          </p:nvPr>
        </p:nvSpPr>
        <p:spPr>
          <a:xfrm>
            <a:off x="93305" y="806825"/>
            <a:ext cx="3945297" cy="1021976"/>
          </a:xfrm>
        </p:spPr>
        <p:txBody>
          <a:bodyPr vert="horz" lIns="91440" tIns="45720" rIns="91440" bIns="45720" rtlCol="0" anchor="b">
            <a:normAutofit fontScale="85000" lnSpcReduction="10000"/>
          </a:bodyPr>
          <a:lstStyle/>
          <a:p>
            <a:pPr marL="0" indent="0">
              <a:buNone/>
            </a:pPr>
            <a:r>
              <a:rPr lang="en-US" kern="1200" dirty="0">
                <a:solidFill>
                  <a:srgbClr val="FFFFFF"/>
                </a:solidFill>
              </a:rPr>
              <a:t>As of November 13, 2023,</a:t>
            </a:r>
          </a:p>
          <a:p>
            <a:pPr marL="0" indent="0">
              <a:buNone/>
            </a:pPr>
            <a:r>
              <a:rPr lang="en-US" b="1" dirty="0">
                <a:solidFill>
                  <a:srgbClr val="FFFFFF"/>
                </a:solidFill>
              </a:rPr>
              <a:t>624</a:t>
            </a:r>
            <a:r>
              <a:rPr lang="en-US" dirty="0">
                <a:solidFill>
                  <a:srgbClr val="FFFFFF"/>
                </a:solidFill>
              </a:rPr>
              <a:t> participants</a:t>
            </a:r>
            <a:r>
              <a:rPr lang="en-US" sz="2000" dirty="0">
                <a:solidFill>
                  <a:srgbClr val="FFFFFF"/>
                </a:solidFill>
              </a:rPr>
              <a:t>.</a:t>
            </a:r>
            <a:r>
              <a:rPr lang="en-US" sz="2000" kern="1200" dirty="0">
                <a:solidFill>
                  <a:srgbClr val="FFFFFF"/>
                </a:solidFill>
              </a:rPr>
              <a:t> </a:t>
            </a:r>
          </a:p>
        </p:txBody>
      </p:sp>
      <p:graphicFrame>
        <p:nvGraphicFramePr>
          <p:cNvPr id="4" name="Table 3">
            <a:extLst>
              <a:ext uri="{FF2B5EF4-FFF2-40B4-BE49-F238E27FC236}">
                <a16:creationId xmlns:a16="http://schemas.microsoft.com/office/drawing/2014/main" id="{687BC373-3281-57E5-BBC3-EC8A2304CE9D}"/>
              </a:ext>
            </a:extLst>
          </p:cNvPr>
          <p:cNvGraphicFramePr>
            <a:graphicFrameLocks noGrp="1"/>
          </p:cNvGraphicFramePr>
          <p:nvPr>
            <p:extLst>
              <p:ext uri="{D42A27DB-BD31-4B8C-83A1-F6EECF244321}">
                <p14:modId xmlns:p14="http://schemas.microsoft.com/office/powerpoint/2010/main" val="2282337727"/>
              </p:ext>
            </p:extLst>
          </p:nvPr>
        </p:nvGraphicFramePr>
        <p:xfrm>
          <a:off x="4038604" y="0"/>
          <a:ext cx="8153396" cy="6978416"/>
        </p:xfrm>
        <a:graphic>
          <a:graphicData uri="http://schemas.openxmlformats.org/drawingml/2006/table">
            <a:tbl>
              <a:tblPr firstRow="1" firstCol="1" bandRow="1">
                <a:tableStyleId>{5C22544A-7EE6-4342-B048-85BDC9FD1C3A}</a:tableStyleId>
              </a:tblPr>
              <a:tblGrid>
                <a:gridCol w="2507060">
                  <a:extLst>
                    <a:ext uri="{9D8B030D-6E8A-4147-A177-3AD203B41FA5}">
                      <a16:colId xmlns:a16="http://schemas.microsoft.com/office/drawing/2014/main" val="2089623208"/>
                    </a:ext>
                  </a:extLst>
                </a:gridCol>
                <a:gridCol w="3924094">
                  <a:extLst>
                    <a:ext uri="{9D8B030D-6E8A-4147-A177-3AD203B41FA5}">
                      <a16:colId xmlns:a16="http://schemas.microsoft.com/office/drawing/2014/main" val="1688956686"/>
                    </a:ext>
                  </a:extLst>
                </a:gridCol>
                <a:gridCol w="1722242">
                  <a:extLst>
                    <a:ext uri="{9D8B030D-6E8A-4147-A177-3AD203B41FA5}">
                      <a16:colId xmlns:a16="http://schemas.microsoft.com/office/drawing/2014/main" val="3367559116"/>
                    </a:ext>
                  </a:extLst>
                </a:gridCol>
              </a:tblGrid>
              <a:tr h="517773">
                <a:tc>
                  <a:txBody>
                    <a:bodyPr/>
                    <a:lstStyle/>
                    <a:p>
                      <a:pPr marL="0" marR="0">
                        <a:lnSpc>
                          <a:spcPct val="107000"/>
                        </a:lnSpc>
                        <a:spcBef>
                          <a:spcPts val="0"/>
                        </a:spcBef>
                        <a:spcAft>
                          <a:spcPts val="0"/>
                        </a:spcAft>
                      </a:pPr>
                      <a:r>
                        <a:rPr lang="en-US" sz="2800" kern="100" dirty="0">
                          <a:effectLst/>
                          <a:latin typeface="Arial" panose="020B0604020202020204" pitchFamily="34" charset="0"/>
                          <a:cs typeface="Arial" panose="020B0604020202020204" pitchFamily="34" charset="0"/>
                        </a:rPr>
                        <a:t>Back to Basic</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Location </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Number of Participants</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353083358"/>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Behavior--8-23-2023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Athens- Region 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30</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4188794130"/>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Behavior – 9-13-2023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Cleveland- Region 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62</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3313264458"/>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Transition- 09-18-2023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West Central GLRS- Region 2</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1308728320"/>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Behavior- 9/25/2023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Dublin- Region 13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25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3826186843"/>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Behavior - 9/27/2023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Warner Robins- Region 8</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41</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1243451756"/>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Transition- 10-5-2023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North Central GLRS- Region 2</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47</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2725825978"/>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IEP- 10-05-2023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Costal Plains RESA- Region 17</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65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369897247"/>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IEP- 10-19-2023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First District RESA- Regions 14 &amp; 15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85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1302604672"/>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Transition- 10-20-2023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Southwest Georgia GLRS- Region 16</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67</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1146494112"/>
                  </a:ext>
                </a:extLst>
              </a:tr>
              <a:tr h="398995">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IEP- 10-23-2023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Northwest GLRS Lakeview Auditorium- Region 1</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48</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1084696881"/>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IEP- 11-8-2023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Pioneer RESA- Region 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83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4157715728"/>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Transition- 11-9-2023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East Central GLRS- Region 13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48</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extLst>
                  <a:ext uri="{0D108BD9-81ED-4DB2-BD59-A6C34878D82A}">
                    <a16:rowId xmlns:a16="http://schemas.microsoft.com/office/drawing/2014/main" val="324696260"/>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IEP- 11-30-2023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Central Georgia- Region 8</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3463" marR="83463" marT="0" marB="0"/>
                </a:tc>
                <a:extLst>
                  <a:ext uri="{0D108BD9-81ED-4DB2-BD59-A6C34878D82A}">
                    <a16:rowId xmlns:a16="http://schemas.microsoft.com/office/drawing/2014/main" val="955122682"/>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IEP- 12-5-2023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CSRA RESA- Region 10</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3463" marR="83463" marT="0" marB="0"/>
                </a:tc>
                <a:extLst>
                  <a:ext uri="{0D108BD9-81ED-4DB2-BD59-A6C34878D82A}">
                    <a16:rowId xmlns:a16="http://schemas.microsoft.com/office/drawing/2014/main" val="2500106995"/>
                  </a:ext>
                </a:extLst>
              </a:tr>
              <a:tr h="423006">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Transition- 12- 7-2023</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GaDOE- 10</a:t>
                      </a:r>
                      <a:r>
                        <a:rPr lang="en-US" sz="1500" kern="100" baseline="30000" dirty="0">
                          <a:effectLst/>
                          <a:latin typeface="Arial" panose="020B0604020202020204" pitchFamily="34" charset="0"/>
                          <a:cs typeface="Arial" panose="020B0604020202020204" pitchFamily="34" charset="0"/>
                        </a:rPr>
                        <a:t>th</a:t>
                      </a:r>
                      <a:r>
                        <a:rPr lang="en-US" sz="1500" kern="100" dirty="0">
                          <a:effectLst/>
                          <a:latin typeface="Arial" panose="020B0604020202020204" pitchFamily="34" charset="0"/>
                          <a:cs typeface="Arial" panose="020B0604020202020204" pitchFamily="34" charset="0"/>
                        </a:rPr>
                        <a:t> Floor West Tower- Regions 4a&amp;4b</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3463" marR="83463" marT="0" marB="0"/>
                </a:tc>
                <a:extLst>
                  <a:ext uri="{0D108BD9-81ED-4DB2-BD59-A6C34878D82A}">
                    <a16:rowId xmlns:a16="http://schemas.microsoft.com/office/drawing/2014/main" val="3703059804"/>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Transition- 1-10-2024</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South Central GLRS</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3463" marR="83463" marT="0" marB="0"/>
                </a:tc>
                <a:extLst>
                  <a:ext uri="{0D108BD9-81ED-4DB2-BD59-A6C34878D82A}">
                    <a16:rowId xmlns:a16="http://schemas.microsoft.com/office/drawing/2014/main" val="1505403913"/>
                  </a:ext>
                </a:extLst>
              </a:tr>
              <a:tr h="367853">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Transition- 1-18-2024</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latin typeface="Arial" panose="020B0604020202020204" pitchFamily="34" charset="0"/>
                          <a:cs typeface="Arial" panose="020B0604020202020204" pitchFamily="34" charset="0"/>
                        </a:rPr>
                        <a:t>Northeast GLRS- Region 5</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txBody>
                  <a:tcPr marL="83463" marR="83463" marT="0" marB="0"/>
                </a:tc>
                <a:tc>
                  <a:txBody>
                    <a:bodyPr/>
                    <a:lstStyle/>
                    <a:p>
                      <a:pPr marL="0" marR="0">
                        <a:lnSpc>
                          <a:spcPct val="107000"/>
                        </a:lnSpc>
                        <a:spcBef>
                          <a:spcPts val="0"/>
                        </a:spcBef>
                        <a:spcAft>
                          <a:spcPts val="0"/>
                        </a:spcAft>
                      </a:pPr>
                      <a:r>
                        <a:rPr lang="en-US" sz="15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3463" marR="83463" marT="0" marB="0"/>
                </a:tc>
                <a:extLst>
                  <a:ext uri="{0D108BD9-81ED-4DB2-BD59-A6C34878D82A}">
                    <a16:rowId xmlns:a16="http://schemas.microsoft.com/office/drawing/2014/main" val="4292252477"/>
                  </a:ext>
                </a:extLst>
              </a:tr>
            </a:tbl>
          </a:graphicData>
        </a:graphic>
      </p:graphicFrame>
    </p:spTree>
    <p:extLst>
      <p:ext uri="{BB962C8B-B14F-4D97-AF65-F5344CB8AC3E}">
        <p14:creationId xmlns:p14="http://schemas.microsoft.com/office/powerpoint/2010/main" val="416779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C318B0-092F-4883-8A06-8369D079F427}"/>
              </a:ext>
            </a:extLst>
          </p:cNvPr>
          <p:cNvSpPr>
            <a:spLocks noGrp="1"/>
          </p:cNvSpPr>
          <p:nvPr>
            <p:ph type="ctrTitle"/>
          </p:nvPr>
        </p:nvSpPr>
        <p:spPr>
          <a:xfrm>
            <a:off x="609599" y="-1205618"/>
            <a:ext cx="9992589" cy="3595356"/>
          </a:xfrm>
        </p:spPr>
        <p:txBody>
          <a:bodyPr vert="horz" lIns="91440" tIns="45720" rIns="91440" bIns="45720" rtlCol="0" anchor="b">
            <a:noAutofit/>
          </a:bodyPr>
          <a:lstStyle/>
          <a:p>
            <a:pPr algn="l"/>
            <a:r>
              <a:rPr lang="en-US" kern="1200" dirty="0">
                <a:solidFill>
                  <a:srgbClr val="FFFFFF"/>
                </a:solidFill>
                <a:latin typeface="Arial" panose="020B0604020202020204" pitchFamily="34" charset="0"/>
                <a:cs typeface="Arial" panose="020B0604020202020204" pitchFamily="34" charset="0"/>
              </a:rPr>
              <a:t>Retaining Special Education Personnel   at All Levels: </a:t>
            </a:r>
            <a:br>
              <a:rPr lang="en-US" kern="1200" dirty="0">
                <a:solidFill>
                  <a:srgbClr val="FFFFFF"/>
                </a:solidFill>
                <a:latin typeface="Arial" panose="020B0604020202020204" pitchFamily="34" charset="0"/>
                <a:cs typeface="Arial" panose="020B0604020202020204" pitchFamily="34" charset="0"/>
              </a:rPr>
            </a:br>
            <a:r>
              <a:rPr lang="en-US" kern="1200" dirty="0">
                <a:solidFill>
                  <a:srgbClr val="FFFFFF"/>
                </a:solidFill>
                <a:latin typeface="Arial" panose="020B0604020202020204" pitchFamily="34" charset="0"/>
                <a:cs typeface="Arial" panose="020B0604020202020204" pitchFamily="34" charset="0"/>
              </a:rPr>
              <a:t>Georgia's Approach</a:t>
            </a:r>
          </a:p>
        </p:txBody>
      </p:sp>
      <p:sp>
        <p:nvSpPr>
          <p:cNvPr id="1039" name="Rectangle 103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Oval 104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Living Here - Peach County">
            <a:extLst>
              <a:ext uri="{FF2B5EF4-FFF2-40B4-BE49-F238E27FC236}">
                <a16:creationId xmlns:a16="http://schemas.microsoft.com/office/drawing/2014/main" id="{177839C4-B38C-E598-93DE-5F61072805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0559" y="2389738"/>
            <a:ext cx="3737164" cy="2092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DOE Logos">
            <a:extLst>
              <a:ext uri="{FF2B5EF4-FFF2-40B4-BE49-F238E27FC236}">
                <a16:creationId xmlns:a16="http://schemas.microsoft.com/office/drawing/2014/main" id="{481F3F73-4383-C6E6-FC6E-68C001B7F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207" y="3816405"/>
            <a:ext cx="3435268" cy="171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0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8D2DB3B-5702-053D-19A9-0DCCE8F54992}"/>
              </a:ext>
            </a:extLst>
          </p:cNvPr>
          <p:cNvSpPr>
            <a:spLocks noGrp="1"/>
          </p:cNvSpPr>
          <p:nvPr>
            <p:ph type="title"/>
          </p:nvPr>
        </p:nvSpPr>
        <p:spPr>
          <a:xfrm>
            <a:off x="838199" y="381934"/>
            <a:ext cx="5257801" cy="5181523"/>
          </a:xfrm>
        </p:spPr>
        <p:txBody>
          <a:bodyPr anchor="b">
            <a:normAutofit/>
          </a:bodyPr>
          <a:lstStyle/>
          <a:p>
            <a:r>
              <a:rPr lang="en-US" sz="6600" dirty="0">
                <a:solidFill>
                  <a:srgbClr val="FFFFFF"/>
                </a:solidFill>
                <a:latin typeface="Arial" panose="020B0604020202020204" pitchFamily="34" charset="0"/>
                <a:cs typeface="Arial" panose="020B0604020202020204" pitchFamily="34" charset="0"/>
              </a:rPr>
              <a:t>Teacher Retention: Georgia’s Approach</a:t>
            </a:r>
          </a:p>
        </p:txBody>
      </p:sp>
      <p:cxnSp>
        <p:nvCxnSpPr>
          <p:cNvPr id="26" name="Straight Connector 2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Content Placeholder 4" descr="Content box">
            <a:extLst>
              <a:ext uri="{FF2B5EF4-FFF2-40B4-BE49-F238E27FC236}">
                <a16:creationId xmlns:a16="http://schemas.microsoft.com/office/drawing/2014/main" id="{5B90ECBB-9CCD-E156-5412-5F91399F58B4}"/>
              </a:ext>
            </a:extLst>
          </p:cNvPr>
          <p:cNvGraphicFramePr>
            <a:graphicFrameLocks noGrp="1"/>
          </p:cNvGraphicFramePr>
          <p:nvPr>
            <p:ph idx="1"/>
            <p:extLst>
              <p:ext uri="{D42A27DB-BD31-4B8C-83A1-F6EECF244321}">
                <p14:modId xmlns:p14="http://schemas.microsoft.com/office/powerpoint/2010/main" val="1313426662"/>
              </p:ext>
            </p:extLst>
          </p:nvPr>
        </p:nvGraphicFramePr>
        <p:xfrm>
          <a:off x="5276124" y="450988"/>
          <a:ext cx="6299191" cy="632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389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ECDCED16-541B-6FBF-2ABF-67D47446A753}"/>
              </a:ext>
            </a:extLst>
          </p:cNvPr>
          <p:cNvSpPr>
            <a:spLocks noGrp="1"/>
          </p:cNvSpPr>
          <p:nvPr>
            <p:ph type="title"/>
          </p:nvPr>
        </p:nvSpPr>
        <p:spPr>
          <a:xfrm>
            <a:off x="354105" y="2261866"/>
            <a:ext cx="3581402" cy="3636138"/>
          </a:xfrm>
        </p:spPr>
        <p:txBody>
          <a:bodyPr vert="horz" lIns="91440" tIns="45720" rIns="91440" bIns="45720" rtlCol="0" anchor="t">
            <a:normAutofit/>
          </a:bodyPr>
          <a:lstStyle/>
          <a:p>
            <a:r>
              <a:rPr lang="en-US" sz="5400" kern="1200" dirty="0">
                <a:solidFill>
                  <a:srgbClr val="FFFFFF"/>
                </a:solidFill>
                <a:latin typeface="Arial" panose="020B0604020202020204" pitchFamily="34" charset="0"/>
                <a:cs typeface="Arial" panose="020B0604020202020204" pitchFamily="34" charset="0"/>
              </a:rPr>
              <a:t>Thank you, GLRS!</a:t>
            </a:r>
          </a:p>
        </p:txBody>
      </p:sp>
      <p:pic>
        <p:nvPicPr>
          <p:cNvPr id="1026" name="Picture 2" descr="Georgia Learning Resources System">
            <a:extLst>
              <a:ext uri="{FF2B5EF4-FFF2-40B4-BE49-F238E27FC236}">
                <a16:creationId xmlns:a16="http://schemas.microsoft.com/office/drawing/2014/main" id="{6C8FC554-74BE-9F67-CA41-03DBB59A2C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90271" y="467208"/>
            <a:ext cx="6650061"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58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F1AC-C6A8-7F6F-2A08-9AF7E6952106}"/>
              </a:ext>
            </a:extLst>
          </p:cNvPr>
          <p:cNvSpPr>
            <a:spLocks noGrp="1"/>
          </p:cNvSpPr>
          <p:nvPr>
            <p:ph type="title"/>
          </p:nvPr>
        </p:nvSpPr>
        <p:spPr>
          <a:xfrm>
            <a:off x="1193800" y="27257"/>
            <a:ext cx="10515600" cy="1325563"/>
          </a:xfrm>
        </p:spPr>
        <p:txBody>
          <a:bodyPr>
            <a:normAutofit/>
          </a:bodyPr>
          <a:lstStyle/>
          <a:p>
            <a:r>
              <a:rPr lang="en-US" sz="4400" dirty="0"/>
              <a:t>Today’s Educator Workforce</a:t>
            </a:r>
          </a:p>
        </p:txBody>
      </p:sp>
      <p:sp>
        <p:nvSpPr>
          <p:cNvPr id="3" name="Content Placeholder 2">
            <a:extLst>
              <a:ext uri="{FF2B5EF4-FFF2-40B4-BE49-F238E27FC236}">
                <a16:creationId xmlns:a16="http://schemas.microsoft.com/office/drawing/2014/main" id="{A9D8136E-4590-BC85-73ED-459345875CC0}"/>
              </a:ext>
            </a:extLst>
          </p:cNvPr>
          <p:cNvSpPr>
            <a:spLocks noGrp="1"/>
          </p:cNvSpPr>
          <p:nvPr>
            <p:ph idx="1"/>
          </p:nvPr>
        </p:nvSpPr>
        <p:spPr>
          <a:xfrm>
            <a:off x="1193800" y="1493521"/>
            <a:ext cx="10515600" cy="4532916"/>
          </a:xfrm>
        </p:spPr>
        <p:txBody>
          <a:bodyPr>
            <a:noAutofit/>
          </a:bodyPr>
          <a:lstStyle/>
          <a:p>
            <a:r>
              <a:rPr lang="en-US" sz="2800" dirty="0"/>
              <a:t>New teachers who are poorly supported or underprepared are more likely to leave the profession within the first five years.</a:t>
            </a:r>
          </a:p>
          <a:p>
            <a:endParaRPr lang="en-US" sz="2800" dirty="0"/>
          </a:p>
          <a:p>
            <a:r>
              <a:rPr lang="en-US" sz="2800" dirty="0"/>
              <a:t>Students are more likely than ever before to be placed in classrooms with new teachers.</a:t>
            </a:r>
          </a:p>
          <a:p>
            <a:pPr lvl="1"/>
            <a:r>
              <a:rPr lang="en-US" sz="2800" dirty="0"/>
              <a:t>about one in five teachers in U.S. classrooms are in their first three years</a:t>
            </a:r>
          </a:p>
          <a:p>
            <a:pPr lvl="1"/>
            <a:r>
              <a:rPr lang="en-US" sz="2800" dirty="0"/>
              <a:t>many teachers are now entering through an alternative certification program.</a:t>
            </a:r>
          </a:p>
        </p:txBody>
      </p:sp>
      <p:sp>
        <p:nvSpPr>
          <p:cNvPr id="4" name="Slide Number Placeholder 3">
            <a:extLst>
              <a:ext uri="{FF2B5EF4-FFF2-40B4-BE49-F238E27FC236}">
                <a16:creationId xmlns:a16="http://schemas.microsoft.com/office/drawing/2014/main" id="{0FC5E22D-35BE-E1DB-B9B6-B98D1210E25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4488234-6A20-71EA-8B90-A499008259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4569" y="5886709"/>
            <a:ext cx="9026012" cy="782320"/>
          </a:xfrm>
          <a:prstGeom prst="rect">
            <a:avLst/>
          </a:prstGeom>
        </p:spPr>
      </p:pic>
    </p:spTree>
    <p:extLst>
      <p:ext uri="{BB962C8B-B14F-4D97-AF65-F5344CB8AC3E}">
        <p14:creationId xmlns:p14="http://schemas.microsoft.com/office/powerpoint/2010/main" val="3293486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136A-8534-3C79-9A25-072B66654EC8}"/>
              </a:ext>
              <a:ext uri="{C183D7F6-B498-43B3-948B-1728B52AA6E4}">
                <adec:decorative xmlns:adec="http://schemas.microsoft.com/office/drawing/2017/decorative" val="1"/>
              </a:ext>
            </a:extLst>
          </p:cNvPr>
          <p:cNvSpPr>
            <a:spLocks noGrp="1"/>
          </p:cNvSpPr>
          <p:nvPr>
            <p:ph type="title"/>
          </p:nvPr>
        </p:nvSpPr>
        <p:spPr>
          <a:xfrm>
            <a:off x="4342311" y="221586"/>
            <a:ext cx="7659189" cy="903639"/>
          </a:xfrm>
        </p:spPr>
        <p:txBody>
          <a:bodyPr anchor="b">
            <a:normAutofit fontScale="90000"/>
          </a:bodyPr>
          <a:lstStyle/>
          <a:p>
            <a:r>
              <a:rPr lang="en-US" sz="4000" dirty="0"/>
              <a:t>Induction as a Retention Strategy</a:t>
            </a:r>
          </a:p>
        </p:txBody>
      </p:sp>
      <p:pic>
        <p:nvPicPr>
          <p:cNvPr id="5" name="Picture 4">
            <a:extLst>
              <a:ext uri="{FF2B5EF4-FFF2-40B4-BE49-F238E27FC236}">
                <a16:creationId xmlns:a16="http://schemas.microsoft.com/office/drawing/2014/main" id="{B5F7AB62-8869-AA2B-6B01-5E95148F42AA}"/>
              </a:ext>
              <a:ext uri="{C183D7F6-B498-43B3-948B-1728B52AA6E4}">
                <adec:decorative xmlns:adec="http://schemas.microsoft.com/office/drawing/2017/decorative" val="1"/>
              </a:ext>
            </a:extLst>
          </p:cNvPr>
          <p:cNvPicPr>
            <a:picLocks noChangeAspect="1"/>
          </p:cNvPicPr>
          <p:nvPr/>
        </p:nvPicPr>
        <p:blipFill rotWithShape="1">
          <a:blip r:embed="rId3"/>
          <a:srcRect l="12324" r="3534"/>
          <a:stretch/>
        </p:blipFill>
        <p:spPr>
          <a:xfrm>
            <a:off x="951979" y="381002"/>
            <a:ext cx="3390332" cy="4635135"/>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rgbClr val="D34C2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752E70-CC61-9AF2-AE9E-DACFD7E407FD}"/>
              </a:ext>
              <a:ext uri="{C183D7F6-B498-43B3-948B-1728B52AA6E4}">
                <adec:decorative xmlns:adec="http://schemas.microsoft.com/office/drawing/2017/decorative" val="1"/>
              </a:ext>
            </a:extLst>
          </p:cNvPr>
          <p:cNvSpPr txBox="1"/>
          <p:nvPr/>
        </p:nvSpPr>
        <p:spPr>
          <a:xfrm>
            <a:off x="951979" y="5317275"/>
            <a:ext cx="972037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¹Billingsley, B., &amp; Bettini, E. (2019). Special Education Teacher Attrition and Retention: A Review of the Literature. Review of Educational Research, 89(5), 697–744.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https://doi.org/10.3102/0034654319862495</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²Fowler, S. A., Coleman, M. R. B., &amp; Bogdan, W. K. (2019). The State of the Special Education Profession Survey Report. TEACHING Exceptional Children, 52(1), 8–29. https://doi.org/10.1177/0040059919875703</a:t>
            </a:r>
          </a:p>
        </p:txBody>
      </p:sp>
      <p:sp>
        <p:nvSpPr>
          <p:cNvPr id="6" name="TextBox 5">
            <a:extLst>
              <a:ext uri="{FF2B5EF4-FFF2-40B4-BE49-F238E27FC236}">
                <a16:creationId xmlns:a16="http://schemas.microsoft.com/office/drawing/2014/main" id="{DC9AFC64-0D77-20F0-8A99-19273270B9F1}"/>
              </a:ext>
              <a:ext uri="{C183D7F6-B498-43B3-948B-1728B52AA6E4}">
                <adec:decorative xmlns:adec="http://schemas.microsoft.com/office/drawing/2017/decorative" val="1"/>
              </a:ext>
            </a:extLst>
          </p:cNvPr>
          <p:cNvSpPr txBox="1"/>
          <p:nvPr/>
        </p:nvSpPr>
        <p:spPr>
          <a:xfrm>
            <a:off x="5334700" y="1903956"/>
            <a:ext cx="4823908" cy="405982"/>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4F5DB206-76E7-26F3-7329-50FD2B3D158F}"/>
              </a:ext>
              <a:ext uri="{C183D7F6-B498-43B3-948B-1728B52AA6E4}">
                <adec:decorative xmlns:adec="http://schemas.microsoft.com/office/drawing/2017/decorative" val="1"/>
              </a:ext>
            </a:extLst>
          </p:cNvPr>
          <p:cNvSpPr>
            <a:spLocks noGrp="1"/>
          </p:cNvSpPr>
          <p:nvPr>
            <p:ph idx="1"/>
          </p:nvPr>
        </p:nvSpPr>
        <p:spPr>
          <a:xfrm>
            <a:off x="4460843" y="1436444"/>
            <a:ext cx="7540657" cy="3985111"/>
          </a:xfrm>
        </p:spPr>
        <p:txBody>
          <a:bodyPr>
            <a:normAutofit/>
          </a:bodyPr>
          <a:lstStyle/>
          <a:p>
            <a:r>
              <a:rPr lang="en-US" sz="2800" dirty="0"/>
              <a:t>The quality of induction for novice special educators is a </a:t>
            </a:r>
            <a:r>
              <a:rPr lang="en-US" sz="2800" b="1" dirty="0"/>
              <a:t>powerful predictor </a:t>
            </a:r>
            <a:r>
              <a:rPr lang="en-US" sz="2800" dirty="0"/>
              <a:t>of their intention to stay in their schools.¹</a:t>
            </a:r>
          </a:p>
          <a:p>
            <a:pPr marL="0" indent="0">
              <a:buNone/>
            </a:pPr>
            <a:endParaRPr lang="en-US" sz="2800" dirty="0"/>
          </a:p>
          <a:p>
            <a:r>
              <a:rPr lang="en-US" sz="2800" dirty="0"/>
              <a:t>Practitioners indicated strong </a:t>
            </a:r>
            <a:r>
              <a:rPr lang="en-US" sz="2800" b="1" dirty="0"/>
              <a:t>mentorship and induction </a:t>
            </a:r>
            <a:r>
              <a:rPr lang="en-US" sz="2800" dirty="0"/>
              <a:t>in early career as the </a:t>
            </a:r>
            <a:r>
              <a:rPr lang="en-US" sz="2800" b="1" dirty="0"/>
              <a:t>most effective method of improving teacher retention.</a:t>
            </a:r>
            <a:r>
              <a:rPr lang="en-US" sz="2800" dirty="0"/>
              <a:t>²</a:t>
            </a:r>
          </a:p>
          <a:p>
            <a:endParaRPr lang="en-US" sz="1700" dirty="0"/>
          </a:p>
        </p:txBody>
      </p:sp>
    </p:spTree>
    <p:extLst>
      <p:ext uri="{BB962C8B-B14F-4D97-AF65-F5344CB8AC3E}">
        <p14:creationId xmlns:p14="http://schemas.microsoft.com/office/powerpoint/2010/main" val="426424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DEFB-C964-97D4-290E-BA20D54BF20F}"/>
              </a:ext>
              <a:ext uri="{C183D7F6-B498-43B3-948B-1728B52AA6E4}">
                <adec:decorative xmlns:adec="http://schemas.microsoft.com/office/drawing/2017/decorative" val="1"/>
              </a:ext>
            </a:extLst>
          </p:cNvPr>
          <p:cNvSpPr>
            <a:spLocks noGrp="1"/>
          </p:cNvSpPr>
          <p:nvPr>
            <p:ph type="title"/>
          </p:nvPr>
        </p:nvSpPr>
        <p:spPr>
          <a:xfrm>
            <a:off x="1063690" y="149291"/>
            <a:ext cx="10645710" cy="1541400"/>
          </a:xfrm>
        </p:spPr>
        <p:txBody>
          <a:bodyPr/>
          <a:lstStyle/>
          <a:p>
            <a:r>
              <a:rPr lang="en-US" dirty="0"/>
              <a:t>High-Quality Mentoring and Induction Practices</a:t>
            </a:r>
          </a:p>
        </p:txBody>
      </p:sp>
      <p:sp>
        <p:nvSpPr>
          <p:cNvPr id="4" name="Slide Number Placeholder 3">
            <a:extLst>
              <a:ext uri="{FF2B5EF4-FFF2-40B4-BE49-F238E27FC236}">
                <a16:creationId xmlns:a16="http://schemas.microsoft.com/office/drawing/2014/main" id="{637C5BA0-211F-B30A-5DD4-F020716C5B90}"/>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Content Placeholder 5">
            <a:extLst>
              <a:ext uri="{FF2B5EF4-FFF2-40B4-BE49-F238E27FC236}">
                <a16:creationId xmlns:a16="http://schemas.microsoft.com/office/drawing/2014/main" id="{8832FFE7-B7E4-BA91-7A8F-8C89D3135AA0}"/>
              </a:ext>
              <a:ext uri="{C183D7F6-B498-43B3-948B-1728B52AA6E4}">
                <adec:decorative xmlns:adec="http://schemas.microsoft.com/office/drawing/2017/decorative" val="1"/>
              </a:ext>
            </a:extLst>
          </p:cNvPr>
          <p:cNvPicPr>
            <a:picLocks noChangeAspect="1"/>
          </p:cNvPicPr>
          <p:nvPr/>
        </p:nvPicPr>
        <p:blipFill rotWithShape="1">
          <a:blip r:embed="rId2"/>
          <a:srcRect l="63670" t="49678" r="13353" b="6333"/>
          <a:stretch/>
        </p:blipFill>
        <p:spPr>
          <a:xfrm>
            <a:off x="877078" y="1520890"/>
            <a:ext cx="5218922" cy="4669224"/>
          </a:xfrm>
          <a:prstGeom prst="rect">
            <a:avLst/>
          </a:prstGeom>
        </p:spPr>
      </p:pic>
      <p:pic>
        <p:nvPicPr>
          <p:cNvPr id="10" name="Picture 9">
            <a:hlinkClick r:id="rId3"/>
            <a:extLst>
              <a:ext uri="{FF2B5EF4-FFF2-40B4-BE49-F238E27FC236}">
                <a16:creationId xmlns:a16="http://schemas.microsoft.com/office/drawing/2014/main" id="{D8F80EF3-EAA9-6F12-5FDC-DB68F9D295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70171" y="1498767"/>
            <a:ext cx="5439229" cy="3934530"/>
          </a:xfrm>
          <a:prstGeom prst="rect">
            <a:avLst/>
          </a:prstGeom>
        </p:spPr>
      </p:pic>
      <p:sp>
        <p:nvSpPr>
          <p:cNvPr id="12" name="TextBox 11">
            <a:extLst>
              <a:ext uri="{FF2B5EF4-FFF2-40B4-BE49-F238E27FC236}">
                <a16:creationId xmlns:a16="http://schemas.microsoft.com/office/drawing/2014/main" id="{911A662A-72DC-315C-C802-D98060FBC269}"/>
              </a:ext>
              <a:ext uri="{C183D7F6-B498-43B3-948B-1728B52AA6E4}">
                <adec:decorative xmlns:adec="http://schemas.microsoft.com/office/drawing/2017/decorative" val="1"/>
              </a:ext>
            </a:extLst>
          </p:cNvPr>
          <p:cNvSpPr txBox="1"/>
          <p:nvPr/>
        </p:nvSpPr>
        <p:spPr>
          <a:xfrm>
            <a:off x="6270171" y="5615424"/>
            <a:ext cx="58036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https://gtlcenter.org/technical-assistance/toolkits/mi-toolkit</a:t>
            </a:r>
          </a:p>
        </p:txBody>
      </p:sp>
    </p:spTree>
    <p:extLst>
      <p:ext uri="{BB962C8B-B14F-4D97-AF65-F5344CB8AC3E}">
        <p14:creationId xmlns:p14="http://schemas.microsoft.com/office/powerpoint/2010/main" val="346304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791B-3269-B520-7736-674B43E19E27}"/>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dirty="0">
                <a:latin typeface="Arial"/>
                <a:cs typeface="Arial"/>
              </a:rPr>
              <a:t>Office of Federal Programs - Mission</a:t>
            </a:r>
            <a:endParaRPr lang="en-US" dirty="0"/>
          </a:p>
        </p:txBody>
      </p:sp>
      <p:sp>
        <p:nvSpPr>
          <p:cNvPr id="3" name="Content Placeholder 2">
            <a:extLst>
              <a:ext uri="{FF2B5EF4-FFF2-40B4-BE49-F238E27FC236}">
                <a16:creationId xmlns:a16="http://schemas.microsoft.com/office/drawing/2014/main" id="{01E9BEA8-5D6D-B7F1-DB91-F70EFD3094BA}"/>
              </a:ext>
              <a:ext uri="{C183D7F6-B498-43B3-948B-1728B52AA6E4}">
                <adec:decorative xmlns:adec="http://schemas.microsoft.com/office/drawing/2017/decorative" val="1"/>
              </a:ext>
            </a:extLst>
          </p:cNvPr>
          <p:cNvSpPr>
            <a:spLocks noGrp="1"/>
          </p:cNvSpPr>
          <p:nvPr>
            <p:ph idx="1"/>
          </p:nvPr>
        </p:nvSpPr>
        <p:spPr>
          <a:xfrm>
            <a:off x="1145894" y="1470581"/>
            <a:ext cx="5584844" cy="4703976"/>
          </a:xfrm>
        </p:spPr>
        <p:txBody>
          <a:bodyPr vert="horz" lIns="91440" tIns="45720" rIns="91440" bIns="45720" rtlCol="0" anchor="t">
            <a:normAutofit/>
          </a:bodyPr>
          <a:lstStyle/>
          <a:p>
            <a:pPr marL="0" indent="0">
              <a:buNone/>
            </a:pPr>
            <a:r>
              <a:rPr lang="en-US" dirty="0"/>
              <a:t>The mission of the Office of Federal Programs is to provide technical assistance, program monitoring, and resources to local educational agencies (LEA) to ensure that all children have an opportunity to obtain a high-quality education and to achieve proficiency on the state's high academic achievement standards.</a:t>
            </a:r>
            <a:endParaRPr lang="en-US" dirty="0">
              <a:latin typeface="Arial"/>
              <a:cs typeface="Arial"/>
            </a:endParaRPr>
          </a:p>
          <a:p>
            <a:pPr marL="0" indent="0">
              <a:buNone/>
            </a:pPr>
            <a:endParaRPr lang="en-US" dirty="0"/>
          </a:p>
        </p:txBody>
      </p:sp>
      <p:pic>
        <p:nvPicPr>
          <p:cNvPr id="5" name="Picture 4">
            <a:extLst>
              <a:ext uri="{FF2B5EF4-FFF2-40B4-BE49-F238E27FC236}">
                <a16:creationId xmlns:a16="http://schemas.microsoft.com/office/drawing/2014/main" id="{D534F68E-DCB1-00C4-2251-88FBBE01AC99}"/>
              </a:ext>
              <a:ext uri="{C183D7F6-B498-43B3-948B-1728B52AA6E4}">
                <adec:decorative xmlns:adec="http://schemas.microsoft.com/office/drawing/2017/decorative" val="1"/>
              </a:ext>
            </a:extLst>
          </p:cNvPr>
          <p:cNvPicPr>
            <a:picLocks noChangeAspect="1"/>
          </p:cNvPicPr>
          <p:nvPr/>
        </p:nvPicPr>
        <p:blipFill rotWithShape="1">
          <a:blip r:embed="rId2"/>
          <a:srcRect l="1515" b="28388"/>
          <a:stretch/>
        </p:blipFill>
        <p:spPr>
          <a:xfrm>
            <a:off x="6536219" y="1470581"/>
            <a:ext cx="2124904" cy="1473025"/>
          </a:xfrm>
          <a:prstGeom prst="rect">
            <a:avLst/>
          </a:prstGeom>
        </p:spPr>
      </p:pic>
      <p:sp>
        <p:nvSpPr>
          <p:cNvPr id="4" name="TextBox 3">
            <a:extLst>
              <a:ext uri="{FF2B5EF4-FFF2-40B4-BE49-F238E27FC236}">
                <a16:creationId xmlns:a16="http://schemas.microsoft.com/office/drawing/2014/main" id="{CB4CCFBF-1EAD-9E26-14C0-5540278AFD84}"/>
              </a:ext>
              <a:ext uri="{C183D7F6-B498-43B3-948B-1728B52AA6E4}">
                <adec:decorative xmlns:adec="http://schemas.microsoft.com/office/drawing/2017/decorative" val="1"/>
              </a:ext>
            </a:extLst>
          </p:cNvPr>
          <p:cNvSpPr txBox="1"/>
          <p:nvPr/>
        </p:nvSpPr>
        <p:spPr>
          <a:xfrm>
            <a:off x="6858636" y="2964589"/>
            <a:ext cx="2496260" cy="61555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Shaun Owen</a:t>
            </a:r>
          </a:p>
          <a:p>
            <a:r>
              <a:rPr lang="en-US" sz="1700" dirty="0">
                <a:latin typeface="Arial" panose="020B0604020202020204" pitchFamily="34" charset="0"/>
                <a:cs typeface="Arial" panose="020B0604020202020204" pitchFamily="34" charset="0"/>
              </a:rPr>
              <a:t>Deputy Superintendent</a:t>
            </a:r>
          </a:p>
        </p:txBody>
      </p:sp>
      <p:pic>
        <p:nvPicPr>
          <p:cNvPr id="6" name="Picture 5">
            <a:extLst>
              <a:ext uri="{FF2B5EF4-FFF2-40B4-BE49-F238E27FC236}">
                <a16:creationId xmlns:a16="http://schemas.microsoft.com/office/drawing/2014/main" id="{34DE1C92-7A38-7D46-9CC7-4CFC259C90AB}"/>
              </a:ext>
              <a:ext uri="{C183D7F6-B498-43B3-948B-1728B52AA6E4}">
                <adec:decorative xmlns:adec="http://schemas.microsoft.com/office/drawing/2017/decorative" val="1"/>
              </a:ext>
            </a:extLst>
          </p:cNvPr>
          <p:cNvPicPr>
            <a:picLocks noChangeAspect="1"/>
          </p:cNvPicPr>
          <p:nvPr/>
        </p:nvPicPr>
        <p:blipFill rotWithShape="1">
          <a:blip r:embed="rId3"/>
          <a:srcRect l="7773" b="28296"/>
          <a:stretch/>
        </p:blipFill>
        <p:spPr>
          <a:xfrm>
            <a:off x="9395736" y="1517673"/>
            <a:ext cx="1989893" cy="1473025"/>
          </a:xfrm>
          <a:prstGeom prst="rect">
            <a:avLst/>
          </a:prstGeom>
        </p:spPr>
      </p:pic>
      <p:sp>
        <p:nvSpPr>
          <p:cNvPr id="8" name="TextBox 7">
            <a:extLst>
              <a:ext uri="{FF2B5EF4-FFF2-40B4-BE49-F238E27FC236}">
                <a16:creationId xmlns:a16="http://schemas.microsoft.com/office/drawing/2014/main" id="{1BA36694-74C4-487B-8015-D9A40A7D5A2C}"/>
              </a:ext>
              <a:ext uri="{C183D7F6-B498-43B3-948B-1728B52AA6E4}">
                <adec:decorative xmlns:adec="http://schemas.microsoft.com/office/drawing/2017/decorative" val="1"/>
              </a:ext>
            </a:extLst>
          </p:cNvPr>
          <p:cNvSpPr txBox="1"/>
          <p:nvPr/>
        </p:nvSpPr>
        <p:spPr>
          <a:xfrm>
            <a:off x="9455244" y="2943606"/>
            <a:ext cx="2736756" cy="61555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John Wight</a:t>
            </a:r>
          </a:p>
          <a:p>
            <a:r>
              <a:rPr lang="en-US" sz="1700" dirty="0">
                <a:latin typeface="Arial" panose="020B0604020202020204" pitchFamily="34" charset="0"/>
                <a:cs typeface="Arial" panose="020B0604020202020204" pitchFamily="34" charset="0"/>
              </a:rPr>
              <a:t>Associate Superintendent</a:t>
            </a:r>
          </a:p>
        </p:txBody>
      </p:sp>
      <p:pic>
        <p:nvPicPr>
          <p:cNvPr id="1026" name="Picture 2">
            <a:extLst>
              <a:ext uri="{FF2B5EF4-FFF2-40B4-BE49-F238E27FC236}">
                <a16:creationId xmlns:a16="http://schemas.microsoft.com/office/drawing/2014/main" id="{5F75E661-1195-4CE7-3D79-95BB1BA6713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38" y="3788426"/>
            <a:ext cx="1412985" cy="14129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BC10B7-3BF2-BAB7-4B86-990B5D5AE418}"/>
              </a:ext>
              <a:ext uri="{C183D7F6-B498-43B3-948B-1728B52AA6E4}">
                <adec:decorative xmlns:adec="http://schemas.microsoft.com/office/drawing/2017/decorative" val="1"/>
              </a:ext>
            </a:extLst>
          </p:cNvPr>
          <p:cNvSpPr txBox="1"/>
          <p:nvPr/>
        </p:nvSpPr>
        <p:spPr>
          <a:xfrm>
            <a:off x="6894465" y="5167268"/>
            <a:ext cx="2496260" cy="87716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Wina Low</a:t>
            </a:r>
          </a:p>
          <a:p>
            <a:r>
              <a:rPr lang="en-US" sz="1700" dirty="0">
                <a:latin typeface="Arial" panose="020B0604020202020204" pitchFamily="34" charset="0"/>
                <a:cs typeface="Arial" panose="020B0604020202020204" pitchFamily="34" charset="0"/>
              </a:rPr>
              <a:t>State Director – Special Education </a:t>
            </a:r>
          </a:p>
        </p:txBody>
      </p:sp>
      <p:pic>
        <p:nvPicPr>
          <p:cNvPr id="7" name="Picture 6">
            <a:extLst>
              <a:ext uri="{FF2B5EF4-FFF2-40B4-BE49-F238E27FC236}">
                <a16:creationId xmlns:a16="http://schemas.microsoft.com/office/drawing/2014/main" id="{22D58042-EB62-B9B6-3F9E-BB1E6BEC9F6F}"/>
              </a:ext>
              <a:ext uri="{C183D7F6-B498-43B3-948B-1728B52AA6E4}">
                <adec:decorative xmlns:adec="http://schemas.microsoft.com/office/drawing/2017/decorative" val="1"/>
              </a:ext>
            </a:extLst>
          </p:cNvPr>
          <p:cNvPicPr>
            <a:picLocks noChangeAspect="1"/>
          </p:cNvPicPr>
          <p:nvPr/>
        </p:nvPicPr>
        <p:blipFill rotWithShape="1">
          <a:blip r:embed="rId5"/>
          <a:srcRect l="5820" b="21511"/>
          <a:stretch/>
        </p:blipFill>
        <p:spPr>
          <a:xfrm>
            <a:off x="9354896" y="3822569"/>
            <a:ext cx="2155847" cy="1454455"/>
          </a:xfrm>
          <a:prstGeom prst="rect">
            <a:avLst/>
          </a:prstGeom>
        </p:spPr>
      </p:pic>
      <p:sp>
        <p:nvSpPr>
          <p:cNvPr id="10" name="TextBox 9">
            <a:extLst>
              <a:ext uri="{FF2B5EF4-FFF2-40B4-BE49-F238E27FC236}">
                <a16:creationId xmlns:a16="http://schemas.microsoft.com/office/drawing/2014/main" id="{8628855B-9E7D-706C-2CFA-FE899D486B71}"/>
              </a:ext>
              <a:ext uri="{C183D7F6-B498-43B3-948B-1728B52AA6E4}">
                <adec:decorative xmlns:adec="http://schemas.microsoft.com/office/drawing/2017/decorative" val="1"/>
              </a:ext>
            </a:extLst>
          </p:cNvPr>
          <p:cNvSpPr txBox="1"/>
          <p:nvPr/>
        </p:nvSpPr>
        <p:spPr>
          <a:xfrm>
            <a:off x="9515402" y="5167268"/>
            <a:ext cx="2496260" cy="87716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Kathleen Yarbrough</a:t>
            </a:r>
          </a:p>
          <a:p>
            <a:r>
              <a:rPr lang="en-US" sz="1700" dirty="0">
                <a:latin typeface="Arial" panose="020B0604020202020204" pitchFamily="34" charset="0"/>
                <a:cs typeface="Arial" panose="020B0604020202020204" pitchFamily="34" charset="0"/>
              </a:rPr>
              <a:t>State Director – </a:t>
            </a:r>
          </a:p>
          <a:p>
            <a:r>
              <a:rPr lang="en-US" sz="1700" dirty="0">
                <a:latin typeface="Arial" panose="020B0604020202020204" pitchFamily="34" charset="0"/>
                <a:cs typeface="Arial" panose="020B0604020202020204" pitchFamily="34" charset="0"/>
              </a:rPr>
              <a:t>ESSA Programs </a:t>
            </a:r>
          </a:p>
        </p:txBody>
      </p:sp>
    </p:spTree>
    <p:extLst>
      <p:ext uri="{BB962C8B-B14F-4D97-AF65-F5344CB8AC3E}">
        <p14:creationId xmlns:p14="http://schemas.microsoft.com/office/powerpoint/2010/main" val="376665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504F-C1EE-9E79-B219-7B13008B15FC}"/>
              </a:ext>
              <a:ext uri="{C183D7F6-B498-43B3-948B-1728B52AA6E4}">
                <adec:decorative xmlns:adec="http://schemas.microsoft.com/office/drawing/2017/decorative" val="1"/>
              </a:ext>
            </a:extLst>
          </p:cNvPr>
          <p:cNvSpPr>
            <a:spLocks noGrp="1"/>
          </p:cNvSpPr>
          <p:nvPr>
            <p:ph type="title"/>
          </p:nvPr>
        </p:nvSpPr>
        <p:spPr>
          <a:xfrm>
            <a:off x="1017916" y="201169"/>
            <a:ext cx="10686404" cy="1489522"/>
          </a:xfrm>
        </p:spPr>
        <p:txBody>
          <a:bodyPr>
            <a:normAutofit/>
          </a:bodyPr>
          <a:lstStyle/>
          <a:p>
            <a:r>
              <a:rPr lang="en-US" sz="3600" b="1" kern="1200" dirty="0">
                <a:solidFill>
                  <a:schemeClr val="accent6">
                    <a:lumMod val="75000"/>
                  </a:schemeClr>
                </a:solidFill>
                <a:effectLst/>
                <a:latin typeface="Arial" panose="020B0604020202020204" pitchFamily="34" charset="0"/>
                <a:cs typeface="Arial" panose="020B0604020202020204" pitchFamily="34" charset="0"/>
              </a:rPr>
              <a:t>Georgia Teacher/Provider Retention Program (TPRP)</a:t>
            </a:r>
            <a:endParaRPr lang="en-US" sz="3600" b="1" dirty="0">
              <a:solidFill>
                <a:schemeClr val="accent6">
                  <a:lumMod val="75000"/>
                </a:schemeClr>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3EA2B15B-48EE-126D-894D-200D6C655248}"/>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27122" y="2006134"/>
            <a:ext cx="5331122" cy="410022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9AC05F3-CC4A-ADB0-0D99-B9164F64B231}"/>
              </a:ext>
              <a:ext uri="{C183D7F6-B498-43B3-948B-1728B52AA6E4}">
                <adec:decorative xmlns:adec="http://schemas.microsoft.com/office/drawing/2017/decorative" val="1"/>
              </a:ext>
            </a:extLst>
          </p:cNvPr>
          <p:cNvSpPr>
            <a:spLocks noGrp="1"/>
          </p:cNvSpPr>
          <p:nvPr>
            <p:ph sz="half" idx="2"/>
          </p:nvPr>
        </p:nvSpPr>
        <p:spPr>
          <a:xfrm>
            <a:off x="6465019" y="1490459"/>
            <a:ext cx="5331123" cy="3877082"/>
          </a:xfrm>
        </p:spPr>
        <p:txBody>
          <a:bodyPr/>
          <a:lstStyle/>
          <a:p>
            <a:pPr marL="0" indent="0">
              <a:buNone/>
            </a:pPr>
            <a:r>
              <a:rPr lang="en-US" sz="2800" dirty="0">
                <a:effectLst/>
                <a:latin typeface="Arial" panose="020B0604020202020204" pitchFamily="34" charset="0"/>
                <a:cs typeface="Arial" panose="020B0604020202020204" pitchFamily="34" charset="0"/>
              </a:rPr>
              <a:t>The purpose of this project is to improve the retention of special education teachers </a:t>
            </a:r>
            <a:r>
              <a:rPr lang="en-US" sz="2800" b="1" dirty="0">
                <a:effectLst/>
                <a:latin typeface="Arial" panose="020B0604020202020204" pitchFamily="34" charset="0"/>
                <a:cs typeface="Arial" panose="020B0604020202020204" pitchFamily="34" charset="0"/>
              </a:rPr>
              <a:t>and</a:t>
            </a:r>
            <a:r>
              <a:rPr lang="en-US" sz="2800" dirty="0">
                <a:effectLst/>
                <a:latin typeface="Arial" panose="020B0604020202020204" pitchFamily="34" charset="0"/>
                <a:cs typeface="Arial" panose="020B0604020202020204" pitchFamily="34" charset="0"/>
              </a:rPr>
              <a:t> early intervention providers in Georgia – Part B and C.</a:t>
            </a:r>
          </a:p>
          <a:p>
            <a:r>
              <a:rPr lang="en-US" sz="2800" dirty="0">
                <a:latin typeface="Arial" panose="020B0604020202020204" pitchFamily="34" charset="0"/>
                <a:cs typeface="Arial" panose="020B0604020202020204" pitchFamily="34" charset="0"/>
              </a:rPr>
              <a:t>USED Office of Special Education Programs Grant</a:t>
            </a:r>
          </a:p>
          <a:p>
            <a:r>
              <a:rPr lang="en-US" sz="2800" dirty="0">
                <a:latin typeface="Arial" panose="020B0604020202020204" pitchFamily="34" charset="0"/>
                <a:cs typeface="Arial" panose="020B0604020202020204" pitchFamily="34" charset="0"/>
              </a:rPr>
              <a:t>Awarded $500,000 per year for up to five years</a:t>
            </a:r>
          </a:p>
          <a:p>
            <a:endParaRPr lang="en-US" dirty="0"/>
          </a:p>
        </p:txBody>
      </p:sp>
      <p:sp>
        <p:nvSpPr>
          <p:cNvPr id="5" name="Slide Number Placeholder 4">
            <a:extLst>
              <a:ext uri="{FF2B5EF4-FFF2-40B4-BE49-F238E27FC236}">
                <a16:creationId xmlns:a16="http://schemas.microsoft.com/office/drawing/2014/main" id="{D042AC5D-AA2D-8B2D-945F-65F7DB0CE078}"/>
              </a:ext>
              <a:ext uri="{C183D7F6-B498-43B3-948B-1728B52AA6E4}">
                <adec:decorative xmlns:adec="http://schemas.microsoft.com/office/drawing/2017/decorative" val="1"/>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68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0617-315D-41ED-921A-20F06EF4531E}"/>
              </a:ext>
              <a:ext uri="{C183D7F6-B498-43B3-948B-1728B52AA6E4}">
                <adec:decorative xmlns:adec="http://schemas.microsoft.com/office/drawing/2017/decorative" val="1"/>
              </a:ext>
            </a:extLst>
          </p:cNvPr>
          <p:cNvSpPr>
            <a:spLocks noGrp="1"/>
          </p:cNvSpPr>
          <p:nvPr>
            <p:ph type="title"/>
          </p:nvPr>
        </p:nvSpPr>
        <p:spPr>
          <a:xfrm>
            <a:off x="1061048" y="365127"/>
            <a:ext cx="10469536" cy="1325563"/>
          </a:xfrm>
        </p:spPr>
        <p:txBody>
          <a:bodyPr>
            <a:norm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Special Education Teacher Retention Data</a:t>
            </a:r>
          </a:p>
        </p:txBody>
      </p:sp>
      <p:sp>
        <p:nvSpPr>
          <p:cNvPr id="3" name="Content Placeholder 2">
            <a:extLst>
              <a:ext uri="{FF2B5EF4-FFF2-40B4-BE49-F238E27FC236}">
                <a16:creationId xmlns:a16="http://schemas.microsoft.com/office/drawing/2014/main" id="{67097BF5-10F4-4E02-AFE1-1762B2ECD1ED}"/>
              </a:ext>
              <a:ext uri="{C183D7F6-B498-43B3-948B-1728B52AA6E4}">
                <adec:decorative xmlns:adec="http://schemas.microsoft.com/office/drawing/2017/decorative" val="1"/>
              </a:ext>
            </a:extLst>
          </p:cNvPr>
          <p:cNvSpPr>
            <a:spLocks noGrp="1"/>
          </p:cNvSpPr>
          <p:nvPr>
            <p:ph idx="1"/>
          </p:nvPr>
        </p:nvSpPr>
        <p:spPr>
          <a:xfrm>
            <a:off x="1085433" y="1584326"/>
            <a:ext cx="10268367" cy="4667247"/>
          </a:xfrm>
        </p:spPr>
        <p:txBody>
          <a:bodyPr>
            <a:normAutofit/>
          </a:bodyPr>
          <a:lstStyle/>
          <a:p>
            <a:r>
              <a:rPr lang="en-US" dirty="0">
                <a:latin typeface="Arial" panose="020B0604020202020204" pitchFamily="34" charset="0"/>
                <a:ea typeface="Times New Roman" panose="02020603050405020304" pitchFamily="18" charset="0"/>
                <a:cs typeface="Arial" panose="020B0604020202020204" pitchFamily="34" charset="0"/>
              </a:rPr>
              <a:t>In 2019, Georgia had </a:t>
            </a:r>
            <a:r>
              <a:rPr lang="en-US" b="1" dirty="0">
                <a:latin typeface="Arial" panose="020B0604020202020204" pitchFamily="34" charset="0"/>
                <a:ea typeface="Times New Roman" panose="02020603050405020304" pitchFamily="18" charset="0"/>
                <a:cs typeface="Arial" panose="020B0604020202020204" pitchFamily="34" charset="0"/>
              </a:rPr>
              <a:t>3,400 vacancies </a:t>
            </a:r>
            <a:r>
              <a:rPr lang="en-US" dirty="0">
                <a:latin typeface="Arial" panose="020B0604020202020204" pitchFamily="34" charset="0"/>
                <a:ea typeface="Times New Roman" panose="02020603050405020304" pitchFamily="18" charset="0"/>
                <a:cs typeface="Arial" panose="020B0604020202020204" pitchFamily="34" charset="0"/>
              </a:rPr>
              <a:t>in special education teacher positions. </a:t>
            </a:r>
          </a:p>
          <a:p>
            <a:r>
              <a:rPr lang="en-US" dirty="0">
                <a:latin typeface="Arial" panose="020B0604020202020204" pitchFamily="34" charset="0"/>
                <a:ea typeface="Times New Roman" panose="02020603050405020304" pitchFamily="18" charset="0"/>
                <a:cs typeface="Arial" panose="020B0604020202020204" pitchFamily="34" charset="0"/>
              </a:rPr>
              <a:t>Between 2018 and 2020, Georgia hired </a:t>
            </a:r>
            <a:r>
              <a:rPr lang="en-US" b="1" dirty="0">
                <a:latin typeface="Arial" panose="020B0604020202020204" pitchFamily="34" charset="0"/>
                <a:ea typeface="Times New Roman" panose="02020603050405020304" pitchFamily="18" charset="0"/>
                <a:cs typeface="Arial" panose="020B0604020202020204" pitchFamily="34" charset="0"/>
              </a:rPr>
              <a:t>1,235</a:t>
            </a:r>
            <a:r>
              <a:rPr lang="en-US" dirty="0">
                <a:latin typeface="Arial" panose="020B0604020202020204" pitchFamily="34" charset="0"/>
                <a:ea typeface="Times New Roman" panose="02020603050405020304" pitchFamily="18" charset="0"/>
                <a:cs typeface="Arial" panose="020B0604020202020204" pitchFamily="34" charset="0"/>
              </a:rPr>
              <a:t> new special education teachers and lost approximately the same number of special education teachers.</a:t>
            </a: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 large proportion of Georgia’s teacher workforce is within their first three years of their teaching career.</a:t>
            </a: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Is it a teacher shortage or a retention crisis?</a:t>
            </a:r>
          </a:p>
          <a:p>
            <a:pPr marL="0" indent="0">
              <a:buNone/>
            </a:pPr>
            <a:endParaRPr lang="en-US" sz="2400" dirty="0"/>
          </a:p>
        </p:txBody>
      </p:sp>
      <p:sp>
        <p:nvSpPr>
          <p:cNvPr id="5" name="Slide Number Placeholder 4">
            <a:extLst>
              <a:ext uri="{FF2B5EF4-FFF2-40B4-BE49-F238E27FC236}">
                <a16:creationId xmlns:a16="http://schemas.microsoft.com/office/drawing/2014/main" id="{C595791A-0A13-282C-33A9-754340C5806B}"/>
              </a:ext>
              <a:ext uri="{C183D7F6-B498-43B3-948B-1728B52AA6E4}">
                <adec:decorative xmlns:adec="http://schemas.microsoft.com/office/drawing/2017/decorative" val="1"/>
              </a:ext>
            </a:extLst>
          </p:cNvPr>
          <p:cNvSpPr>
            <a:spLocks noGrp="1"/>
          </p:cNvSpPr>
          <p:nvPr>
            <p:ph type="sldNum" sz="quarter" idx="12"/>
          </p:nvPr>
        </p:nvSpPr>
        <p:spPr>
          <a:xfrm>
            <a:off x="8698282"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6E10287-C5E8-28E7-7D51-F8FE36FAA38B}"/>
              </a:ext>
              <a:ext uri="{C183D7F6-B498-43B3-948B-1728B52AA6E4}">
                <adec:decorative xmlns:adec="http://schemas.microsoft.com/office/drawing/2017/decorative" val="1"/>
              </a:ext>
            </a:extLst>
          </p:cNvPr>
          <p:cNvSpPr txBox="1"/>
          <p:nvPr/>
        </p:nvSpPr>
        <p:spPr>
          <a:xfrm>
            <a:off x="1498600" y="5612368"/>
            <a:ext cx="246740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www.teachgeorgia.org</a:t>
            </a:r>
          </a:p>
        </p:txBody>
      </p:sp>
    </p:spTree>
    <p:extLst>
      <p:ext uri="{BB962C8B-B14F-4D97-AF65-F5344CB8AC3E}">
        <p14:creationId xmlns:p14="http://schemas.microsoft.com/office/powerpoint/2010/main" val="1995723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bulbs with a yellow one standing out">
            <a:extLst>
              <a:ext uri="{FF2B5EF4-FFF2-40B4-BE49-F238E27FC236}">
                <a16:creationId xmlns:a16="http://schemas.microsoft.com/office/drawing/2014/main" id="{2977B332-F0FB-24EF-32DA-CD50CF6A9809}"/>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BB1124-B318-57F0-82B5-0DC868CBC8D4}"/>
              </a:ext>
            </a:extLst>
          </p:cNvPr>
          <p:cNvSpPr>
            <a:spLocks noGrp="1"/>
          </p:cNvSpPr>
          <p:nvPr>
            <p:ph type="title"/>
          </p:nvPr>
        </p:nvSpPr>
        <p:spPr>
          <a:xfrm>
            <a:off x="1097280" y="325550"/>
            <a:ext cx="10622772"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latin typeface="Arial" panose="020B0604020202020204" pitchFamily="34" charset="0"/>
                <a:cs typeface="Arial" panose="020B0604020202020204" pitchFamily="34" charset="0"/>
              </a:rPr>
              <a:t>Retention is the New Recruitment!</a:t>
            </a:r>
          </a:p>
        </p:txBody>
      </p:sp>
      <p:sp>
        <p:nvSpPr>
          <p:cNvPr id="3" name="Content Placeholder 2">
            <a:extLst>
              <a:ext uri="{FF2B5EF4-FFF2-40B4-BE49-F238E27FC236}">
                <a16:creationId xmlns:a16="http://schemas.microsoft.com/office/drawing/2014/main" id="{75C6CE70-9150-7366-F1A0-5F2161E533DE}"/>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4800" dirty="0">
                <a:solidFill>
                  <a:srgbClr val="FFFFFF"/>
                </a:solidFill>
                <a:latin typeface="Arial" panose="020B0604020202020204" pitchFamily="34" charset="0"/>
                <a:cs typeface="Arial" panose="020B0604020202020204" pitchFamily="34" charset="0"/>
              </a:rPr>
              <a:t>How do we keep our teachers?</a:t>
            </a:r>
          </a:p>
        </p:txBody>
      </p:sp>
      <p:sp>
        <p:nvSpPr>
          <p:cNvPr id="4" name="Slide Number Placeholder 3">
            <a:extLst>
              <a:ext uri="{FF2B5EF4-FFF2-40B4-BE49-F238E27FC236}">
                <a16:creationId xmlns:a16="http://schemas.microsoft.com/office/drawing/2014/main" id="{3E974A70-2B96-D823-9488-AB2B931C65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a:solidFill>
                  <a:srgbClr val="FFFFFF"/>
                </a:solidFill>
                <a:latin typeface="Calibri" panose="020F0502020204030204"/>
              </a:rPr>
              <a:pPr>
                <a:spcAft>
                  <a:spcPts val="600"/>
                </a:spcAft>
                <a:defRPr/>
              </a:pPr>
              <a:t>22</a:t>
            </a:fld>
            <a:endParaRPr lang="en-US">
              <a:solidFill>
                <a:srgbClr val="FFFFFF"/>
              </a:solidFill>
              <a:latin typeface="Calibri" panose="020F0502020204030204"/>
            </a:endParaRPr>
          </a:p>
        </p:txBody>
      </p:sp>
    </p:spTree>
    <p:extLst>
      <p:ext uri="{BB962C8B-B14F-4D97-AF65-F5344CB8AC3E}">
        <p14:creationId xmlns:p14="http://schemas.microsoft.com/office/powerpoint/2010/main" val="3255114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B464-ED5A-D817-EFA5-11CDB1941554}"/>
              </a:ext>
            </a:extLst>
          </p:cNvPr>
          <p:cNvSpPr>
            <a:spLocks noGrp="1"/>
          </p:cNvSpPr>
          <p:nvPr>
            <p:ph type="title"/>
          </p:nvPr>
        </p:nvSpPr>
        <p:spPr>
          <a:xfrm>
            <a:off x="1268083" y="153193"/>
            <a:ext cx="10140580" cy="1325563"/>
          </a:xfrm>
        </p:spPr>
        <p:txBody>
          <a:bodyPr>
            <a:normAutofit fontScale="90000"/>
          </a:bodyPr>
          <a:lstStyle/>
          <a:p>
            <a:br>
              <a:rPr lang="en-US" dirty="0"/>
            </a:br>
            <a:r>
              <a:rPr lang="en-US" sz="4900" b="1" dirty="0">
                <a:solidFill>
                  <a:schemeClr val="accent6">
                    <a:lumMod val="75000"/>
                  </a:schemeClr>
                </a:solidFill>
                <a:latin typeface="Arial" panose="020B0604020202020204" pitchFamily="34" charset="0"/>
                <a:cs typeface="Arial" panose="020B0604020202020204" pitchFamily="34" charset="0"/>
              </a:rPr>
              <a:t>High Leverage Practices </a:t>
            </a:r>
            <a:br>
              <a:rPr lang="en-US" dirty="0"/>
            </a:br>
            <a:endParaRPr lang="en-US" dirty="0"/>
          </a:p>
        </p:txBody>
      </p:sp>
      <p:sp>
        <p:nvSpPr>
          <p:cNvPr id="4" name="Slide Number Placeholder 3">
            <a:extLst>
              <a:ext uri="{FF2B5EF4-FFF2-40B4-BE49-F238E27FC236}">
                <a16:creationId xmlns:a16="http://schemas.microsoft.com/office/drawing/2014/main" id="{206DAF8F-CCD7-0B3D-C98A-D680A6AEA8AB}"/>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7" descr="Screenshot of Georgia Department of Education High-Leverage Practices page. Screenshot is hyperlinked to webpage.">
            <a:hlinkClick r:id="rId2"/>
            <a:extLst>
              <a:ext uri="{FF2B5EF4-FFF2-40B4-BE49-F238E27FC236}">
                <a16:creationId xmlns:a16="http://schemas.microsoft.com/office/drawing/2014/main" id="{6D015290-29EE-D655-C2C3-43DEAF7E4C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8083" y="1199072"/>
            <a:ext cx="8505645" cy="5040870"/>
          </a:xfrm>
        </p:spPr>
      </p:pic>
    </p:spTree>
    <p:extLst>
      <p:ext uri="{BB962C8B-B14F-4D97-AF65-F5344CB8AC3E}">
        <p14:creationId xmlns:p14="http://schemas.microsoft.com/office/powerpoint/2010/main" val="420370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B464-ED5A-D817-EFA5-11CDB1941554}"/>
              </a:ext>
            </a:extLst>
          </p:cNvPr>
          <p:cNvSpPr>
            <a:spLocks noGrp="1"/>
          </p:cNvSpPr>
          <p:nvPr>
            <p:ph type="title"/>
          </p:nvPr>
        </p:nvSpPr>
        <p:spPr>
          <a:xfrm>
            <a:off x="988917" y="3844114"/>
            <a:ext cx="3717023" cy="2255461"/>
          </a:xfrm>
        </p:spPr>
        <p:txBody>
          <a:bodyPr anchor="t">
            <a:normAutofit fontScale="90000"/>
          </a:bodyPr>
          <a:lstStyle/>
          <a:p>
            <a:br>
              <a:rPr lang="en-US" sz="3200" dirty="0"/>
            </a:br>
            <a:r>
              <a:rPr lang="en-US" sz="4900" b="1" dirty="0">
                <a:solidFill>
                  <a:schemeClr val="accent6">
                    <a:lumMod val="75000"/>
                  </a:schemeClr>
                </a:solidFill>
                <a:latin typeface="Arial" panose="020B0604020202020204" pitchFamily="34" charset="0"/>
                <a:cs typeface="Arial" panose="020B0604020202020204" pitchFamily="34" charset="0"/>
              </a:rPr>
              <a:t>AVATAR Lab</a:t>
            </a:r>
            <a:br>
              <a:rPr lang="en-US" sz="5400" dirty="0"/>
            </a:br>
            <a:endParaRPr lang="en-US" sz="5400" dirty="0"/>
          </a:p>
        </p:txBody>
      </p:sp>
      <p:pic>
        <p:nvPicPr>
          <p:cNvPr id="7" name="Picture 6" descr="Screenshot of the CEEDAR AVATAR lab scenario page. ">
            <a:extLst>
              <a:ext uri="{FF2B5EF4-FFF2-40B4-BE49-F238E27FC236}">
                <a16:creationId xmlns:a16="http://schemas.microsoft.com/office/drawing/2014/main" id="{FC0A5DAE-56A4-B066-2977-1EB67D65D305}"/>
              </a:ext>
            </a:extLst>
          </p:cNvPr>
          <p:cNvPicPr>
            <a:picLocks noChangeAspect="1"/>
          </p:cNvPicPr>
          <p:nvPr/>
        </p:nvPicPr>
        <p:blipFill rotWithShape="1">
          <a:blip r:embed="rId2"/>
          <a:srcRect r="8580" b="1"/>
          <a:stretch/>
        </p:blipFill>
        <p:spPr>
          <a:xfrm>
            <a:off x="2722881" y="489128"/>
            <a:ext cx="7863840" cy="3028866"/>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22" y="3517997"/>
            <a:ext cx="1045915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3711BB5-34B3-7568-1C09-82E7A96C7101}"/>
              </a:ext>
            </a:extLst>
          </p:cNvPr>
          <p:cNvSpPr>
            <a:spLocks noGrp="1"/>
          </p:cNvSpPr>
          <p:nvPr>
            <p:ph idx="1"/>
          </p:nvPr>
        </p:nvSpPr>
        <p:spPr>
          <a:xfrm>
            <a:off x="4823927" y="3704254"/>
            <a:ext cx="7092769" cy="2535183"/>
          </a:xfrm>
        </p:spPr>
        <p:txBody>
          <a:bodyPr>
            <a:normAutofit fontScale="92500" lnSpcReduction="20000"/>
          </a:bodyPr>
          <a:lstStyle/>
          <a:p>
            <a:r>
              <a:rPr lang="en-US" dirty="0">
                <a:latin typeface="Arial" panose="020B0604020202020204" pitchFamily="34" charset="0"/>
                <a:cs typeface="Arial" panose="020B0604020202020204" pitchFamily="34" charset="0"/>
              </a:rPr>
              <a:t>Regional GLRS directors and coaches learn how to use Mixed Reality Simulation and existing HLP resources to design and utilize  professional learning experiences for induction teachers.</a:t>
            </a:r>
          </a:p>
          <a:p>
            <a:r>
              <a:rPr lang="en-US" dirty="0">
                <a:latin typeface="Arial" panose="020B0604020202020204" pitchFamily="34" charset="0"/>
                <a:cs typeface="Arial" panose="020B0604020202020204" pitchFamily="34" charset="0"/>
              </a:rPr>
              <a:t>New special education teachers and directors practice complex and difficult conversations with teachers and leaders. </a:t>
            </a:r>
          </a:p>
          <a:p>
            <a:endParaRPr lang="en-US" sz="2000" dirty="0"/>
          </a:p>
        </p:txBody>
      </p:sp>
      <p:sp>
        <p:nvSpPr>
          <p:cNvPr id="4" name="Slide Number Placeholder 3">
            <a:extLst>
              <a:ext uri="{FF2B5EF4-FFF2-40B4-BE49-F238E27FC236}">
                <a16:creationId xmlns:a16="http://schemas.microsoft.com/office/drawing/2014/main" id="{206DAF8F-CCD7-0B3D-C98A-D680A6AEA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spcBef>
                <a:spcPts val="0"/>
              </a:spcBef>
              <a:spcAft>
                <a:spcPts val="600"/>
              </a:spcAft>
              <a:buClrTx/>
              <a:buSzTx/>
              <a:buFontTx/>
              <a:buNone/>
              <a:tabLst/>
              <a:defRPr/>
            </a:pPr>
            <a:fld id="{8B753B17-1229-47A4-BBB2-A02D5F84107F}"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91242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28B0-392D-6E45-865E-599A9E0568C5}"/>
              </a:ext>
              <a:ext uri="{C183D7F6-B498-43B3-948B-1728B52AA6E4}">
                <adec:decorative xmlns:adec="http://schemas.microsoft.com/office/drawing/2017/decorative" val="1"/>
              </a:ext>
            </a:extLst>
          </p:cNvPr>
          <p:cNvSpPr>
            <a:spLocks noGrp="1"/>
          </p:cNvSpPr>
          <p:nvPr>
            <p:ph type="title"/>
          </p:nvPr>
        </p:nvSpPr>
        <p:spPr>
          <a:xfrm>
            <a:off x="1169663" y="903492"/>
            <a:ext cx="10155258" cy="347864"/>
          </a:xfrm>
        </p:spPr>
        <p:txBody>
          <a:bodyPr>
            <a:noAutofit/>
          </a:bodyPr>
          <a:lstStyle/>
          <a:p>
            <a:r>
              <a:rPr lang="en-US" sz="4000" dirty="0">
                <a:solidFill>
                  <a:srgbClr val="44883E"/>
                </a:solidFill>
                <a:latin typeface="Arial" panose="020B0604020202020204" pitchFamily="34" charset="0"/>
              </a:rPr>
              <a:t>The Georgia Teacher/Provider Retention Program (GA-TPRP) Part B (K-12)</a:t>
            </a:r>
            <a:endParaRPr lang="en-US" sz="4000" dirty="0"/>
          </a:p>
        </p:txBody>
      </p:sp>
      <p:sp>
        <p:nvSpPr>
          <p:cNvPr id="9" name="TextBox 8">
            <a:extLst>
              <a:ext uri="{FF2B5EF4-FFF2-40B4-BE49-F238E27FC236}">
                <a16:creationId xmlns:a16="http://schemas.microsoft.com/office/drawing/2014/main" id="{CE2962CC-4593-1F19-8CBF-46550AF6A8C4}"/>
              </a:ext>
              <a:ext uri="{C183D7F6-B498-43B3-948B-1728B52AA6E4}">
                <adec:decorative xmlns:adec="http://schemas.microsoft.com/office/drawing/2017/decorative" val="1"/>
              </a:ext>
            </a:extLst>
          </p:cNvPr>
          <p:cNvSpPr txBox="1"/>
          <p:nvPr/>
        </p:nvSpPr>
        <p:spPr>
          <a:xfrm>
            <a:off x="1578282" y="1305313"/>
            <a:ext cx="41758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Develop a pool of competent instructors/coaches (GLRS staff) </a:t>
            </a:r>
          </a:p>
        </p:txBody>
      </p:sp>
      <p:pic>
        <p:nvPicPr>
          <p:cNvPr id="8" name="Picture 7">
            <a:extLst>
              <a:ext uri="{FF2B5EF4-FFF2-40B4-BE49-F238E27FC236}">
                <a16:creationId xmlns:a16="http://schemas.microsoft.com/office/drawing/2014/main" id="{A39581E9-9D7E-087F-B55E-6A4F285A373C}"/>
              </a:ext>
              <a:ext uri="{C183D7F6-B498-43B3-948B-1728B52AA6E4}">
                <adec:decorative xmlns:adec="http://schemas.microsoft.com/office/drawing/2017/decorative" val="1"/>
              </a:ext>
            </a:extLst>
          </p:cNvPr>
          <p:cNvPicPr>
            <a:picLocks noChangeAspect="1"/>
          </p:cNvPicPr>
          <p:nvPr/>
        </p:nvPicPr>
        <p:blipFill rotWithShape="1">
          <a:blip r:embed="rId3"/>
          <a:srcRect l="63293" t="62310" r="31228" b="26306"/>
          <a:stretch/>
        </p:blipFill>
        <p:spPr>
          <a:xfrm>
            <a:off x="1875693" y="2396289"/>
            <a:ext cx="416700" cy="511638"/>
          </a:xfrm>
          <a:prstGeom prst="rect">
            <a:avLst/>
          </a:prstGeom>
          <a:ln>
            <a:noFill/>
          </a:ln>
        </p:spPr>
      </p:pic>
      <p:sp>
        <p:nvSpPr>
          <p:cNvPr id="11" name="TextBox 10">
            <a:extLst>
              <a:ext uri="{FF2B5EF4-FFF2-40B4-BE49-F238E27FC236}">
                <a16:creationId xmlns:a16="http://schemas.microsoft.com/office/drawing/2014/main" id="{71EF8D77-C960-11CF-D7D8-F9ACBC1E7AC7}"/>
              </a:ext>
              <a:ext uri="{C183D7F6-B498-43B3-948B-1728B52AA6E4}">
                <adec:decorative xmlns:adec="http://schemas.microsoft.com/office/drawing/2017/decorative" val="1"/>
              </a:ext>
            </a:extLst>
          </p:cNvPr>
          <p:cNvSpPr txBox="1"/>
          <p:nvPr/>
        </p:nvSpPr>
        <p:spPr>
          <a:xfrm>
            <a:off x="2251762" y="2070545"/>
            <a:ext cx="3995530"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Train-the-trainer model,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Facilitator’s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Meeting agenda with recommended time allotments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Slide presentation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Professional learning activity 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EA766C6-E122-16D1-2655-0C10A8B428B2}"/>
              </a:ext>
              <a:ext uri="{C183D7F6-B498-43B3-948B-1728B52AA6E4}">
                <adec:decorative xmlns:adec="http://schemas.microsoft.com/office/drawing/2017/decorative" val="1"/>
              </a:ext>
            </a:extLst>
          </p:cNvPr>
          <p:cNvPicPr>
            <a:picLocks noChangeAspect="1"/>
          </p:cNvPicPr>
          <p:nvPr/>
        </p:nvPicPr>
        <p:blipFill rotWithShape="1">
          <a:blip r:embed="rId4"/>
          <a:srcRect l="64110" t="68032" r="30246" b="18800"/>
          <a:stretch/>
        </p:blipFill>
        <p:spPr>
          <a:xfrm>
            <a:off x="1850241" y="3851440"/>
            <a:ext cx="472166" cy="619688"/>
          </a:xfrm>
          <a:prstGeom prst="rect">
            <a:avLst/>
          </a:prstGeom>
          <a:ln>
            <a:noFill/>
          </a:ln>
        </p:spPr>
      </p:pic>
      <p:sp>
        <p:nvSpPr>
          <p:cNvPr id="14" name="TextBox 13">
            <a:extLst>
              <a:ext uri="{FF2B5EF4-FFF2-40B4-BE49-F238E27FC236}">
                <a16:creationId xmlns:a16="http://schemas.microsoft.com/office/drawing/2014/main" id="{8F6E9D24-7FDD-3C4A-7DAE-E55EF2A8801B}"/>
              </a:ext>
              <a:ext uri="{C183D7F6-B498-43B3-948B-1728B52AA6E4}">
                <adec:decorative xmlns:adec="http://schemas.microsoft.com/office/drawing/2017/decorative" val="1"/>
              </a:ext>
            </a:extLst>
          </p:cNvPr>
          <p:cNvSpPr txBox="1"/>
          <p:nvPr/>
        </p:nvSpPr>
        <p:spPr>
          <a:xfrm>
            <a:off x="2494389" y="3753870"/>
            <a:ext cx="3415085"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Community of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Monthly CoPs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Targeted follow up support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Clarifications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Problem solving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Sharing successes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ED675722-18AC-AB0B-39EA-03D0AE64A5F0}"/>
              </a:ext>
              <a:ext uri="{C183D7F6-B498-43B3-948B-1728B52AA6E4}">
                <adec:decorative xmlns:adec="http://schemas.microsoft.com/office/drawing/2017/decorative" val="1"/>
              </a:ext>
            </a:extLst>
          </p:cNvPr>
          <p:cNvCxnSpPr>
            <a:cxnSpLocks/>
          </p:cNvCxnSpPr>
          <p:nvPr/>
        </p:nvCxnSpPr>
        <p:spPr>
          <a:xfrm>
            <a:off x="6075309" y="1763972"/>
            <a:ext cx="0" cy="382376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EFA842-B69D-F9DE-6AC5-D82ADAAB05E4}"/>
              </a:ext>
              <a:ext uri="{C183D7F6-B498-43B3-948B-1728B52AA6E4}">
                <adec:decorative xmlns:adec="http://schemas.microsoft.com/office/drawing/2017/decorative" val="1"/>
              </a:ext>
            </a:extLst>
          </p:cNvPr>
          <p:cNvSpPr txBox="1"/>
          <p:nvPr/>
        </p:nvSpPr>
        <p:spPr>
          <a:xfrm>
            <a:off x="6328427" y="1270103"/>
            <a:ext cx="51078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Provide new teachers professional development,  mentoring, and coaching</a:t>
            </a:r>
          </a:p>
        </p:txBody>
      </p:sp>
      <p:pic>
        <p:nvPicPr>
          <p:cNvPr id="15" name="Picture 14">
            <a:extLst>
              <a:ext uri="{FF2B5EF4-FFF2-40B4-BE49-F238E27FC236}">
                <a16:creationId xmlns:a16="http://schemas.microsoft.com/office/drawing/2014/main" id="{34CDB6C8-5CF1-0CD1-1BF6-599C2BCB158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82731" y="2371668"/>
            <a:ext cx="616798" cy="523108"/>
          </a:xfrm>
          <a:prstGeom prst="rect">
            <a:avLst/>
          </a:prstGeom>
        </p:spPr>
      </p:pic>
      <p:sp>
        <p:nvSpPr>
          <p:cNvPr id="17" name="TextBox 16">
            <a:extLst>
              <a:ext uri="{FF2B5EF4-FFF2-40B4-BE49-F238E27FC236}">
                <a16:creationId xmlns:a16="http://schemas.microsoft.com/office/drawing/2014/main" id="{5D0C23FB-9135-E418-BEAC-14239852E663}"/>
              </a:ext>
              <a:ext uri="{C183D7F6-B498-43B3-948B-1728B52AA6E4}">
                <adec:decorative xmlns:adec="http://schemas.microsoft.com/office/drawing/2017/decorative" val="1"/>
              </a:ext>
            </a:extLst>
          </p:cNvPr>
          <p:cNvSpPr txBox="1"/>
          <p:nvPr/>
        </p:nvSpPr>
        <p:spPr>
          <a:xfrm>
            <a:off x="7151821" y="2375174"/>
            <a:ext cx="342644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Deliver training to new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Grounded in the high-leverage practices for students with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high-leverage practices self-assessment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7DF9D6F-17BB-57C6-8282-42BD747D839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89976" y="3517362"/>
            <a:ext cx="874419" cy="613627"/>
          </a:xfrm>
          <a:prstGeom prst="rect">
            <a:avLst/>
          </a:prstGeom>
        </p:spPr>
      </p:pic>
      <p:sp>
        <p:nvSpPr>
          <p:cNvPr id="20" name="TextBox 19">
            <a:extLst>
              <a:ext uri="{FF2B5EF4-FFF2-40B4-BE49-F238E27FC236}">
                <a16:creationId xmlns:a16="http://schemas.microsoft.com/office/drawing/2014/main" id="{9B83E520-5013-A527-53BB-125510F8DB90}"/>
              </a:ext>
              <a:ext uri="{C183D7F6-B498-43B3-948B-1728B52AA6E4}">
                <adec:decorative xmlns:adec="http://schemas.microsoft.com/office/drawing/2017/decorative" val="1"/>
              </a:ext>
            </a:extLst>
          </p:cNvPr>
          <p:cNvSpPr txBox="1"/>
          <p:nvPr/>
        </p:nvSpPr>
        <p:spPr>
          <a:xfrm>
            <a:off x="7255614" y="3630409"/>
            <a:ext cx="342644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Practice-based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Create lesson plans using the high-leverage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Simulate practice with avatars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A20D59BB-C3D3-D31F-B013-07166DDBA67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9976" y="4645468"/>
            <a:ext cx="765639" cy="7656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320540E-7464-8EF7-FD9A-45A46C38B7B2}"/>
              </a:ext>
              <a:ext uri="{C183D7F6-B498-43B3-948B-1728B52AA6E4}">
                <adec:decorative xmlns:adec="http://schemas.microsoft.com/office/drawing/2017/decorative" val="1"/>
              </a:ext>
            </a:extLst>
          </p:cNvPr>
          <p:cNvSpPr txBox="1"/>
          <p:nvPr/>
        </p:nvSpPr>
        <p:spPr>
          <a:xfrm>
            <a:off x="7241560" y="4703564"/>
            <a:ext cx="342644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On-going Coaching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Coaching guidance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HLP Observation &amp; Coaching Tool; Model Induction Coaching Guidance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Coaching logs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319AECA-03EF-1D4C-2AD1-274711E8FFB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18402" y="5289982"/>
            <a:ext cx="2245740" cy="845618"/>
          </a:xfrm>
          <a:prstGeom prst="rect">
            <a:avLst/>
          </a:prstGeom>
        </p:spPr>
      </p:pic>
    </p:spTree>
    <p:extLst>
      <p:ext uri="{BB962C8B-B14F-4D97-AF65-F5344CB8AC3E}">
        <p14:creationId xmlns:p14="http://schemas.microsoft.com/office/powerpoint/2010/main" val="1655437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6BF84CB-7A0B-B193-E0B9-31586EA16D2D}"/>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Sample of Partner’s Logo</a:t>
            </a:r>
          </a:p>
        </p:txBody>
      </p:sp>
      <p:pic>
        <p:nvPicPr>
          <p:cNvPr id="7" name="Picture 6" descr="Screenshot of logos of partners in the initiative">
            <a:extLst>
              <a:ext uri="{FF2B5EF4-FFF2-40B4-BE49-F238E27FC236}">
                <a16:creationId xmlns:a16="http://schemas.microsoft.com/office/drawing/2014/main" id="{1CF48D02-234E-8D51-9D4A-95192836758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48905" y="120770"/>
            <a:ext cx="10942537" cy="5805577"/>
          </a:xfrm>
          <a:prstGeom prst="rect">
            <a:avLst/>
          </a:prstGeom>
        </p:spPr>
      </p:pic>
    </p:spTree>
    <p:extLst>
      <p:ext uri="{BB962C8B-B14F-4D97-AF65-F5344CB8AC3E}">
        <p14:creationId xmlns:p14="http://schemas.microsoft.com/office/powerpoint/2010/main" val="1876416691"/>
      </p:ext>
    </p:extLst>
  </p:cSld>
  <p:clrMapOvr>
    <a:masterClrMapping/>
  </p:clrMapOvr>
  <mc:AlternateContent xmlns:mc="http://schemas.openxmlformats.org/markup-compatibility/2006" xmlns:p14="http://schemas.microsoft.com/office/powerpoint/2010/main">
    <mc:Choice Requires="p14">
      <p:transition spd="slow" p14:dur="59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9D48-5810-58AE-90E3-5760E60D9131}"/>
              </a:ext>
            </a:extLst>
          </p:cNvPr>
          <p:cNvSpPr>
            <a:spLocks noGrp="1"/>
          </p:cNvSpPr>
          <p:nvPr>
            <p:ph type="title"/>
          </p:nvPr>
        </p:nvSpPr>
        <p:spPr>
          <a:xfrm>
            <a:off x="983411" y="365127"/>
            <a:ext cx="10864460" cy="1325563"/>
          </a:xfrm>
        </p:spPr>
        <p:txBody>
          <a:bodyPr>
            <a:normAutofit/>
          </a:bodyPr>
          <a:lstStyle/>
          <a:p>
            <a:r>
              <a:rPr lang="en-US" b="1" dirty="0">
                <a:solidFill>
                  <a:schemeClr val="accent6">
                    <a:lumMod val="75000"/>
                  </a:schemeClr>
                </a:solidFill>
                <a:latin typeface="Arial" panose="020B0604020202020204" pitchFamily="34" charset="0"/>
                <a:cs typeface="Arial" panose="020B0604020202020204" pitchFamily="34" charset="0"/>
              </a:rPr>
              <a:t>Induction Program is based on High Leverage Practices HLPs</a:t>
            </a:r>
          </a:p>
        </p:txBody>
      </p:sp>
      <p:sp>
        <p:nvSpPr>
          <p:cNvPr id="3" name="Content Placeholder 2">
            <a:extLst>
              <a:ext uri="{FF2B5EF4-FFF2-40B4-BE49-F238E27FC236}">
                <a16:creationId xmlns:a16="http://schemas.microsoft.com/office/drawing/2014/main" id="{1B77C7A0-F18D-CBFB-D910-59CD1DB57A4C}"/>
              </a:ext>
            </a:extLst>
          </p:cNvPr>
          <p:cNvSpPr>
            <a:spLocks noGrp="1"/>
          </p:cNvSpPr>
          <p:nvPr>
            <p:ph idx="1"/>
          </p:nvPr>
        </p:nvSpPr>
        <p:spPr>
          <a:xfrm>
            <a:off x="1145404" y="2165230"/>
            <a:ext cx="6152544" cy="3876796"/>
          </a:xfrm>
        </p:spPr>
        <p:txBody>
          <a:bodyPr>
            <a:normAutofit/>
          </a:bodyPr>
          <a:lstStyle/>
          <a:p>
            <a:r>
              <a:rPr lang="en-US" dirty="0">
                <a:latin typeface="Arial" panose="020B0604020202020204" pitchFamily="34" charset="0"/>
                <a:cs typeface="Arial" panose="020B0604020202020204" pitchFamily="34" charset="0"/>
              </a:rPr>
              <a:t>2021-2022  Six HLPs</a:t>
            </a:r>
          </a:p>
          <a:p>
            <a:r>
              <a:rPr lang="en-US" dirty="0">
                <a:latin typeface="Arial" panose="020B0604020202020204" pitchFamily="34" charset="0"/>
                <a:cs typeface="Arial" panose="020B0604020202020204" pitchFamily="34" charset="0"/>
              </a:rPr>
              <a:t>2022-2023  Six HLPs</a:t>
            </a:r>
          </a:p>
          <a:p>
            <a:r>
              <a:rPr lang="en-US" dirty="0">
                <a:latin typeface="Arial" panose="020B0604020202020204" pitchFamily="34" charset="0"/>
                <a:cs typeface="Arial" panose="020B0604020202020204" pitchFamily="34" charset="0"/>
              </a:rPr>
              <a:t>2023-2024   Six HLPs   </a:t>
            </a:r>
          </a:p>
          <a:p>
            <a:pPr lvl="5"/>
            <a:r>
              <a:rPr lang="en-US" sz="2800" dirty="0">
                <a:latin typeface="Arial" panose="020B0604020202020204" pitchFamily="34" charset="0"/>
                <a:cs typeface="Arial" panose="020B0604020202020204" pitchFamily="34" charset="0"/>
              </a:rPr>
              <a:t>Add three additional HLPs</a:t>
            </a:r>
          </a:p>
          <a:p>
            <a:pPr lvl="5"/>
            <a:r>
              <a:rPr lang="en-US" sz="2800" dirty="0">
                <a:latin typeface="Arial" panose="020B0604020202020204" pitchFamily="34" charset="0"/>
                <a:cs typeface="Arial" panose="020B0604020202020204" pitchFamily="34" charset="0"/>
              </a:rPr>
              <a:t>Cohort 1 &amp; 2</a:t>
            </a:r>
          </a:p>
        </p:txBody>
      </p:sp>
      <p:pic>
        <p:nvPicPr>
          <p:cNvPr id="5" name="Picture 4" descr="Screenshot of the High Leverage Practices in Special Education book">
            <a:extLst>
              <a:ext uri="{FF2B5EF4-FFF2-40B4-BE49-F238E27FC236}">
                <a16:creationId xmlns:a16="http://schemas.microsoft.com/office/drawing/2014/main" id="{CC5B6CBA-575B-2400-862D-1C9CBFC45424}"/>
              </a:ext>
            </a:extLst>
          </p:cNvPr>
          <p:cNvPicPr>
            <a:picLocks noChangeAspect="1"/>
          </p:cNvPicPr>
          <p:nvPr/>
        </p:nvPicPr>
        <p:blipFill>
          <a:blip r:embed="rId3"/>
          <a:stretch>
            <a:fillRect/>
          </a:stretch>
        </p:blipFill>
        <p:spPr>
          <a:xfrm>
            <a:off x="7473279" y="1233578"/>
            <a:ext cx="3999853" cy="5038886"/>
          </a:xfrm>
          <a:prstGeom prst="rect">
            <a:avLst/>
          </a:prstGeom>
        </p:spPr>
      </p:pic>
      <p:sp>
        <p:nvSpPr>
          <p:cNvPr id="6" name="Slide Number Placeholder 5">
            <a:extLst>
              <a:ext uri="{FF2B5EF4-FFF2-40B4-BE49-F238E27FC236}">
                <a16:creationId xmlns:a16="http://schemas.microsoft.com/office/drawing/2014/main" id="{EF4F486F-1C2D-A793-EBF0-999CF2CDE1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815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EDC-EA0C-1246-D5CD-6B93D66DB8F6}"/>
              </a:ext>
              <a:ext uri="{C183D7F6-B498-43B3-948B-1728B52AA6E4}">
                <adec:decorative xmlns:adec="http://schemas.microsoft.com/office/drawing/2017/decorative" val="1"/>
              </a:ext>
            </a:extLst>
          </p:cNvPr>
          <p:cNvSpPr>
            <a:spLocks noGrp="1"/>
          </p:cNvSpPr>
          <p:nvPr>
            <p:ph type="title"/>
          </p:nvPr>
        </p:nvSpPr>
        <p:spPr>
          <a:xfrm>
            <a:off x="1035170" y="365125"/>
            <a:ext cx="10318630"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Coaching To Support Retention</a:t>
            </a:r>
          </a:p>
        </p:txBody>
      </p:sp>
      <p:pic>
        <p:nvPicPr>
          <p:cNvPr id="6" name="Picture 5">
            <a:extLst>
              <a:ext uri="{FF2B5EF4-FFF2-40B4-BE49-F238E27FC236}">
                <a16:creationId xmlns:a16="http://schemas.microsoft.com/office/drawing/2014/main" id="{D9AF9FA9-B1B4-0262-CF97-38F2E06344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3093" y="2151857"/>
            <a:ext cx="3804715" cy="3429000"/>
          </a:xfrm>
          <a:prstGeom prst="rect">
            <a:avLst/>
          </a:prstGeom>
        </p:spPr>
      </p:pic>
      <p:sp>
        <p:nvSpPr>
          <p:cNvPr id="3" name="Content Placeholder 2">
            <a:extLst>
              <a:ext uri="{FF2B5EF4-FFF2-40B4-BE49-F238E27FC236}">
                <a16:creationId xmlns:a16="http://schemas.microsoft.com/office/drawing/2014/main" id="{AC2F2A0F-E7C0-023C-4B77-440AFA5E43FB}"/>
              </a:ext>
              <a:ext uri="{C183D7F6-B498-43B3-948B-1728B52AA6E4}">
                <adec:decorative xmlns:adec="http://schemas.microsoft.com/office/drawing/2017/decorative" val="1"/>
              </a:ext>
            </a:extLst>
          </p:cNvPr>
          <p:cNvSpPr>
            <a:spLocks noGrp="1"/>
          </p:cNvSpPr>
          <p:nvPr>
            <p:ph idx="1"/>
          </p:nvPr>
        </p:nvSpPr>
        <p:spPr>
          <a:xfrm>
            <a:off x="5264547" y="1880574"/>
            <a:ext cx="6089253" cy="4351338"/>
          </a:xfrm>
        </p:spPr>
        <p:txBody>
          <a:bodyPr/>
          <a:lstStyle/>
          <a:p>
            <a:endParaRPr lang="en-US" dirty="0"/>
          </a:p>
          <a:p>
            <a:r>
              <a:rPr lang="en-US" dirty="0">
                <a:latin typeface="Arial" panose="020B0604020202020204" pitchFamily="34" charset="0"/>
                <a:cs typeface="Arial" panose="020B0604020202020204" pitchFamily="34" charset="0"/>
              </a:rPr>
              <a:t>Leverage discretionary funds to support coaching of induction level teachers participating.</a:t>
            </a:r>
          </a:p>
          <a:p>
            <a:r>
              <a:rPr lang="en-US" dirty="0">
                <a:latin typeface="Arial" panose="020B0604020202020204" pitchFamily="34" charset="0"/>
                <a:cs typeface="Arial" panose="020B0604020202020204" pitchFamily="34" charset="0"/>
              </a:rPr>
              <a:t>$1,800,000 -$100,000 x 18 GLRS regions </a:t>
            </a:r>
          </a:p>
        </p:txBody>
      </p:sp>
      <p:sp>
        <p:nvSpPr>
          <p:cNvPr id="4" name="Slide Number Placeholder 3">
            <a:extLst>
              <a:ext uri="{FF2B5EF4-FFF2-40B4-BE49-F238E27FC236}">
                <a16:creationId xmlns:a16="http://schemas.microsoft.com/office/drawing/2014/main" id="{45F466EB-7377-2C3B-68EE-07D562ABC586}"/>
              </a:ext>
              <a:ext uri="{C183D7F6-B498-43B3-948B-1728B52AA6E4}">
                <adec:decorative xmlns:adec="http://schemas.microsoft.com/office/drawing/2017/decorative" val="1"/>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142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8210-4CDB-E81E-F0E5-175DFEF2233A}"/>
              </a:ext>
            </a:extLst>
          </p:cNvPr>
          <p:cNvSpPr>
            <a:spLocks noGrp="1"/>
          </p:cNvSpPr>
          <p:nvPr>
            <p:ph type="title"/>
          </p:nvPr>
        </p:nvSpPr>
        <p:spPr>
          <a:xfrm>
            <a:off x="1130058" y="365125"/>
            <a:ext cx="10223741"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Strategic Coaching Plan</a:t>
            </a:r>
          </a:p>
        </p:txBody>
      </p:sp>
      <p:graphicFrame>
        <p:nvGraphicFramePr>
          <p:cNvPr id="12" name="Content Placeholder 2" descr="Content box for graphics and textboxes">
            <a:extLst>
              <a:ext uri="{FF2B5EF4-FFF2-40B4-BE49-F238E27FC236}">
                <a16:creationId xmlns:a16="http://schemas.microsoft.com/office/drawing/2014/main" id="{3C321739-1D91-4EA9-D118-B96C3E74F48B}"/>
              </a:ext>
            </a:extLst>
          </p:cNvPr>
          <p:cNvGraphicFramePr>
            <a:graphicFrameLocks noGrp="1"/>
          </p:cNvGraphicFramePr>
          <p:nvPr>
            <p:ph idx="1"/>
            <p:extLst>
              <p:ext uri="{D42A27DB-BD31-4B8C-83A1-F6EECF244321}">
                <p14:modId xmlns:p14="http://schemas.microsoft.com/office/powerpoint/2010/main" val="3487694288"/>
              </p:ext>
            </p:extLst>
          </p:nvPr>
        </p:nvGraphicFramePr>
        <p:xfrm>
          <a:off x="1130060" y="1923691"/>
          <a:ext cx="10223740" cy="425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5C6DE7B-4136-4B08-10FF-862726CD1B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26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6">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97F92-7D00-3E35-5B8C-0353E7C85B1A}"/>
              </a:ext>
            </a:extLst>
          </p:cNvPr>
          <p:cNvSpPr>
            <a:spLocks noGrp="1"/>
          </p:cNvSpPr>
          <p:nvPr>
            <p:ph type="title"/>
          </p:nvPr>
        </p:nvSpPr>
        <p:spPr>
          <a:xfrm>
            <a:off x="6194716" y="739978"/>
            <a:ext cx="5334930" cy="3428899"/>
          </a:xfrm>
        </p:spPr>
        <p:txBody>
          <a:bodyPr vert="horz" lIns="91440" tIns="45720" rIns="91440" bIns="45720" rtlCol="0" anchor="b">
            <a:normAutofit/>
          </a:bodyPr>
          <a:lstStyle/>
          <a:p>
            <a:pPr algn="ctr"/>
            <a:r>
              <a:rPr lang="en-US" sz="6600" dirty="0">
                <a:solidFill>
                  <a:schemeClr val="tx1"/>
                </a:solidFill>
              </a:rPr>
              <a:t>Thank You, </a:t>
            </a:r>
            <a:br>
              <a:rPr lang="en-US" sz="6600" dirty="0">
                <a:solidFill>
                  <a:schemeClr val="tx1"/>
                </a:solidFill>
              </a:rPr>
            </a:br>
            <a:r>
              <a:rPr lang="en-US" sz="6600" dirty="0">
                <a:solidFill>
                  <a:schemeClr val="tx1"/>
                </a:solidFill>
              </a:rPr>
              <a:t>G-CASE!</a:t>
            </a:r>
          </a:p>
        </p:txBody>
      </p:sp>
      <p:sp>
        <p:nvSpPr>
          <p:cNvPr id="49" name="Freeform: Shape 48">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pic>
        <p:nvPicPr>
          <p:cNvPr id="4" name="Picture 5" descr="Logo for Georgia Council of Administrators of Special Education.">
            <a:extLst>
              <a:ext uri="{FF2B5EF4-FFF2-40B4-BE49-F238E27FC236}">
                <a16:creationId xmlns:a16="http://schemas.microsoft.com/office/drawing/2014/main" id="{09DD5A48-F0E3-82A6-17EF-8E774E085AF8}"/>
              </a:ext>
            </a:extLst>
          </p:cNvPr>
          <p:cNvPicPr>
            <a:picLocks noChangeAspect="1"/>
          </p:cNvPicPr>
          <p:nvPr/>
        </p:nvPicPr>
        <p:blipFill rotWithShape="1">
          <a:blip r:embed="rId2"/>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9" name="Freeform: Shape 5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14B97150-7DF0-E5B6-AA21-61EACFDC6BA7}"/>
              </a:ext>
            </a:extLst>
          </p:cNvPr>
          <p:cNvSpPr txBox="1"/>
          <p:nvPr/>
        </p:nvSpPr>
        <p:spPr>
          <a:xfrm>
            <a:off x="6857613" y="5328772"/>
            <a:ext cx="4286863"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Shine On!</a:t>
            </a:r>
          </a:p>
        </p:txBody>
      </p:sp>
    </p:spTree>
    <p:extLst>
      <p:ext uri="{BB962C8B-B14F-4D97-AF65-F5344CB8AC3E}">
        <p14:creationId xmlns:p14="http://schemas.microsoft.com/office/powerpoint/2010/main" val="9508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DDDC52-7F42-788E-9209-73F2B7446F18}"/>
              </a:ext>
              <a:ext uri="{C183D7F6-B498-43B3-948B-1728B52AA6E4}">
                <adec:decorative xmlns:adec="http://schemas.microsoft.com/office/drawing/2017/decorative" val="1"/>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Arial" panose="020B0604020202020204" pitchFamily="34" charset="0"/>
                <a:cs typeface="Arial" panose="020B0604020202020204" pitchFamily="34" charset="0"/>
              </a:rPr>
              <a:t>Goal 1 – Teacher Induction Activities</a:t>
            </a:r>
          </a:p>
        </p:txBody>
      </p:sp>
      <p:sp>
        <p:nvSpPr>
          <p:cNvPr id="3" name="Content Placeholder 2">
            <a:extLst>
              <a:ext uri="{FF2B5EF4-FFF2-40B4-BE49-F238E27FC236}">
                <a16:creationId xmlns:a16="http://schemas.microsoft.com/office/drawing/2014/main" id="{1593364B-8A71-DCB4-DADD-A42625287BDC}"/>
              </a:ext>
              <a:ext uri="{C183D7F6-B498-43B3-948B-1728B52AA6E4}">
                <adec:decorative xmlns:adec="http://schemas.microsoft.com/office/drawing/2017/decorative" val="1"/>
              </a:ext>
            </a:extLst>
          </p:cNvPr>
          <p:cNvSpPr>
            <a:spLocks noGrp="1"/>
          </p:cNvSpPr>
          <p:nvPr>
            <p:ph type="subTitle" idx="1"/>
          </p:nvPr>
        </p:nvSpPr>
        <p:spPr/>
        <p:txBody>
          <a:bodyPr>
            <a:normAutofit fontScale="92500"/>
          </a:bodyPr>
          <a:lstStyle/>
          <a:p>
            <a:pPr marL="0" indent="0">
              <a:buNone/>
            </a:pPr>
            <a:endParaRPr lang="en-US" sz="3600" dirty="0"/>
          </a:p>
          <a:p>
            <a:pPr marL="0" indent="0">
              <a:buNone/>
            </a:pPr>
            <a:r>
              <a:rPr lang="en-US" sz="4000" dirty="0">
                <a:latin typeface="Arial" panose="020B0604020202020204" pitchFamily="34" charset="0"/>
                <a:cs typeface="Arial" panose="020B0604020202020204" pitchFamily="34" charset="0"/>
              </a:rPr>
              <a:t>Annual Performance Report Results (2022-2023)</a:t>
            </a:r>
          </a:p>
          <a:p>
            <a:endParaRPr lang="en-US" dirty="0"/>
          </a:p>
        </p:txBody>
      </p:sp>
      <p:sp>
        <p:nvSpPr>
          <p:cNvPr id="4" name="Slide Number Placeholder 3">
            <a:extLst>
              <a:ext uri="{FF2B5EF4-FFF2-40B4-BE49-F238E27FC236}">
                <a16:creationId xmlns:a16="http://schemas.microsoft.com/office/drawing/2014/main" id="{1DF27A3A-BCDD-5B93-DB15-F9DE8DE5B1B7}"/>
              </a:ext>
              <a:ext uri="{C183D7F6-B498-43B3-948B-1728B52AA6E4}">
                <adec:decorative xmlns:adec="http://schemas.microsoft.com/office/drawing/2017/decorative" val="1"/>
              </a:ext>
            </a:extLst>
          </p:cNvPr>
          <p:cNvSpPr>
            <a:spLocks noGrp="1"/>
          </p:cNvSpPr>
          <p:nvPr>
            <p:ph type="sldNum" sz="quarter" idx="4"/>
          </p:nvPr>
        </p:nvSpPr>
        <p:spPr>
          <a:xfrm>
            <a:off x="11704320" y="6446837"/>
            <a:ext cx="448056"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B753B17-1229-47A4-BBB2-A02D5F84107F}"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39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802D-1CD0-0F75-98C4-F0CFC14BF32A}"/>
              </a:ext>
            </a:extLst>
          </p:cNvPr>
          <p:cNvSpPr>
            <a:spLocks noGrp="1"/>
          </p:cNvSpPr>
          <p:nvPr>
            <p:ph type="title"/>
          </p:nvPr>
        </p:nvSpPr>
        <p:spPr>
          <a:xfrm>
            <a:off x="1028954" y="0"/>
            <a:ext cx="10344509" cy="1605902"/>
          </a:xfrm>
        </p:spPr>
        <p:txBody>
          <a:bodyPr>
            <a:normAutofit/>
          </a:bodyPr>
          <a:lstStyle/>
          <a:p>
            <a:r>
              <a:rPr kumimoji="0" lang="en-US" sz="2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Percentage of TPRP Participants in Agreement that the TPRP </a:t>
            </a:r>
            <a:r>
              <a:rPr kumimoji="0" lang="en-US" sz="2800" b="1" i="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Training and Coaching </a:t>
            </a:r>
            <a:r>
              <a:rPr kumimoji="0" lang="en-US" sz="2800" b="1"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Increased Their Capacity to Use HLPs in Their Teaching</a:t>
            </a:r>
            <a:endParaRPr lang="en-US" sz="28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8874D6-A5A5-EDA5-0A6E-64712A57E41D}"/>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3" descr="Content box for data graphic">
            <a:extLst>
              <a:ext uri="{FF2B5EF4-FFF2-40B4-BE49-F238E27FC236}">
                <a16:creationId xmlns:a16="http://schemas.microsoft.com/office/drawing/2014/main" id="{D1F11A7A-C71C-D7B5-4F06-484A1F3C3A73}"/>
              </a:ext>
            </a:extLst>
          </p:cNvPr>
          <p:cNvGraphicFramePr>
            <a:graphicFrameLocks noGrp="1"/>
          </p:cNvGraphicFramePr>
          <p:nvPr>
            <p:ph idx="1"/>
            <p:extLst>
              <p:ext uri="{D42A27DB-BD31-4B8C-83A1-F6EECF244321}">
                <p14:modId xmlns:p14="http://schemas.microsoft.com/office/powerpoint/2010/main" val="696039099"/>
              </p:ext>
            </p:extLst>
          </p:nvPr>
        </p:nvGraphicFramePr>
        <p:xfrm>
          <a:off x="934065" y="1444883"/>
          <a:ext cx="10913805" cy="5342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3286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F6BB-E300-1E3F-A22E-67844775BA7B}"/>
              </a:ext>
            </a:extLst>
          </p:cNvPr>
          <p:cNvSpPr>
            <a:spLocks noGrp="1"/>
          </p:cNvSpPr>
          <p:nvPr>
            <p:ph type="title"/>
          </p:nvPr>
        </p:nvSpPr>
        <p:spPr>
          <a:xfrm>
            <a:off x="992038" y="365127"/>
            <a:ext cx="10361762" cy="1408809"/>
          </a:xfrm>
        </p:spPr>
        <p:txBody>
          <a:bodyPr>
            <a:noAutofit/>
          </a:bodyPr>
          <a:lstStyle/>
          <a:p>
            <a:r>
              <a:rPr lang="en-US" sz="2800" b="1" dirty="0">
                <a:solidFill>
                  <a:schemeClr val="accent6">
                    <a:lumMod val="75000"/>
                  </a:schemeClr>
                </a:solidFill>
                <a:effectLst/>
                <a:latin typeface="Arial" panose="020B0604020202020204" pitchFamily="34" charset="0"/>
                <a:cs typeface="Arial" panose="020B0604020202020204" pitchFamily="34" charset="0"/>
              </a:rPr>
              <a:t>Percentage of TPRP Participants in Agreement that the Professional Learning (Training, Coaching, MRS Labs) Influenced Their Plans to Continue Teaching </a:t>
            </a:r>
            <a:endParaRPr lang="en-US" sz="28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EBFC158-8825-FE7B-6FF9-D47D8E4E1777}"/>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3" descr="Content box for data graphics">
            <a:extLst>
              <a:ext uri="{FF2B5EF4-FFF2-40B4-BE49-F238E27FC236}">
                <a16:creationId xmlns:a16="http://schemas.microsoft.com/office/drawing/2014/main" id="{D70FE974-F0B5-8DB2-0001-42E65F72AC98}"/>
              </a:ext>
            </a:extLst>
          </p:cNvPr>
          <p:cNvGraphicFramePr>
            <a:graphicFrameLocks noGrp="1"/>
          </p:cNvGraphicFramePr>
          <p:nvPr>
            <p:ph idx="1"/>
            <p:extLst>
              <p:ext uri="{D42A27DB-BD31-4B8C-83A1-F6EECF244321}">
                <p14:modId xmlns:p14="http://schemas.microsoft.com/office/powerpoint/2010/main" val="3435543090"/>
              </p:ext>
            </p:extLst>
          </p:nvPr>
        </p:nvGraphicFramePr>
        <p:xfrm>
          <a:off x="1155940" y="1892808"/>
          <a:ext cx="10197860" cy="41492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2405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522F3AD-ED61-FBD8-AD0A-DCC2A36F3B96}"/>
              </a:ext>
            </a:extLst>
          </p:cNvPr>
          <p:cNvSpPr>
            <a:spLocks noGrp="1"/>
          </p:cNvSpPr>
          <p:nvPr>
            <p:ph type="ctrTitle"/>
          </p:nvPr>
        </p:nvSpPr>
        <p:spPr>
          <a:xfrm>
            <a:off x="1314824" y="735106"/>
            <a:ext cx="10377252" cy="2928470"/>
          </a:xfrm>
        </p:spPr>
        <p:txBody>
          <a:bodyPr vert="horz" lIns="91440" tIns="45720" rIns="91440" bIns="45720" rtlCol="0" anchor="b">
            <a:normAutofit/>
          </a:bodyPr>
          <a:lstStyle/>
          <a:p>
            <a:r>
              <a:rPr lang="en-US" sz="4800" kern="1200" dirty="0">
                <a:solidFill>
                  <a:srgbClr val="FFFFFF"/>
                </a:solidFill>
                <a:latin typeface="Arial" panose="020B0604020202020204" pitchFamily="34" charset="0"/>
                <a:cs typeface="Arial" panose="020B0604020202020204" pitchFamily="34" charset="0"/>
              </a:rPr>
              <a:t>Characteristics of Retained Teachers</a:t>
            </a:r>
          </a:p>
        </p:txBody>
      </p:sp>
      <p:sp>
        <p:nvSpPr>
          <p:cNvPr id="4" name="Slide Number Placeholder 3">
            <a:extLst>
              <a:ext uri="{FF2B5EF4-FFF2-40B4-BE49-F238E27FC236}">
                <a16:creationId xmlns:a16="http://schemas.microsoft.com/office/drawing/2014/main" id="{DD3303CE-FB8A-45B9-638A-1E66F9DE491A}"/>
              </a:ext>
            </a:extLst>
          </p:cNvPr>
          <p:cNvSpPr>
            <a:spLocks noGrp="1"/>
          </p:cNvSpPr>
          <p:nvPr>
            <p:ph type="sldNum" sz="quarter" idx="4"/>
          </p:nvPr>
        </p:nvSpPr>
        <p:spPr>
          <a:xfrm>
            <a:off x="11704320" y="6446837"/>
            <a:ext cx="448056"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B753B17-1229-47A4-BBB2-A02D5F84107F}"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69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2F4E9D-7157-6397-123A-D2B0E1C591EC}"/>
              </a:ext>
            </a:extLst>
          </p:cNvPr>
          <p:cNvSpPr>
            <a:spLocks noGrp="1"/>
          </p:cNvSpPr>
          <p:nvPr>
            <p:ph type="title"/>
          </p:nvPr>
        </p:nvSpPr>
        <p:spPr>
          <a:xfrm>
            <a:off x="1215206" y="132566"/>
            <a:ext cx="10317163"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Characteristics of Retained Teachers </a:t>
            </a:r>
          </a:p>
        </p:txBody>
      </p:sp>
      <p:sp>
        <p:nvSpPr>
          <p:cNvPr id="7" name="Content Placeholder 6">
            <a:extLst>
              <a:ext uri="{FF2B5EF4-FFF2-40B4-BE49-F238E27FC236}">
                <a16:creationId xmlns:a16="http://schemas.microsoft.com/office/drawing/2014/main" id="{AB0BEEC7-A56E-2304-E9B8-7BED082090B6}"/>
              </a:ext>
            </a:extLst>
          </p:cNvPr>
          <p:cNvSpPr>
            <a:spLocks noGrp="1"/>
          </p:cNvSpPr>
          <p:nvPr>
            <p:ph sz="half" idx="2"/>
          </p:nvPr>
        </p:nvSpPr>
        <p:spPr>
          <a:xfrm>
            <a:off x="1038224" y="1828800"/>
            <a:ext cx="3819525" cy="4156879"/>
          </a:xfrm>
        </p:spPr>
        <p:txBody>
          <a:bodyPr>
            <a:normAutofit/>
          </a:bodyPr>
          <a:lstStyle/>
          <a:p>
            <a:r>
              <a:rPr lang="en-US" dirty="0">
                <a:latin typeface="Arial" panose="020B0604020202020204" pitchFamily="34" charset="0"/>
                <a:cs typeface="Arial" panose="020B0604020202020204" pitchFamily="34" charset="0"/>
              </a:rPr>
              <a:t>370 total participants</a:t>
            </a:r>
          </a:p>
          <a:p>
            <a:pPr lvl="1"/>
            <a:r>
              <a:rPr lang="en-US" sz="2800" dirty="0">
                <a:latin typeface="Arial" panose="020B0604020202020204" pitchFamily="34" charset="0"/>
                <a:cs typeface="Arial" panose="020B0604020202020204" pitchFamily="34" charset="0"/>
              </a:rPr>
              <a:t>Completed more than one training or MRS session</a:t>
            </a:r>
          </a:p>
          <a:p>
            <a:pPr lvl="1"/>
            <a:r>
              <a:rPr lang="en-US" sz="2800" dirty="0">
                <a:latin typeface="Arial" panose="020B0604020202020204" pitchFamily="34" charset="0"/>
                <a:cs typeface="Arial" panose="020B0604020202020204" pitchFamily="34" charset="0"/>
              </a:rPr>
              <a:t>Only special education teachers included in retention analyses.</a:t>
            </a:r>
          </a:p>
          <a:p>
            <a:endParaRPr lang="en-US" dirty="0"/>
          </a:p>
        </p:txBody>
      </p:sp>
      <p:sp>
        <p:nvSpPr>
          <p:cNvPr id="4" name="Slide Number Placeholder 3">
            <a:extLst>
              <a:ext uri="{FF2B5EF4-FFF2-40B4-BE49-F238E27FC236}">
                <a16:creationId xmlns:a16="http://schemas.microsoft.com/office/drawing/2014/main" id="{21AB54A0-B190-8BD1-28A5-6A408F68ED4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ontent Placeholder 11" descr="Content box for data graphics">
            <a:extLst>
              <a:ext uri="{FF2B5EF4-FFF2-40B4-BE49-F238E27FC236}">
                <a16:creationId xmlns:a16="http://schemas.microsoft.com/office/drawing/2014/main" id="{81330595-8CC8-D0F9-8C83-E26648722D4D}"/>
              </a:ext>
            </a:extLst>
          </p:cNvPr>
          <p:cNvGraphicFramePr>
            <a:graphicFrameLocks noGrp="1"/>
          </p:cNvGraphicFramePr>
          <p:nvPr>
            <p:ph sz="quarter" idx="4"/>
            <p:extLst>
              <p:ext uri="{D42A27DB-BD31-4B8C-83A1-F6EECF244321}">
                <p14:modId xmlns:p14="http://schemas.microsoft.com/office/powerpoint/2010/main" val="1899424600"/>
              </p:ext>
            </p:extLst>
          </p:nvPr>
        </p:nvGraphicFramePr>
        <p:xfrm>
          <a:off x="5114925" y="1690690"/>
          <a:ext cx="6800849" cy="44338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4328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F2DE-333E-05DC-7130-3770E6481B33}"/>
              </a:ext>
            </a:extLst>
          </p:cNvPr>
          <p:cNvSpPr>
            <a:spLocks noGrp="1"/>
          </p:cNvSpPr>
          <p:nvPr>
            <p:ph type="title"/>
          </p:nvPr>
        </p:nvSpPr>
        <p:spPr>
          <a:xfrm>
            <a:off x="1009291" y="365127"/>
            <a:ext cx="10739363" cy="1750000"/>
          </a:xfrm>
        </p:spPr>
        <p:txBody>
          <a:bodyPr>
            <a:normAutofit/>
          </a:bodyPr>
          <a:lstStyle/>
          <a:p>
            <a:r>
              <a:rPr lang="en-US" sz="3600" b="1" dirty="0">
                <a:solidFill>
                  <a:schemeClr val="accent6">
                    <a:lumMod val="75000"/>
                  </a:schemeClr>
                </a:solidFill>
                <a:latin typeface="Arial" panose="020B0604020202020204" pitchFamily="34" charset="0"/>
                <a:cs typeface="Arial" panose="020B0604020202020204" pitchFamily="34" charset="0"/>
              </a:rPr>
              <a:t>Years Since Certification: </a:t>
            </a:r>
            <a:br>
              <a:rPr lang="en-US" sz="3600" b="1" dirty="0">
                <a:solidFill>
                  <a:schemeClr val="accent6">
                    <a:lumMod val="75000"/>
                  </a:schemeClr>
                </a:solidFill>
                <a:latin typeface="Arial" panose="020B0604020202020204" pitchFamily="34" charset="0"/>
                <a:cs typeface="Arial" panose="020B0604020202020204" pitchFamily="34" charset="0"/>
              </a:rPr>
            </a:br>
            <a:r>
              <a:rPr lang="en-US" sz="3600" b="1" dirty="0">
                <a:solidFill>
                  <a:schemeClr val="accent6">
                    <a:lumMod val="75000"/>
                  </a:schemeClr>
                </a:solidFill>
                <a:latin typeface="Arial" panose="020B0604020202020204" pitchFamily="34" charset="0"/>
                <a:cs typeface="Arial" panose="020B0604020202020204" pitchFamily="34" charset="0"/>
              </a:rPr>
              <a:t>77% of program participants received an initial teaching certificate within the prior three years</a:t>
            </a:r>
          </a:p>
        </p:txBody>
      </p:sp>
      <p:sp>
        <p:nvSpPr>
          <p:cNvPr id="4" name="Slide Number Placeholder 3">
            <a:extLst>
              <a:ext uri="{FF2B5EF4-FFF2-40B4-BE49-F238E27FC236}">
                <a16:creationId xmlns:a16="http://schemas.microsoft.com/office/drawing/2014/main" id="{28C9A170-889B-45B7-BBF7-25552288F6B8}"/>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13" descr="Content box for data graphics">
            <a:extLst>
              <a:ext uri="{FF2B5EF4-FFF2-40B4-BE49-F238E27FC236}">
                <a16:creationId xmlns:a16="http://schemas.microsoft.com/office/drawing/2014/main" id="{8C967E81-0DA6-29CE-59D8-A4CCEEBB26AA}"/>
              </a:ext>
            </a:extLst>
          </p:cNvPr>
          <p:cNvGraphicFramePr>
            <a:graphicFrameLocks noGrp="1"/>
          </p:cNvGraphicFramePr>
          <p:nvPr>
            <p:ph idx="1"/>
            <p:extLst>
              <p:ext uri="{D42A27DB-BD31-4B8C-83A1-F6EECF244321}">
                <p14:modId xmlns:p14="http://schemas.microsoft.com/office/powerpoint/2010/main" val="600706401"/>
              </p:ext>
            </p:extLst>
          </p:nvPr>
        </p:nvGraphicFramePr>
        <p:xfrm>
          <a:off x="360217" y="1874982"/>
          <a:ext cx="11388437" cy="43174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896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0CC7544-6C73-AB91-B16B-6D6CE9988537}"/>
              </a:ext>
              <a:ext uri="{C183D7F6-B498-43B3-948B-1728B52AA6E4}">
                <adec:decorative xmlns:adec="http://schemas.microsoft.com/office/drawing/2017/decorative" val="1"/>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pPr algn="ctr"/>
            <a:r>
              <a:rPr lang="en-US" sz="4400" kern="1200" dirty="0">
                <a:solidFill>
                  <a:srgbClr val="FFFFFF"/>
                </a:solidFill>
                <a:latin typeface="Arial" panose="020B0604020202020204" pitchFamily="34" charset="0"/>
                <a:cs typeface="Arial" panose="020B0604020202020204" pitchFamily="34" charset="0"/>
              </a:rPr>
              <a:t>2021-2022 Retention Analyses</a:t>
            </a:r>
          </a:p>
        </p:txBody>
      </p:sp>
      <p:sp>
        <p:nvSpPr>
          <p:cNvPr id="6" name="Subtitle 5">
            <a:extLst>
              <a:ext uri="{FF2B5EF4-FFF2-40B4-BE49-F238E27FC236}">
                <a16:creationId xmlns:a16="http://schemas.microsoft.com/office/drawing/2014/main" id="{E65EA5C1-05A1-6646-D6FA-29A03D5B30A4}"/>
              </a:ext>
              <a:ext uri="{C183D7F6-B498-43B3-948B-1728B52AA6E4}">
                <adec:decorative xmlns:adec="http://schemas.microsoft.com/office/drawing/2017/decorative" val="1"/>
              </a:ext>
            </a:extLst>
          </p:cNvPr>
          <p:cNvSpPr>
            <a:spLocks noGrp="1"/>
          </p:cNvSpPr>
          <p:nvPr>
            <p:ph type="subTitle" idx="1"/>
          </p:nvPr>
        </p:nvSpPr>
        <p:spPr/>
        <p:txBody>
          <a:bodyPr>
            <a:normAutofit/>
          </a:bodyPr>
          <a:lstStyle/>
          <a:p>
            <a:endParaRPr lang="en-US" sz="1500" dirty="0"/>
          </a:p>
          <a:p>
            <a:pPr algn="ctr"/>
            <a:r>
              <a:rPr lang="en-US" sz="2800" dirty="0">
                <a:latin typeface="Arial" panose="020B0604020202020204" pitchFamily="34" charset="0"/>
                <a:cs typeface="Arial" panose="020B0604020202020204" pitchFamily="34" charset="0"/>
              </a:rPr>
              <a:t>Percentage of participants retained by variable</a:t>
            </a:r>
          </a:p>
          <a:p>
            <a:pPr algn="ctr"/>
            <a:r>
              <a:rPr lang="en-US" sz="2800" i="1" dirty="0">
                <a:solidFill>
                  <a:schemeClr val="accent1"/>
                </a:solidFill>
                <a:latin typeface="Arial" panose="020B0604020202020204" pitchFamily="34" charset="0"/>
                <a:cs typeface="Arial" panose="020B0604020202020204" pitchFamily="34" charset="0"/>
              </a:rPr>
              <a:t>* Indicates statistically significant differences</a:t>
            </a:r>
          </a:p>
          <a:p>
            <a:endParaRPr lang="en-US" sz="1500" dirty="0"/>
          </a:p>
        </p:txBody>
      </p:sp>
      <p:sp>
        <p:nvSpPr>
          <p:cNvPr id="4" name="Slide Number Placeholder 3">
            <a:extLst>
              <a:ext uri="{FF2B5EF4-FFF2-40B4-BE49-F238E27FC236}">
                <a16:creationId xmlns:a16="http://schemas.microsoft.com/office/drawing/2014/main" id="{68EE262E-BCF7-2B4A-2EE8-6CFC9269AE72}"/>
              </a:ext>
              <a:ext uri="{C183D7F6-B498-43B3-948B-1728B52AA6E4}">
                <adec:decorative xmlns:adec="http://schemas.microsoft.com/office/drawing/2017/decorative" val="1"/>
              </a:ext>
            </a:extLst>
          </p:cNvPr>
          <p:cNvSpPr>
            <a:spLocks noGrp="1"/>
          </p:cNvSpPr>
          <p:nvPr>
            <p:ph type="sldNum" sz="quarter" idx="4"/>
          </p:nvPr>
        </p:nvSpPr>
        <p:spPr>
          <a:xfrm>
            <a:off x="11704320" y="6446837"/>
            <a:ext cx="448056"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B753B17-1229-47A4-BBB2-A02D5F84107F}"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967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6495-6D1B-3A28-45B7-976FE52EE1BF}"/>
              </a:ext>
            </a:extLst>
          </p:cNvPr>
          <p:cNvSpPr>
            <a:spLocks noGrp="1"/>
          </p:cNvSpPr>
          <p:nvPr>
            <p:ph type="title"/>
          </p:nvPr>
        </p:nvSpPr>
        <p:spPr>
          <a:xfrm>
            <a:off x="1009291" y="365126"/>
            <a:ext cx="10706459" cy="2267237"/>
          </a:xfrm>
        </p:spPr>
        <p:txBody>
          <a:bodyPr>
            <a:noAutofit/>
          </a:bodyPr>
          <a:lstStyle/>
          <a:p>
            <a:r>
              <a:rPr lang="en-US" sz="3800" b="1" dirty="0">
                <a:solidFill>
                  <a:schemeClr val="accent6">
                    <a:lumMod val="75000"/>
                  </a:schemeClr>
                </a:solidFill>
                <a:latin typeface="Arial" panose="020B0604020202020204" pitchFamily="34" charset="0"/>
                <a:cs typeface="Arial" panose="020B0604020202020204" pitchFamily="34" charset="0"/>
              </a:rPr>
              <a:t>Certified*: </a:t>
            </a:r>
            <a:br>
              <a:rPr lang="en-US" sz="3800" b="1" dirty="0">
                <a:solidFill>
                  <a:schemeClr val="accent6">
                    <a:lumMod val="75000"/>
                  </a:schemeClr>
                </a:solidFill>
                <a:latin typeface="Arial" panose="020B0604020202020204" pitchFamily="34" charset="0"/>
                <a:cs typeface="Arial" panose="020B0604020202020204" pitchFamily="34" charset="0"/>
              </a:rPr>
            </a:br>
            <a:r>
              <a:rPr lang="en-US" sz="3800" b="1" dirty="0">
                <a:solidFill>
                  <a:schemeClr val="accent6">
                    <a:lumMod val="75000"/>
                  </a:schemeClr>
                </a:solidFill>
                <a:latin typeface="Arial" panose="020B0604020202020204" pitchFamily="34" charset="0"/>
                <a:cs typeface="Arial" panose="020B0604020202020204" pitchFamily="34" charset="0"/>
              </a:rPr>
              <a:t>Special education teachers who were certified in special education were 48% more likely to be retained than those not certified.</a:t>
            </a:r>
          </a:p>
        </p:txBody>
      </p:sp>
      <p:sp>
        <p:nvSpPr>
          <p:cNvPr id="4" name="Slide Number Placeholder 3">
            <a:extLst>
              <a:ext uri="{FF2B5EF4-FFF2-40B4-BE49-F238E27FC236}">
                <a16:creationId xmlns:a16="http://schemas.microsoft.com/office/drawing/2014/main" id="{40F52927-B868-4318-F340-F96EDCD09EC9}"/>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8" descr="Content box for data graphics">
            <a:extLst>
              <a:ext uri="{FF2B5EF4-FFF2-40B4-BE49-F238E27FC236}">
                <a16:creationId xmlns:a16="http://schemas.microsoft.com/office/drawing/2014/main" id="{67A30146-E167-FAC4-4448-4C7AC52DDD13}"/>
              </a:ext>
            </a:extLst>
          </p:cNvPr>
          <p:cNvGraphicFramePr>
            <a:graphicFrameLocks noGrp="1"/>
          </p:cNvGraphicFramePr>
          <p:nvPr>
            <p:ph idx="1"/>
            <p:extLst>
              <p:ext uri="{D42A27DB-BD31-4B8C-83A1-F6EECF244321}">
                <p14:modId xmlns:p14="http://schemas.microsoft.com/office/powerpoint/2010/main" val="3321148183"/>
              </p:ext>
            </p:extLst>
          </p:nvPr>
        </p:nvGraphicFramePr>
        <p:xfrm>
          <a:off x="523875" y="2438400"/>
          <a:ext cx="11191875" cy="3790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7713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EA7E-4AC4-2578-4A2C-5DB4EDC23DEE}"/>
              </a:ext>
            </a:extLst>
          </p:cNvPr>
          <p:cNvSpPr>
            <a:spLocks noGrp="1"/>
          </p:cNvSpPr>
          <p:nvPr>
            <p:ph type="title"/>
          </p:nvPr>
        </p:nvSpPr>
        <p:spPr>
          <a:xfrm>
            <a:off x="1199072" y="227475"/>
            <a:ext cx="10512636" cy="2017855"/>
          </a:xfrm>
        </p:spPr>
        <p:txBody>
          <a:bodyPr>
            <a:normAutofit/>
          </a:bodyPr>
          <a:lstStyle/>
          <a:p>
            <a:r>
              <a:rPr lang="en-US" sz="4000" b="1" dirty="0">
                <a:solidFill>
                  <a:schemeClr val="accent6">
                    <a:lumMod val="75000"/>
                  </a:schemeClr>
                </a:solidFill>
                <a:latin typeface="Arial" panose="020B0604020202020204" pitchFamily="34" charset="0"/>
                <a:cs typeface="Arial" panose="020B0604020202020204" pitchFamily="34" charset="0"/>
              </a:rPr>
              <a:t>Exceptional Children’s Course: </a:t>
            </a:r>
            <a:br>
              <a:rPr lang="en-US" sz="4000" b="1" dirty="0">
                <a:solidFill>
                  <a:schemeClr val="accent6">
                    <a:lumMod val="75000"/>
                  </a:schemeClr>
                </a:solidFill>
                <a:latin typeface="Arial" panose="020B0604020202020204" pitchFamily="34" charset="0"/>
                <a:cs typeface="Arial" panose="020B0604020202020204" pitchFamily="34" charset="0"/>
              </a:rPr>
            </a:br>
            <a:r>
              <a:rPr lang="en-US" sz="4000" b="1" dirty="0">
                <a:solidFill>
                  <a:schemeClr val="accent6">
                    <a:lumMod val="75000"/>
                  </a:schemeClr>
                </a:solidFill>
                <a:latin typeface="Arial" panose="020B0604020202020204" pitchFamily="34" charset="0"/>
                <a:cs typeface="Arial" panose="020B0604020202020204" pitchFamily="34" charset="0"/>
              </a:rPr>
              <a:t>Those who completed the course were 14% more likely to be retained.</a:t>
            </a:r>
          </a:p>
        </p:txBody>
      </p:sp>
      <p:sp>
        <p:nvSpPr>
          <p:cNvPr id="4" name="Slide Number Placeholder 3">
            <a:extLst>
              <a:ext uri="{FF2B5EF4-FFF2-40B4-BE49-F238E27FC236}">
                <a16:creationId xmlns:a16="http://schemas.microsoft.com/office/drawing/2014/main" id="{3A5C0234-9B86-A6B8-18E2-3E1AA1AF3605}"/>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4" descr="Content box for data graphics">
            <a:extLst>
              <a:ext uri="{FF2B5EF4-FFF2-40B4-BE49-F238E27FC236}">
                <a16:creationId xmlns:a16="http://schemas.microsoft.com/office/drawing/2014/main" id="{D0397FFC-0903-827D-C521-FA12B99B76C6}"/>
              </a:ext>
            </a:extLst>
          </p:cNvPr>
          <p:cNvGraphicFramePr>
            <a:graphicFrameLocks noGrp="1"/>
          </p:cNvGraphicFramePr>
          <p:nvPr>
            <p:ph idx="1"/>
            <p:extLst>
              <p:ext uri="{D42A27DB-BD31-4B8C-83A1-F6EECF244321}">
                <p14:modId xmlns:p14="http://schemas.microsoft.com/office/powerpoint/2010/main" val="15272295"/>
              </p:ext>
            </p:extLst>
          </p:nvPr>
        </p:nvGraphicFramePr>
        <p:xfrm>
          <a:off x="609600" y="2028210"/>
          <a:ext cx="11229928" cy="4167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677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8683-6DCE-4541-970D-6C99EDF6243F}"/>
              </a:ext>
            </a:extLst>
          </p:cNvPr>
          <p:cNvSpPr>
            <a:spLocks noGrp="1"/>
          </p:cNvSpPr>
          <p:nvPr>
            <p:ph type="title"/>
          </p:nvPr>
        </p:nvSpPr>
        <p:spPr>
          <a:xfrm>
            <a:off x="1052422" y="365127"/>
            <a:ext cx="10785617" cy="1759237"/>
          </a:xfrm>
        </p:spPr>
        <p:txBody>
          <a:bodyPr>
            <a:normAutofit fontScale="90000"/>
          </a:bodyPr>
          <a:lstStyle/>
          <a:p>
            <a:r>
              <a:rPr lang="en-US" sz="3800" b="1" dirty="0">
                <a:solidFill>
                  <a:schemeClr val="accent6">
                    <a:lumMod val="75000"/>
                  </a:schemeClr>
                </a:solidFill>
                <a:latin typeface="Arial" panose="020B0604020202020204" pitchFamily="34" charset="0"/>
                <a:cs typeface="Arial" panose="020B0604020202020204" pitchFamily="34" charset="0"/>
              </a:rPr>
              <a:t>High-Need Schools: </a:t>
            </a:r>
            <a:br>
              <a:rPr lang="en-US" sz="3800" b="1" dirty="0">
                <a:solidFill>
                  <a:schemeClr val="accent6">
                    <a:lumMod val="75000"/>
                  </a:schemeClr>
                </a:solidFill>
                <a:latin typeface="Arial" panose="020B0604020202020204" pitchFamily="34" charset="0"/>
                <a:cs typeface="Arial" panose="020B0604020202020204" pitchFamily="34" charset="0"/>
              </a:rPr>
            </a:br>
            <a:r>
              <a:rPr lang="en-US" sz="3800" b="1" dirty="0">
                <a:solidFill>
                  <a:schemeClr val="accent6">
                    <a:lumMod val="75000"/>
                  </a:schemeClr>
                </a:solidFill>
                <a:latin typeface="Arial" panose="020B0604020202020204" pitchFamily="34" charset="0"/>
                <a:cs typeface="Arial" panose="020B0604020202020204" pitchFamily="34" charset="0"/>
              </a:rPr>
              <a:t>Teachers in high-need schools were 2% less likely to be retained than teachers not in high-need schools. </a:t>
            </a:r>
          </a:p>
        </p:txBody>
      </p:sp>
      <p:sp>
        <p:nvSpPr>
          <p:cNvPr id="4" name="Slide Number Placeholder 3">
            <a:extLst>
              <a:ext uri="{FF2B5EF4-FFF2-40B4-BE49-F238E27FC236}">
                <a16:creationId xmlns:a16="http://schemas.microsoft.com/office/drawing/2014/main" id="{A3D1429A-05C5-A7A8-2850-9CB8BD276092}"/>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4" descr="Content box for data graphics">
            <a:extLst>
              <a:ext uri="{FF2B5EF4-FFF2-40B4-BE49-F238E27FC236}">
                <a16:creationId xmlns:a16="http://schemas.microsoft.com/office/drawing/2014/main" id="{EE8EDD80-E884-6921-8B7C-CC28046FB995}"/>
              </a:ext>
            </a:extLst>
          </p:cNvPr>
          <p:cNvGraphicFramePr>
            <a:graphicFrameLocks noGrp="1"/>
          </p:cNvGraphicFramePr>
          <p:nvPr>
            <p:ph idx="1"/>
            <p:extLst>
              <p:ext uri="{D42A27DB-BD31-4B8C-83A1-F6EECF244321}">
                <p14:modId xmlns:p14="http://schemas.microsoft.com/office/powerpoint/2010/main" val="4215633378"/>
              </p:ext>
            </p:extLst>
          </p:nvPr>
        </p:nvGraphicFramePr>
        <p:xfrm>
          <a:off x="804110" y="1327356"/>
          <a:ext cx="10583779" cy="4771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437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64166967-6054-2CB2-652F-B0BA493DB8FF}"/>
              </a:ext>
            </a:extLst>
          </p:cNvPr>
          <p:cNvSpPr>
            <a:spLocks noGrp="1"/>
          </p:cNvSpPr>
          <p:nvPr>
            <p:ph type="title"/>
          </p:nvPr>
        </p:nvSpPr>
        <p:spPr>
          <a:xfrm>
            <a:off x="838201" y="365125"/>
            <a:ext cx="5393360" cy="1325563"/>
          </a:xfrm>
        </p:spPr>
        <p:txBody>
          <a:bodyPr>
            <a:normAutofit/>
          </a:bodyPr>
          <a:lstStyle/>
          <a:p>
            <a:r>
              <a:rPr lang="en-US" sz="4400" dirty="0"/>
              <a:t>Speed of Light</a:t>
            </a:r>
          </a:p>
        </p:txBody>
      </p:sp>
      <p:sp>
        <p:nvSpPr>
          <p:cNvPr id="1052" name="Freeform: Shape 105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CE75A5D-023D-21BB-F27A-682CD7788499}"/>
              </a:ext>
            </a:extLst>
          </p:cNvPr>
          <p:cNvSpPr>
            <a:spLocks noGrp="1"/>
          </p:cNvSpPr>
          <p:nvPr>
            <p:ph idx="1"/>
          </p:nvPr>
        </p:nvSpPr>
        <p:spPr>
          <a:xfrm>
            <a:off x="838200" y="1825625"/>
            <a:ext cx="5393361" cy="4351338"/>
          </a:xfrm>
        </p:spPr>
        <p:txBody>
          <a:bodyPr>
            <a:normAutofit/>
          </a:bodyPr>
          <a:lstStyle/>
          <a:p>
            <a:r>
              <a:rPr lang="en-US" b="0" i="0" dirty="0">
                <a:effectLst/>
              </a:rPr>
              <a:t>Einstein's theory of special relativity tells us the speed of light is 186,000 miles per second. </a:t>
            </a:r>
          </a:p>
          <a:p>
            <a:r>
              <a:rPr lang="en-US" dirty="0"/>
              <a:t>Speed of light is a constant independent of motion or source. </a:t>
            </a:r>
          </a:p>
          <a:p>
            <a:r>
              <a:rPr lang="en-US" dirty="0"/>
              <a:t>Light is a million times faster than a bullet.</a:t>
            </a:r>
          </a:p>
        </p:txBody>
      </p:sp>
      <p:sp>
        <p:nvSpPr>
          <p:cNvPr id="1054" name="Oval 105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6" name="Freeform: Shape 105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pic>
        <p:nvPicPr>
          <p:cNvPr id="1028" name="Picture 4">
            <a:extLst>
              <a:ext uri="{FF2B5EF4-FFF2-40B4-BE49-F238E27FC236}">
                <a16:creationId xmlns:a16="http://schemas.microsoft.com/office/drawing/2014/main" id="{70BB8CE2-A893-A737-2E69-BDB763AB5CF2}"/>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31" r="20203" b="1"/>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058" name="Freeform: Shape 105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060" name="Straight Connector 105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62" name="Freeform: Shape 106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64" name="Freeform: Shape 106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809896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3CA4-0FB7-2DE9-62BE-BADA66AF0C65}"/>
              </a:ext>
            </a:extLst>
          </p:cNvPr>
          <p:cNvSpPr>
            <a:spLocks noGrp="1"/>
          </p:cNvSpPr>
          <p:nvPr>
            <p:ph type="title"/>
          </p:nvPr>
        </p:nvSpPr>
        <p:spPr>
          <a:xfrm>
            <a:off x="1234011" y="151914"/>
            <a:ext cx="10515077" cy="1980909"/>
          </a:xfrm>
        </p:spPr>
        <p:txBody>
          <a:bodyPr>
            <a:normAutofit fontScale="90000"/>
          </a:bodyPr>
          <a:lstStyle/>
          <a:p>
            <a:r>
              <a:rPr lang="en-US" sz="3800" b="1" dirty="0">
                <a:solidFill>
                  <a:schemeClr val="accent6">
                    <a:lumMod val="75000"/>
                  </a:schemeClr>
                </a:solidFill>
                <a:latin typeface="Arial" panose="020B0604020202020204" pitchFamily="34" charset="0"/>
                <a:cs typeface="Arial" panose="020B0604020202020204" pitchFamily="34" charset="0"/>
              </a:rPr>
              <a:t>Program Completers: </a:t>
            </a:r>
            <a:br>
              <a:rPr lang="en-US" sz="3800" b="1" dirty="0">
                <a:solidFill>
                  <a:schemeClr val="accent6">
                    <a:lumMod val="75000"/>
                  </a:schemeClr>
                </a:solidFill>
                <a:latin typeface="Arial" panose="020B0604020202020204" pitchFamily="34" charset="0"/>
                <a:cs typeface="Arial" panose="020B0604020202020204" pitchFamily="34" charset="0"/>
              </a:rPr>
            </a:br>
            <a:r>
              <a:rPr lang="en-US" sz="3800" b="1" dirty="0">
                <a:solidFill>
                  <a:schemeClr val="accent6">
                    <a:lumMod val="75000"/>
                  </a:schemeClr>
                </a:solidFill>
                <a:latin typeface="Arial" panose="020B0604020202020204" pitchFamily="34" charset="0"/>
                <a:cs typeface="Arial" panose="020B0604020202020204" pitchFamily="34" charset="0"/>
              </a:rPr>
              <a:t>Those who completed 75% or more of the Teacher Induction Program were 10% more likely to be retained.</a:t>
            </a:r>
          </a:p>
        </p:txBody>
      </p:sp>
      <p:sp>
        <p:nvSpPr>
          <p:cNvPr id="4" name="Slide Number Placeholder 3">
            <a:extLst>
              <a:ext uri="{FF2B5EF4-FFF2-40B4-BE49-F238E27FC236}">
                <a16:creationId xmlns:a16="http://schemas.microsoft.com/office/drawing/2014/main" id="{94072412-77A6-FA30-4299-7162C4E8E1CB}"/>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8" descr="Content box for data graphic">
            <a:extLst>
              <a:ext uri="{FF2B5EF4-FFF2-40B4-BE49-F238E27FC236}">
                <a16:creationId xmlns:a16="http://schemas.microsoft.com/office/drawing/2014/main" id="{F15D7875-B7FC-D909-E626-C6954F8A46D4}"/>
              </a:ext>
            </a:extLst>
          </p:cNvPr>
          <p:cNvGraphicFramePr>
            <a:graphicFrameLocks noGrp="1"/>
          </p:cNvGraphicFramePr>
          <p:nvPr>
            <p:ph idx="1"/>
            <p:extLst>
              <p:ext uri="{D42A27DB-BD31-4B8C-83A1-F6EECF244321}">
                <p14:modId xmlns:p14="http://schemas.microsoft.com/office/powerpoint/2010/main" val="2217651699"/>
              </p:ext>
            </p:extLst>
          </p:nvPr>
        </p:nvGraphicFramePr>
        <p:xfrm>
          <a:off x="387927" y="2132823"/>
          <a:ext cx="11361161" cy="38619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1721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F9DE-FDB2-9ABB-1395-3D8BD7211A27}"/>
              </a:ext>
              <a:ext uri="{C183D7F6-B498-43B3-948B-1728B52AA6E4}">
                <adec:decorative xmlns:adec="http://schemas.microsoft.com/office/drawing/2017/decorative" val="1"/>
              </a:ext>
            </a:extLst>
          </p:cNvPr>
          <p:cNvSpPr>
            <a:spLocks noGrp="1"/>
          </p:cNvSpPr>
          <p:nvPr>
            <p:ph type="title"/>
          </p:nvPr>
        </p:nvSpPr>
        <p:spPr>
          <a:xfrm>
            <a:off x="948906" y="431321"/>
            <a:ext cx="10755414" cy="1493990"/>
          </a:xfrm>
        </p:spPr>
        <p:txBody>
          <a:bodyPr anchor="ctr">
            <a:normAutofit/>
          </a:bodyPr>
          <a:lstStyle/>
          <a:p>
            <a:r>
              <a:rPr lang="en-US" b="1" dirty="0">
                <a:solidFill>
                  <a:schemeClr val="accent6">
                    <a:lumMod val="75000"/>
                  </a:schemeClr>
                </a:solidFill>
                <a:latin typeface="Arial" panose="020B0604020202020204" pitchFamily="34" charset="0"/>
                <a:cs typeface="Arial" panose="020B0604020202020204" pitchFamily="34" charset="0"/>
              </a:rPr>
              <a:t>To retain teachers, many factors must be considered.</a:t>
            </a:r>
          </a:p>
        </p:txBody>
      </p:sp>
      <p:graphicFrame>
        <p:nvGraphicFramePr>
          <p:cNvPr id="6" name="Content Placeholder 2">
            <a:extLst>
              <a:ext uri="{FF2B5EF4-FFF2-40B4-BE49-F238E27FC236}">
                <a16:creationId xmlns:a16="http://schemas.microsoft.com/office/drawing/2014/main" id="{C7745D85-8FD2-64A4-A5B1-05187491731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51845416"/>
              </p:ext>
            </p:extLst>
          </p:nvPr>
        </p:nvGraphicFramePr>
        <p:xfrm>
          <a:off x="254972" y="2170031"/>
          <a:ext cx="11437378" cy="437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FECED60-F07A-4C81-3996-A27D266A9A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636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6BBB277-E44C-B59C-0FDB-67EB5FA373D8}"/>
              </a:ext>
              <a:ext uri="{C183D7F6-B498-43B3-948B-1728B52AA6E4}">
                <adec:decorative xmlns:adec="http://schemas.microsoft.com/office/drawing/2017/decorative" val="1"/>
              </a:ext>
            </a:extLst>
          </p:cNvPr>
          <p:cNvSpPr>
            <a:spLocks noGrp="1"/>
          </p:cNvSpPr>
          <p:nvPr>
            <p:ph type="ctrTitle"/>
          </p:nvPr>
        </p:nvSpPr>
        <p:spPr>
          <a:xfrm>
            <a:off x="875071" y="699924"/>
            <a:ext cx="10829249" cy="2928470"/>
          </a:xfrm>
        </p:spPr>
        <p:txBody>
          <a:bodyPr vert="horz" lIns="91440" tIns="45720" rIns="91440" bIns="45720" rtlCol="0" anchor="b">
            <a:normAutofit/>
          </a:bodyPr>
          <a:lstStyle/>
          <a:p>
            <a:r>
              <a:rPr lang="en-US" sz="4800" kern="1200" dirty="0">
                <a:solidFill>
                  <a:srgbClr val="FFFFFF"/>
                </a:solidFill>
                <a:latin typeface="Arial" panose="020B0604020202020204" pitchFamily="34" charset="0"/>
                <a:cs typeface="Arial" panose="020B0604020202020204" pitchFamily="34" charset="0"/>
              </a:rPr>
              <a:t>Retaining Special Education Directors</a:t>
            </a:r>
          </a:p>
        </p:txBody>
      </p:sp>
      <p:sp>
        <p:nvSpPr>
          <p:cNvPr id="6" name="Subtitle 5">
            <a:extLst>
              <a:ext uri="{FF2B5EF4-FFF2-40B4-BE49-F238E27FC236}">
                <a16:creationId xmlns:a16="http://schemas.microsoft.com/office/drawing/2014/main" id="{C8AAAB86-2337-16DA-BA1F-ED3A3AF5783B}"/>
              </a:ext>
              <a:ext uri="{C183D7F6-B498-43B3-948B-1728B52AA6E4}">
                <adec:decorative xmlns:adec="http://schemas.microsoft.com/office/drawing/2017/decorative" val="1"/>
              </a:ext>
            </a:extLst>
          </p:cNvPr>
          <p:cNvSpPr>
            <a:spLocks noGrp="1"/>
          </p:cNvSpPr>
          <p:nvPr>
            <p:ph type="subTitle" idx="1"/>
          </p:nvPr>
        </p:nvSpPr>
        <p:spPr>
          <a:xfrm>
            <a:off x="562939" y="4398682"/>
            <a:ext cx="11390935" cy="2048155"/>
          </a:xfrm>
        </p:spPr>
        <p:txBody>
          <a:bodyPr>
            <a:normAutofit/>
          </a:bodyPr>
          <a:lstStyle/>
          <a:p>
            <a:endParaRPr lang="en-US" sz="1100" dirty="0"/>
          </a:p>
          <a:p>
            <a:r>
              <a:rPr lang="en-US" sz="2800" dirty="0">
                <a:latin typeface="Arial" panose="020B0604020202020204" pitchFamily="34" charset="0"/>
                <a:cs typeface="Arial" panose="020B0604020202020204" pitchFamily="34" charset="0"/>
              </a:rPr>
              <a:t>Special Education Leadership Development Academy (SELDA) </a:t>
            </a:r>
          </a:p>
          <a:p>
            <a:r>
              <a:rPr lang="en-US" sz="2800" dirty="0">
                <a:latin typeface="Arial" panose="020B0604020202020204" pitchFamily="34" charset="0"/>
                <a:cs typeface="Arial" panose="020B0604020202020204" pitchFamily="34" charset="0"/>
              </a:rPr>
              <a:t>Special Education School Administrators Academy (SESAA) </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B02312-2DBB-55E5-29BD-40B1167DDF47}"/>
              </a:ext>
              <a:ext uri="{C183D7F6-B498-43B3-948B-1728B52AA6E4}">
                <adec:decorative xmlns:adec="http://schemas.microsoft.com/office/drawing/2017/decorative" val="1"/>
              </a:ext>
            </a:extLst>
          </p:cNvPr>
          <p:cNvSpPr>
            <a:spLocks noGrp="1"/>
          </p:cNvSpPr>
          <p:nvPr>
            <p:ph type="sldNum" sz="quarter" idx="4"/>
          </p:nvPr>
        </p:nvSpPr>
        <p:spPr>
          <a:xfrm>
            <a:off x="11704320" y="6446837"/>
            <a:ext cx="448056"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B753B17-1229-47A4-BBB2-A02D5F84107F}"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71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781C-7328-254D-763A-047FFEC8BA0D}"/>
              </a:ext>
            </a:extLst>
          </p:cNvPr>
          <p:cNvSpPr>
            <a:spLocks noGrp="1"/>
          </p:cNvSpPr>
          <p:nvPr>
            <p:ph type="title"/>
          </p:nvPr>
        </p:nvSpPr>
        <p:spPr>
          <a:xfrm>
            <a:off x="1043796" y="365127"/>
            <a:ext cx="10426714"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Special Education Leadership Development Academy (SELDA)</a:t>
            </a:r>
          </a:p>
        </p:txBody>
      </p:sp>
      <p:graphicFrame>
        <p:nvGraphicFramePr>
          <p:cNvPr id="20" name="Content Placeholder 2" descr="Content box">
            <a:extLst>
              <a:ext uri="{FF2B5EF4-FFF2-40B4-BE49-F238E27FC236}">
                <a16:creationId xmlns:a16="http://schemas.microsoft.com/office/drawing/2014/main" id="{117FDC92-5D6F-61A9-1FE7-3F88F8156A0F}"/>
              </a:ext>
            </a:extLst>
          </p:cNvPr>
          <p:cNvGraphicFramePr>
            <a:graphicFrameLocks noGrp="1"/>
          </p:cNvGraphicFramePr>
          <p:nvPr>
            <p:ph idx="1"/>
            <p:extLst>
              <p:ext uri="{D42A27DB-BD31-4B8C-83A1-F6EECF244321}">
                <p14:modId xmlns:p14="http://schemas.microsoft.com/office/powerpoint/2010/main" val="966310819"/>
              </p:ext>
            </p:extLst>
          </p:nvPr>
        </p:nvGraphicFramePr>
        <p:xfrm>
          <a:off x="1130060" y="1849025"/>
          <a:ext cx="10223740" cy="4193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564123B-0FF4-1438-F34D-5B22B96BE80B}"/>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6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5B64-95EA-F034-DCFF-DBEF647CE5E5}"/>
              </a:ext>
            </a:extLst>
          </p:cNvPr>
          <p:cNvSpPr>
            <a:spLocks noGrp="1"/>
          </p:cNvSpPr>
          <p:nvPr>
            <p:ph type="title"/>
          </p:nvPr>
        </p:nvSpPr>
        <p:spPr>
          <a:xfrm>
            <a:off x="1055460" y="365125"/>
            <a:ext cx="10298340" cy="1325563"/>
          </a:xfrm>
        </p:spPr>
        <p:txBody>
          <a:bodyPr>
            <a:normAutofit/>
          </a:bodyPr>
          <a:lstStyle/>
          <a:p>
            <a:r>
              <a:rPr lang="en-US" sz="4000" b="1" dirty="0">
                <a:solidFill>
                  <a:schemeClr val="accent6">
                    <a:lumMod val="75000"/>
                  </a:schemeClr>
                </a:solidFill>
                <a:latin typeface="Arial" panose="020B0604020202020204" pitchFamily="34" charset="0"/>
                <a:cs typeface="Arial" panose="020B0604020202020204" pitchFamily="34" charset="0"/>
              </a:rPr>
              <a:t>SELDA Training: Quality and usefulness ratings averaged 96% in 2022-2023.</a:t>
            </a:r>
          </a:p>
        </p:txBody>
      </p:sp>
      <p:graphicFrame>
        <p:nvGraphicFramePr>
          <p:cNvPr id="8" name="Content Placeholder 7" descr="Content box">
            <a:extLst>
              <a:ext uri="{FF2B5EF4-FFF2-40B4-BE49-F238E27FC236}">
                <a16:creationId xmlns:a16="http://schemas.microsoft.com/office/drawing/2014/main" id="{883ACDF8-99A9-44F6-8DED-7C0D65650155}"/>
              </a:ext>
            </a:extLst>
          </p:cNvPr>
          <p:cNvGraphicFramePr>
            <a:graphicFrameLocks noGrp="1"/>
          </p:cNvGraphicFramePr>
          <p:nvPr>
            <p:ph idx="1"/>
            <p:extLst>
              <p:ext uri="{D42A27DB-BD31-4B8C-83A1-F6EECF244321}">
                <p14:modId xmlns:p14="http://schemas.microsoft.com/office/powerpoint/2010/main" val="2507117366"/>
              </p:ext>
            </p:extLst>
          </p:nvPr>
        </p:nvGraphicFramePr>
        <p:xfrm>
          <a:off x="1146175" y="1825625"/>
          <a:ext cx="10298339" cy="413543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659D319-93A9-F698-3423-D6B94E2B32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1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6582A6-8C07-FC89-2330-003DA1335112}"/>
              </a:ext>
            </a:extLst>
          </p:cNvPr>
          <p:cNvSpPr>
            <a:spLocks noGrp="1"/>
          </p:cNvSpPr>
          <p:nvPr>
            <p:ph type="title"/>
          </p:nvPr>
        </p:nvSpPr>
        <p:spPr>
          <a:xfrm>
            <a:off x="1146174" y="365127"/>
            <a:ext cx="10207625" cy="1784515"/>
          </a:xfrm>
        </p:spPr>
        <p:txBody>
          <a:bodyPr>
            <a:noAutofit/>
          </a:bodyPr>
          <a:lstStyle/>
          <a:p>
            <a:r>
              <a:rPr lang="en-US" sz="3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Impact of SELDA Training and Coaching on Skills as a Directors of Special Education or Capacity to Support Directors of Special Education </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7" name="Content Placeholder 6" descr="Content box for data graphics">
            <a:extLst>
              <a:ext uri="{FF2B5EF4-FFF2-40B4-BE49-F238E27FC236}">
                <a16:creationId xmlns:a16="http://schemas.microsoft.com/office/drawing/2014/main" id="{F652BF03-B671-4402-8FE4-4A4BA7B93630}"/>
              </a:ext>
            </a:extLst>
          </p:cNvPr>
          <p:cNvGraphicFramePr>
            <a:graphicFrameLocks noGrp="1"/>
          </p:cNvGraphicFramePr>
          <p:nvPr>
            <p:ph idx="1"/>
            <p:extLst>
              <p:ext uri="{D42A27DB-BD31-4B8C-83A1-F6EECF244321}">
                <p14:modId xmlns:p14="http://schemas.microsoft.com/office/powerpoint/2010/main" val="1136771008"/>
              </p:ext>
            </p:extLst>
          </p:nvPr>
        </p:nvGraphicFramePr>
        <p:xfrm>
          <a:off x="1146175" y="2149641"/>
          <a:ext cx="10388099" cy="404261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CCBD25F-2161-55CF-7C8D-1AAF4B2A62DA}"/>
              </a:ext>
            </a:extLst>
          </p:cNvPr>
          <p:cNvSpPr txBox="1"/>
          <p:nvPr/>
        </p:nvSpPr>
        <p:spPr>
          <a:xfrm>
            <a:off x="1146175" y="2553159"/>
            <a:ext cx="5194049"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Average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 result of the coaching, my skills as a director of special education, or to support out district’s director of special education, have…..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SELDA training increased my skills as a director of special education, or my capacity to support our district’s director of special education…</a:t>
            </a:r>
          </a:p>
        </p:txBody>
      </p:sp>
      <p:sp>
        <p:nvSpPr>
          <p:cNvPr id="4" name="Slide Number Placeholder 3">
            <a:extLst>
              <a:ext uri="{FF2B5EF4-FFF2-40B4-BE49-F238E27FC236}">
                <a16:creationId xmlns:a16="http://schemas.microsoft.com/office/drawing/2014/main" id="{5BF01430-ADC3-3FDD-2F57-D1E509E4929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082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1C24EE-A792-B523-028A-25C0934BA7FE}"/>
              </a:ext>
            </a:extLst>
          </p:cNvPr>
          <p:cNvSpPr>
            <a:spLocks noGrp="1"/>
          </p:cNvSpPr>
          <p:nvPr>
            <p:ph type="title"/>
          </p:nvPr>
        </p:nvSpPr>
        <p:spPr>
          <a:xfrm>
            <a:off x="974784" y="365127"/>
            <a:ext cx="10379015" cy="1460498"/>
          </a:xfrm>
        </p:spPr>
        <p:txBody>
          <a:bodyPr>
            <a:noAutofit/>
          </a:bodyPr>
          <a:lstStyle/>
          <a:p>
            <a:r>
              <a:rPr lang="en-US" sz="3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Impact of SELDA Training and Coaching on Plans to Continue as a Director of Special Education, or Current Role</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9" name="Content Placeholder 7" descr="Content box for data graphics">
            <a:extLst>
              <a:ext uri="{FF2B5EF4-FFF2-40B4-BE49-F238E27FC236}">
                <a16:creationId xmlns:a16="http://schemas.microsoft.com/office/drawing/2014/main" id="{30E0912A-1AE0-F0C9-9252-0C19720AE691}"/>
              </a:ext>
            </a:extLst>
          </p:cNvPr>
          <p:cNvGraphicFramePr>
            <a:graphicFrameLocks noGrp="1"/>
          </p:cNvGraphicFramePr>
          <p:nvPr>
            <p:ph idx="1"/>
            <p:extLst>
              <p:ext uri="{D42A27DB-BD31-4B8C-83A1-F6EECF244321}">
                <p14:modId xmlns:p14="http://schemas.microsoft.com/office/powerpoint/2010/main" val="1036852930"/>
              </p:ext>
            </p:extLst>
          </p:nvPr>
        </p:nvGraphicFramePr>
        <p:xfrm>
          <a:off x="1146175" y="1825625"/>
          <a:ext cx="10706519" cy="413543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3B048AE-A7CD-AA69-41D7-69A8798610D8}"/>
              </a:ext>
            </a:extLst>
          </p:cNvPr>
          <p:cNvSpPr txBox="1"/>
          <p:nvPr/>
        </p:nvSpPr>
        <p:spPr>
          <a:xfrm>
            <a:off x="974784" y="2175411"/>
            <a:ext cx="5121216"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Average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coaching positively influenced my plans to continue serving as a director of special education, or to continue in my current…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SELDA training influenced my plans to continue serving as a director of special education, or continue in my current…</a:t>
            </a:r>
          </a:p>
        </p:txBody>
      </p:sp>
      <p:sp>
        <p:nvSpPr>
          <p:cNvPr id="4" name="Slide Number Placeholder 3">
            <a:extLst>
              <a:ext uri="{FF2B5EF4-FFF2-40B4-BE49-F238E27FC236}">
                <a16:creationId xmlns:a16="http://schemas.microsoft.com/office/drawing/2014/main" id="{CCA4F44B-69EF-5CDB-1F5F-C4E2B2270F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9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073F-D1B7-0B3C-D891-7EC64111E8C7}"/>
              </a:ext>
              <a:ext uri="{C183D7F6-B498-43B3-948B-1728B52AA6E4}">
                <adec:decorative xmlns:adec="http://schemas.microsoft.com/office/drawing/2017/decorative" val="1"/>
              </a:ext>
            </a:extLst>
          </p:cNvPr>
          <p:cNvSpPr>
            <a:spLocks noGrp="1"/>
          </p:cNvSpPr>
          <p:nvPr>
            <p:ph type="title"/>
          </p:nvPr>
        </p:nvSpPr>
        <p:spPr>
          <a:xfrm>
            <a:off x="983410" y="365125"/>
            <a:ext cx="10370389" cy="1325563"/>
          </a:xfrm>
        </p:spPr>
        <p:txBody>
          <a:bodyPr>
            <a:normAutofit fontScale="90000"/>
          </a:bodyPr>
          <a:lstStyle/>
          <a:p>
            <a:r>
              <a:rPr lang="en-US" b="1" dirty="0">
                <a:solidFill>
                  <a:schemeClr val="accent6">
                    <a:lumMod val="75000"/>
                  </a:schemeClr>
                </a:solidFill>
                <a:latin typeface="Arial" panose="020B0604020202020204" pitchFamily="34" charset="0"/>
                <a:cs typeface="Arial" panose="020B0604020202020204" pitchFamily="34" charset="0"/>
              </a:rPr>
              <a:t>Special Education Leadership Development (SELDA) Executive Coach </a:t>
            </a:r>
          </a:p>
        </p:txBody>
      </p:sp>
      <p:sp>
        <p:nvSpPr>
          <p:cNvPr id="6" name="TextBox 5">
            <a:extLst>
              <a:ext uri="{FF2B5EF4-FFF2-40B4-BE49-F238E27FC236}">
                <a16:creationId xmlns:a16="http://schemas.microsoft.com/office/drawing/2014/main" id="{EF505539-2308-BEFD-C217-75F86349DF7C}"/>
              </a:ext>
              <a:ext uri="{C183D7F6-B498-43B3-948B-1728B52AA6E4}">
                <adec:decorative xmlns:adec="http://schemas.microsoft.com/office/drawing/2017/decorative" val="1"/>
              </a:ext>
            </a:extLst>
          </p:cNvPr>
          <p:cNvSpPr txBox="1"/>
          <p:nvPr/>
        </p:nvSpPr>
        <p:spPr>
          <a:xfrm>
            <a:off x="4295954" y="1708909"/>
            <a:ext cx="7120707"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 ongoing coaching and mentoring support to new directors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Establish credibility and build trust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Build supportive relationships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Recommend methods, resources and high impact practices and information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4" name="Slide Number Placeholder 3">
            <a:extLst>
              <a:ext uri="{FF2B5EF4-FFF2-40B4-BE49-F238E27FC236}">
                <a16:creationId xmlns:a16="http://schemas.microsoft.com/office/drawing/2014/main" id="{BC0D4C68-07F8-A170-B26E-50597958C71D}"/>
              </a:ext>
              <a:ext uri="{C183D7F6-B498-43B3-948B-1728B52AA6E4}">
                <adec:decorative xmlns:adec="http://schemas.microsoft.com/office/drawing/2017/decorative" val="1"/>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Leadership Coaching Services - Michelle Schafer Coaching">
            <a:extLst>
              <a:ext uri="{FF2B5EF4-FFF2-40B4-BE49-F238E27FC236}">
                <a16:creationId xmlns:a16="http://schemas.microsoft.com/office/drawing/2014/main" id="{0C878205-14B3-D0F1-9789-E9334BF87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10" y="2305051"/>
            <a:ext cx="331254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95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BDB1-9532-81F5-6E4A-89DE2CB31E4B}"/>
              </a:ext>
            </a:extLst>
          </p:cNvPr>
          <p:cNvSpPr>
            <a:spLocks noGrp="1"/>
          </p:cNvSpPr>
          <p:nvPr>
            <p:ph type="title"/>
          </p:nvPr>
        </p:nvSpPr>
        <p:spPr>
          <a:xfrm>
            <a:off x="1145893" y="365126"/>
            <a:ext cx="10427797" cy="1460499"/>
          </a:xfrm>
        </p:spPr>
        <p:txBody>
          <a:bodyPr>
            <a:noAutofit/>
          </a:bodyPr>
          <a:lstStyle/>
          <a:p>
            <a:r>
              <a:rPr lang="en-US" sz="4400" b="1" dirty="0">
                <a:solidFill>
                  <a:schemeClr val="accent6">
                    <a:lumMod val="75000"/>
                  </a:schemeClr>
                </a:solidFill>
                <a:latin typeface="Arial" panose="020B0604020202020204" pitchFamily="34" charset="0"/>
                <a:cs typeface="Arial" panose="020B0604020202020204" pitchFamily="34" charset="0"/>
              </a:rPr>
              <a:t>Executive Coaching: </a:t>
            </a:r>
            <a:br>
              <a:rPr lang="en-US" sz="4400" b="1" dirty="0">
                <a:solidFill>
                  <a:schemeClr val="accent6">
                    <a:lumMod val="75000"/>
                  </a:schemeClr>
                </a:solidFill>
                <a:latin typeface="Arial" panose="020B0604020202020204" pitchFamily="34" charset="0"/>
                <a:cs typeface="Arial" panose="020B0604020202020204" pitchFamily="34" charset="0"/>
              </a:rPr>
            </a:br>
            <a:r>
              <a:rPr lang="en-US" sz="3200" b="1" dirty="0">
                <a:solidFill>
                  <a:schemeClr val="accent6">
                    <a:lumMod val="75000"/>
                  </a:schemeClr>
                </a:solidFill>
                <a:latin typeface="Arial" panose="020B0604020202020204" pitchFamily="34" charset="0"/>
                <a:cs typeface="Arial" panose="020B0604020202020204" pitchFamily="34" charset="0"/>
              </a:rPr>
              <a:t>More coaching in 2022-2023, and greatest focus on coaching and mentoring supports.</a:t>
            </a:r>
          </a:p>
        </p:txBody>
      </p:sp>
      <p:graphicFrame>
        <p:nvGraphicFramePr>
          <p:cNvPr id="7" name="Content Placeholder 6" descr="Content box">
            <a:extLst>
              <a:ext uri="{FF2B5EF4-FFF2-40B4-BE49-F238E27FC236}">
                <a16:creationId xmlns:a16="http://schemas.microsoft.com/office/drawing/2014/main" id="{05FD4426-496B-4D6F-B489-3DD962D562CB}"/>
              </a:ext>
            </a:extLst>
          </p:cNvPr>
          <p:cNvGraphicFramePr>
            <a:graphicFrameLocks noGrp="1"/>
          </p:cNvGraphicFramePr>
          <p:nvPr>
            <p:ph idx="1"/>
            <p:extLst>
              <p:ext uri="{D42A27DB-BD31-4B8C-83A1-F6EECF244321}">
                <p14:modId xmlns:p14="http://schemas.microsoft.com/office/powerpoint/2010/main" val="1209532913"/>
              </p:ext>
            </p:extLst>
          </p:nvPr>
        </p:nvGraphicFramePr>
        <p:xfrm>
          <a:off x="1146175" y="1825625"/>
          <a:ext cx="10207625" cy="413543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BA0C4461-7756-77DA-E32F-ABE9EB20FE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243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5893C1-BEA9-0BAD-110C-4FC2BB107A5E}"/>
              </a:ext>
            </a:extLst>
          </p:cNvPr>
          <p:cNvSpPr>
            <a:spLocks noGrp="1"/>
          </p:cNvSpPr>
          <p:nvPr>
            <p:ph type="title"/>
          </p:nvPr>
        </p:nvSpPr>
        <p:spPr>
          <a:xfrm>
            <a:off x="1145894" y="365125"/>
            <a:ext cx="10497184" cy="838835"/>
          </a:xfrm>
        </p:spPr>
        <p:txBody>
          <a:bodyPr>
            <a:noAutofit/>
          </a:bodyP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Impact of Executive Coaching (2021-2023)</a:t>
            </a:r>
            <a:endParaRPr lang="en-US" sz="4000"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9" name="Content Placeholder 8" descr="Content box for data graphics">
            <a:extLst>
              <a:ext uri="{FF2B5EF4-FFF2-40B4-BE49-F238E27FC236}">
                <a16:creationId xmlns:a16="http://schemas.microsoft.com/office/drawing/2014/main" id="{DA94FA5C-E5D9-4CD3-A734-4FDC5263952B}"/>
              </a:ext>
            </a:extLst>
          </p:cNvPr>
          <p:cNvGraphicFramePr>
            <a:graphicFrameLocks noGrp="1"/>
          </p:cNvGraphicFramePr>
          <p:nvPr>
            <p:ph idx="1"/>
            <p:extLst>
              <p:ext uri="{D42A27DB-BD31-4B8C-83A1-F6EECF244321}">
                <p14:modId xmlns:p14="http://schemas.microsoft.com/office/powerpoint/2010/main" val="4290505026"/>
              </p:ext>
            </p:extLst>
          </p:nvPr>
        </p:nvGraphicFramePr>
        <p:xfrm>
          <a:off x="1401814" y="1331288"/>
          <a:ext cx="10497185" cy="461994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823AA3A-AA71-EC8D-EDFD-408D97765FF9}"/>
              </a:ext>
            </a:extLst>
          </p:cNvPr>
          <p:cNvSpPr txBox="1"/>
          <p:nvPr/>
        </p:nvSpPr>
        <p:spPr>
          <a:xfrm>
            <a:off x="1401814" y="1690062"/>
            <a:ext cx="532561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Average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Proposed strategies and answers to my questions fit the specific needs of my district.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 am better able to interpret district-level special education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feedback I received was helpful.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Communication was clear. </a:t>
            </a:r>
          </a:p>
        </p:txBody>
      </p:sp>
      <p:sp>
        <p:nvSpPr>
          <p:cNvPr id="4" name="Slide Number Placeholder 3">
            <a:extLst>
              <a:ext uri="{FF2B5EF4-FFF2-40B4-BE49-F238E27FC236}">
                <a16:creationId xmlns:a16="http://schemas.microsoft.com/office/drawing/2014/main" id="{521FFA05-C051-BE17-1BE4-DBD1C6A44B0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95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F700-5484-8293-D83E-2CBF1C0AE175}"/>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Sunflower Field</a:t>
            </a:r>
          </a:p>
        </p:txBody>
      </p:sp>
      <p:sp useBgFill="1">
        <p:nvSpPr>
          <p:cNvPr id="4100" name="Rectangle 41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1"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81E689FE-0D2D-F26B-D6EF-03F48FDC6F84}"/>
              </a:ex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5730"/>
          <a:stretch/>
        </p:blipFill>
        <p:spPr bwMode="auto">
          <a:xfrm>
            <a:off x="812822" y="457200"/>
            <a:ext cx="1056635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83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F0137F6-4F4C-FCDF-DAD4-962BCACDC6E2}"/>
              </a:ext>
            </a:extLst>
          </p:cNvPr>
          <p:cNvSpPr>
            <a:spLocks noGrp="1"/>
          </p:cNvSpPr>
          <p:nvPr>
            <p:ph type="title"/>
          </p:nvPr>
        </p:nvSpPr>
        <p:spPr>
          <a:xfrm>
            <a:off x="1063690" y="365125"/>
            <a:ext cx="10290110" cy="1325563"/>
          </a:xfrm>
        </p:spPr>
        <p:txBody>
          <a:bodyPr>
            <a:normAutofit/>
          </a:bodyPr>
          <a:lstStyle/>
          <a:p>
            <a:r>
              <a:rPr lang="en-US" b="1" dirty="0">
                <a:solidFill>
                  <a:schemeClr val="accent6">
                    <a:lumMod val="75000"/>
                  </a:schemeClr>
                </a:solidFill>
                <a:latin typeface="Arial" panose="020B0604020202020204" pitchFamily="34" charset="0"/>
                <a:cs typeface="Arial" panose="020B0604020202020204" pitchFamily="34" charset="0"/>
              </a:rPr>
              <a:t>PPS: </a:t>
            </a:r>
            <a:r>
              <a:rPr lang="en-US" sz="3600" b="1" dirty="0">
                <a:solidFill>
                  <a:schemeClr val="accent6">
                    <a:lumMod val="75000"/>
                  </a:schemeClr>
                </a:solidFill>
                <a:latin typeface="Arial" panose="020B0604020202020204" pitchFamily="34" charset="0"/>
                <a:cs typeface="Arial" panose="020B0604020202020204" pitchFamily="34" charset="0"/>
              </a:rPr>
              <a:t>95% of participating directors reported coaching &amp; training increased their skills.</a:t>
            </a:r>
            <a:r>
              <a:rPr lang="en-US" b="1" dirty="0">
                <a:solidFill>
                  <a:schemeClr val="accent6">
                    <a:lumMod val="75000"/>
                  </a:schemeClr>
                </a:solidFill>
                <a:latin typeface="Arial" panose="020B0604020202020204" pitchFamily="34" charset="0"/>
                <a:cs typeface="Arial" panose="020B0604020202020204" pitchFamily="34" charset="0"/>
              </a:rPr>
              <a:t> </a:t>
            </a:r>
          </a:p>
        </p:txBody>
      </p:sp>
      <p:graphicFrame>
        <p:nvGraphicFramePr>
          <p:cNvPr id="15" name="Content Placeholder 14" descr="Content box">
            <a:extLst>
              <a:ext uri="{FF2B5EF4-FFF2-40B4-BE49-F238E27FC236}">
                <a16:creationId xmlns:a16="http://schemas.microsoft.com/office/drawing/2014/main" id="{F652BF03-B671-4402-8FE4-4A4BA7B93630}"/>
              </a:ext>
            </a:extLst>
          </p:cNvPr>
          <p:cNvGraphicFramePr>
            <a:graphicFrameLocks noGrp="1"/>
          </p:cNvGraphicFramePr>
          <p:nvPr>
            <p:ph idx="1"/>
            <p:extLst>
              <p:ext uri="{D42A27DB-BD31-4B8C-83A1-F6EECF244321}">
                <p14:modId xmlns:p14="http://schemas.microsoft.com/office/powerpoint/2010/main" val="2013108149"/>
              </p:ext>
            </p:extLst>
          </p:nvPr>
        </p:nvGraphicFramePr>
        <p:xfrm>
          <a:off x="1063691" y="1825625"/>
          <a:ext cx="10711542" cy="41354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DBA0A878-005A-7981-6820-122464BAB3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57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E4F7D-5C9E-6953-1B3E-E4BF70A964ED}"/>
              </a:ext>
            </a:extLst>
          </p:cNvPr>
          <p:cNvSpPr>
            <a:spLocks noGrp="1"/>
          </p:cNvSpPr>
          <p:nvPr>
            <p:ph type="title"/>
          </p:nvPr>
        </p:nvSpPr>
        <p:spPr>
          <a:xfrm>
            <a:off x="1145893" y="365125"/>
            <a:ext cx="10429733" cy="1325563"/>
          </a:xfrm>
        </p:spPr>
        <p:txBody>
          <a:bodyPr>
            <a:normAutofit/>
          </a:bodyPr>
          <a:lstStyle/>
          <a:p>
            <a:r>
              <a:rPr lang="en-US" sz="3600" b="1" dirty="0">
                <a:solidFill>
                  <a:schemeClr val="accent6">
                    <a:lumMod val="75000"/>
                  </a:schemeClr>
                </a:solidFill>
                <a:latin typeface="Arial" panose="020B0604020202020204" pitchFamily="34" charset="0"/>
                <a:cs typeface="Arial" panose="020B0604020202020204" pitchFamily="34" charset="0"/>
              </a:rPr>
              <a:t>Retention of Goal 2 Participants: One and two years post-participation</a:t>
            </a:r>
          </a:p>
        </p:txBody>
      </p:sp>
      <p:graphicFrame>
        <p:nvGraphicFramePr>
          <p:cNvPr id="4" name="Content Placeholder 3" descr="Content box">
            <a:extLst>
              <a:ext uri="{FF2B5EF4-FFF2-40B4-BE49-F238E27FC236}">
                <a16:creationId xmlns:a16="http://schemas.microsoft.com/office/drawing/2014/main" id="{8268D790-75C0-C0A5-7E95-930F2E93692C}"/>
              </a:ext>
            </a:extLst>
          </p:cNvPr>
          <p:cNvGraphicFramePr>
            <a:graphicFrameLocks noGrp="1"/>
          </p:cNvGraphicFramePr>
          <p:nvPr>
            <p:ph idx="1"/>
            <p:extLst>
              <p:ext uri="{D42A27DB-BD31-4B8C-83A1-F6EECF244321}">
                <p14:modId xmlns:p14="http://schemas.microsoft.com/office/powerpoint/2010/main" val="2183024149"/>
              </p:ext>
            </p:extLst>
          </p:nvPr>
        </p:nvGraphicFramePr>
        <p:xfrm>
          <a:off x="1146175" y="1825625"/>
          <a:ext cx="10207625" cy="41354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5698C372-3847-02DA-988A-3321F5A17F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71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03C8-13F6-FE23-3F39-2130C43B4273}"/>
              </a:ext>
            </a:extLst>
          </p:cNvPr>
          <p:cNvSpPr>
            <a:spLocks noGrp="1"/>
          </p:cNvSpPr>
          <p:nvPr>
            <p:ph type="title"/>
          </p:nvPr>
        </p:nvSpPr>
        <p:spPr>
          <a:xfrm>
            <a:off x="1043796" y="365125"/>
            <a:ext cx="10310004" cy="1325563"/>
          </a:xfrm>
        </p:spPr>
        <p:txBody>
          <a:bodyPr/>
          <a:lstStyle/>
          <a:p>
            <a:r>
              <a:rPr lang="en-US" dirty="0">
                <a:solidFill>
                  <a:schemeClr val="accent6">
                    <a:lumMod val="75000"/>
                  </a:schemeClr>
                </a:solidFill>
                <a:latin typeface="Arial" panose="020B0604020202020204" pitchFamily="34" charset="0"/>
                <a:cs typeface="Arial" panose="020B0604020202020204" pitchFamily="34" charset="0"/>
              </a:rPr>
              <a:t>Georgia Council of Administrators of Special Education (G-CASE)</a:t>
            </a:r>
          </a:p>
        </p:txBody>
      </p:sp>
      <p:sp>
        <p:nvSpPr>
          <p:cNvPr id="3" name="Content Placeholder 2">
            <a:extLst>
              <a:ext uri="{FF2B5EF4-FFF2-40B4-BE49-F238E27FC236}">
                <a16:creationId xmlns:a16="http://schemas.microsoft.com/office/drawing/2014/main" id="{9D56C157-E042-B794-4231-E15EE3B214D8}"/>
              </a:ext>
            </a:extLst>
          </p:cNvPr>
          <p:cNvSpPr>
            <a:spLocks noGrp="1"/>
          </p:cNvSpPr>
          <p:nvPr>
            <p:ph idx="1"/>
          </p:nvPr>
        </p:nvSpPr>
        <p:spPr>
          <a:xfrm>
            <a:off x="1112809" y="2104102"/>
            <a:ext cx="7785386" cy="4106011"/>
          </a:xfrm>
        </p:spPr>
        <p:txBody>
          <a:bodyPr vert="horz" lIns="91440" tIns="45720" rIns="91440" bIns="45720" rtlCol="0" anchor="t">
            <a:normAutofit/>
          </a:bodyPr>
          <a:lstStyle/>
          <a:p>
            <a:pPr marL="227965" indent="-227965"/>
            <a:r>
              <a:rPr lang="en-US" b="0" i="0" dirty="0">
                <a:solidFill>
                  <a:srgbClr val="444444"/>
                </a:solidFill>
                <a:effectLst/>
                <a:latin typeface="Arial" panose="020B0604020202020204" pitchFamily="34" charset="0"/>
                <a:cs typeface="Arial" panose="020B0604020202020204" pitchFamily="34" charset="0"/>
              </a:rPr>
              <a:t>Georgia Council of Administrators of Special Education (G-CASE) is a partner of SELDA.</a:t>
            </a:r>
            <a:r>
              <a:rPr lang="en-US" dirty="0">
                <a:solidFill>
                  <a:srgbClr val="444444"/>
                </a:solidFill>
                <a:latin typeface="Arial" panose="020B0604020202020204" pitchFamily="34" charset="0"/>
                <a:cs typeface="Arial" panose="020B0604020202020204" pitchFamily="34" charset="0"/>
              </a:rPr>
              <a:t>  </a:t>
            </a:r>
            <a:endParaRPr lang="en-US" b="0" i="0" dirty="0">
              <a:solidFill>
                <a:srgbClr val="444444"/>
              </a:solidFill>
              <a:effectLst/>
              <a:latin typeface="Arial" panose="020B0604020202020204" pitchFamily="34" charset="0"/>
              <a:cs typeface="Arial" panose="020B0604020202020204" pitchFamily="34" charset="0"/>
            </a:endParaRPr>
          </a:p>
          <a:p>
            <a:pPr marL="685165" lvl="1" indent="-227965"/>
            <a:r>
              <a:rPr lang="en-US" sz="2800" b="0" i="0" dirty="0">
                <a:solidFill>
                  <a:srgbClr val="444444"/>
                </a:solidFill>
                <a:effectLst/>
                <a:latin typeface="Arial" panose="020B0604020202020204" pitchFamily="34" charset="0"/>
                <a:cs typeface="Arial" panose="020B0604020202020204" pitchFamily="34" charset="0"/>
              </a:rPr>
              <a:t>G-CASE provides a leadership session in August prior to the beginning of the Data and Cybersecurity Conference.</a:t>
            </a:r>
          </a:p>
          <a:p>
            <a:pPr marL="685165" lvl="1" indent="-227965"/>
            <a:r>
              <a:rPr lang="en-US" sz="2800" dirty="0">
                <a:solidFill>
                  <a:srgbClr val="444444"/>
                </a:solidFill>
                <a:latin typeface="Arial" panose="020B0604020202020204" pitchFamily="34" charset="0"/>
                <a:cs typeface="Arial" panose="020B0604020202020204" pitchFamily="34" charset="0"/>
              </a:rPr>
              <a:t>Assigns a mentor from the Executive Board and Advisory Board to each new Special Education Director participating in SELDA.</a:t>
            </a:r>
          </a:p>
          <a:p>
            <a:pPr marL="0" indent="0">
              <a:buNone/>
            </a:pPr>
            <a:endParaRPr lang="en-US" dirty="0"/>
          </a:p>
        </p:txBody>
      </p:sp>
      <p:sp>
        <p:nvSpPr>
          <p:cNvPr id="4" name="Slide Number Placeholder 3">
            <a:extLst>
              <a:ext uri="{FF2B5EF4-FFF2-40B4-BE49-F238E27FC236}">
                <a16:creationId xmlns:a16="http://schemas.microsoft.com/office/drawing/2014/main" id="{7568C0E1-5DDA-A4B6-0014-34D07705EEBC}"/>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5" descr="Logo for Georgia Council of Administrators of Special Education.">
            <a:extLst>
              <a:ext uri="{FF2B5EF4-FFF2-40B4-BE49-F238E27FC236}">
                <a16:creationId xmlns:a16="http://schemas.microsoft.com/office/drawing/2014/main" id="{D179E5B3-F862-F27F-B583-1890A2404DE4}"/>
              </a:ext>
            </a:extLst>
          </p:cNvPr>
          <p:cNvPicPr>
            <a:picLocks noChangeAspect="1"/>
          </p:cNvPicPr>
          <p:nvPr/>
        </p:nvPicPr>
        <p:blipFill>
          <a:blip r:embed="rId2"/>
          <a:stretch>
            <a:fillRect/>
          </a:stretch>
        </p:blipFill>
        <p:spPr>
          <a:xfrm>
            <a:off x="9281901" y="2569579"/>
            <a:ext cx="2645639" cy="2645639"/>
          </a:xfrm>
          <a:prstGeom prst="rect">
            <a:avLst/>
          </a:prstGeom>
        </p:spPr>
      </p:pic>
    </p:spTree>
    <p:extLst>
      <p:ext uri="{BB962C8B-B14F-4D97-AF65-F5344CB8AC3E}">
        <p14:creationId xmlns:p14="http://schemas.microsoft.com/office/powerpoint/2010/main" val="3788778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03C8-13F6-FE23-3F39-2130C43B4273}"/>
              </a:ext>
            </a:extLst>
          </p:cNvPr>
          <p:cNvSpPr>
            <a:spLocks noGrp="1"/>
          </p:cNvSpPr>
          <p:nvPr>
            <p:ph type="title"/>
          </p:nvPr>
        </p:nvSpPr>
        <p:spPr>
          <a:xfrm>
            <a:off x="1043796" y="365125"/>
            <a:ext cx="10310004"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Georgia Council of Administrators of Special Education (G-CASE) </a:t>
            </a:r>
          </a:p>
        </p:txBody>
      </p:sp>
      <p:sp>
        <p:nvSpPr>
          <p:cNvPr id="3" name="Content Placeholder 2">
            <a:extLst>
              <a:ext uri="{FF2B5EF4-FFF2-40B4-BE49-F238E27FC236}">
                <a16:creationId xmlns:a16="http://schemas.microsoft.com/office/drawing/2014/main" id="{9D56C157-E042-B794-4231-E15EE3B214D8}"/>
              </a:ext>
            </a:extLst>
          </p:cNvPr>
          <p:cNvSpPr>
            <a:spLocks noGrp="1"/>
          </p:cNvSpPr>
          <p:nvPr>
            <p:ph idx="1"/>
          </p:nvPr>
        </p:nvSpPr>
        <p:spPr>
          <a:xfrm>
            <a:off x="915977" y="2152891"/>
            <a:ext cx="7878823" cy="4057223"/>
          </a:xfrm>
        </p:spPr>
        <p:txBody>
          <a:bodyPr vert="horz" lIns="91440" tIns="45720" rIns="91440" bIns="45720" rtlCol="0" anchor="t">
            <a:normAutofit/>
          </a:bodyPr>
          <a:lstStyle/>
          <a:p>
            <a:pPr marL="227965" indent="-227965"/>
            <a:endParaRPr lang="en-US" b="0" i="0" dirty="0">
              <a:solidFill>
                <a:srgbClr val="444444"/>
              </a:solidFill>
              <a:effectLst/>
              <a:latin typeface="Arial" panose="020B0604020202020204" pitchFamily="34" charset="0"/>
              <a:cs typeface="Arial" panose="020B0604020202020204" pitchFamily="34" charset="0"/>
            </a:endParaRPr>
          </a:p>
          <a:p>
            <a:pPr marL="685165" lvl="1" indent="-227965"/>
            <a:r>
              <a:rPr lang="en-US" sz="2800" b="0" i="0" dirty="0">
                <a:solidFill>
                  <a:srgbClr val="444444"/>
                </a:solidFill>
                <a:effectLst/>
                <a:latin typeface="Arial" panose="020B0604020202020204" pitchFamily="34" charset="0"/>
                <a:cs typeface="Arial" panose="020B0604020202020204" pitchFamily="34" charset="0"/>
              </a:rPr>
              <a:t>Sponsors the legal session prior to the beginning of the Fall Conference each November.</a:t>
            </a:r>
          </a:p>
          <a:p>
            <a:pPr marL="685165" lvl="1" indent="-227965"/>
            <a:r>
              <a:rPr lang="en-US" sz="2800" b="0" i="0" dirty="0">
                <a:solidFill>
                  <a:srgbClr val="444444"/>
                </a:solidFill>
                <a:effectLst/>
                <a:latin typeface="Arial" panose="020B0604020202020204" pitchFamily="34" charset="0"/>
                <a:cs typeface="Arial" panose="020B0604020202020204" pitchFamily="34" charset="0"/>
              </a:rPr>
              <a:t>Appreciation </a:t>
            </a:r>
            <a:r>
              <a:rPr lang="en-US" sz="2800" dirty="0">
                <a:solidFill>
                  <a:srgbClr val="444444"/>
                </a:solidFill>
                <a:latin typeface="Arial" panose="020B0604020202020204" pitchFamily="34" charset="0"/>
                <a:cs typeface="Arial" panose="020B0604020202020204" pitchFamily="34" charset="0"/>
              </a:rPr>
              <a:t>gift and recognition</a:t>
            </a:r>
            <a:r>
              <a:rPr lang="en-US" sz="2800" b="0" i="0" dirty="0">
                <a:solidFill>
                  <a:srgbClr val="444444"/>
                </a:solidFill>
                <a:effectLst/>
                <a:latin typeface="Arial" panose="020B0604020202020204" pitchFamily="34" charset="0"/>
                <a:cs typeface="Arial" panose="020B0604020202020204" pitchFamily="34" charset="0"/>
              </a:rPr>
              <a:t> of SELDA participates at the Fall Conference.</a:t>
            </a:r>
          </a:p>
          <a:p>
            <a:pPr marL="685165" lvl="1" indent="-227965"/>
            <a:r>
              <a:rPr lang="en-US" sz="2800" dirty="0">
                <a:solidFill>
                  <a:srgbClr val="444444"/>
                </a:solidFill>
                <a:latin typeface="Arial" panose="020B0604020202020204" pitchFamily="34" charset="0"/>
                <a:cs typeface="Arial" panose="020B0604020202020204" pitchFamily="34" charset="0"/>
              </a:rPr>
              <a:t> </a:t>
            </a:r>
            <a:r>
              <a:rPr lang="en-US" sz="2800" b="0" i="0" dirty="0">
                <a:solidFill>
                  <a:srgbClr val="444444"/>
                </a:solidFill>
                <a:effectLst/>
                <a:latin typeface="Arial" panose="020B0604020202020204" pitchFamily="34" charset="0"/>
                <a:cs typeface="Arial" panose="020B0604020202020204" pitchFamily="34" charset="0"/>
              </a:rPr>
              <a:t>Spring Legal Conference meeting space prior to the beginning of the conference.</a:t>
            </a:r>
          </a:p>
          <a:p>
            <a:pPr marL="0" indent="0">
              <a:buNone/>
            </a:pPr>
            <a:endParaRPr lang="en-US" dirty="0"/>
          </a:p>
        </p:txBody>
      </p:sp>
      <p:sp>
        <p:nvSpPr>
          <p:cNvPr id="4" name="Slide Number Placeholder 3">
            <a:extLst>
              <a:ext uri="{FF2B5EF4-FFF2-40B4-BE49-F238E27FC236}">
                <a16:creationId xmlns:a16="http://schemas.microsoft.com/office/drawing/2014/main" id="{7568C0E1-5DDA-A4B6-0014-34D07705EEBC}"/>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5" descr="Logo for Georgia Council of Administrators of Special Education.">
            <a:extLst>
              <a:ext uri="{FF2B5EF4-FFF2-40B4-BE49-F238E27FC236}">
                <a16:creationId xmlns:a16="http://schemas.microsoft.com/office/drawing/2014/main" id="{D179E5B3-F862-F27F-B583-1890A2404DE4}"/>
              </a:ext>
            </a:extLst>
          </p:cNvPr>
          <p:cNvPicPr>
            <a:picLocks noChangeAspect="1"/>
          </p:cNvPicPr>
          <p:nvPr/>
        </p:nvPicPr>
        <p:blipFill>
          <a:blip r:embed="rId2"/>
          <a:stretch>
            <a:fillRect/>
          </a:stretch>
        </p:blipFill>
        <p:spPr>
          <a:xfrm>
            <a:off x="8922619" y="2152891"/>
            <a:ext cx="3004921" cy="3062328"/>
          </a:xfrm>
          <a:prstGeom prst="rect">
            <a:avLst/>
          </a:prstGeom>
        </p:spPr>
      </p:pic>
    </p:spTree>
    <p:extLst>
      <p:ext uri="{BB962C8B-B14F-4D97-AF65-F5344CB8AC3E}">
        <p14:creationId xmlns:p14="http://schemas.microsoft.com/office/powerpoint/2010/main" val="2394090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698C-C891-8478-DD42-A5F37D950689}"/>
              </a:ext>
            </a:extLst>
          </p:cNvPr>
          <p:cNvSpPr>
            <a:spLocks noGrp="1"/>
          </p:cNvSpPr>
          <p:nvPr>
            <p:ph type="title"/>
          </p:nvPr>
        </p:nvSpPr>
        <p:spPr>
          <a:xfrm>
            <a:off x="1121433" y="365125"/>
            <a:ext cx="10795263"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Targeted Supports and Communication to LEAs</a:t>
            </a:r>
          </a:p>
        </p:txBody>
      </p:sp>
      <p:sp>
        <p:nvSpPr>
          <p:cNvPr id="3" name="Content Placeholder 2">
            <a:extLst>
              <a:ext uri="{FF2B5EF4-FFF2-40B4-BE49-F238E27FC236}">
                <a16:creationId xmlns:a16="http://schemas.microsoft.com/office/drawing/2014/main" id="{DE91409C-B179-5922-0073-6FB5D7120BE8}"/>
              </a:ext>
            </a:extLst>
          </p:cNvPr>
          <p:cNvSpPr>
            <a:spLocks noGrp="1"/>
          </p:cNvSpPr>
          <p:nvPr>
            <p:ph idx="1"/>
          </p:nvPr>
        </p:nvSpPr>
        <p:spPr>
          <a:xfrm>
            <a:off x="1121434" y="2395958"/>
            <a:ext cx="10232366" cy="3839591"/>
          </a:xfrm>
        </p:spPr>
        <p:txBody>
          <a:bodyPr vert="horz" lIns="91440" tIns="45720" rIns="91440" bIns="45720" rtlCol="0" anchor="t">
            <a:normAutofit/>
          </a:bodyPr>
          <a:lstStyle/>
          <a:p>
            <a:pPr marL="227965" indent="-227965"/>
            <a:r>
              <a:rPr lang="en-US" dirty="0">
                <a:latin typeface="Arial" panose="020B0604020202020204" pitchFamily="34" charset="0"/>
                <a:cs typeface="Arial" panose="020B0604020202020204" pitchFamily="34" charset="0"/>
              </a:rPr>
              <a:t>Directors' Webinar</a:t>
            </a:r>
          </a:p>
          <a:p>
            <a:pPr marL="227965" indent="-227965"/>
            <a:r>
              <a:rPr lang="en-US" dirty="0">
                <a:latin typeface="Arial" panose="020B0604020202020204" pitchFamily="34" charset="0"/>
                <a:cs typeface="Arial" panose="020B0604020202020204" pitchFamily="34" charset="0"/>
              </a:rPr>
              <a:t>Weekly Email Blast</a:t>
            </a:r>
          </a:p>
          <a:p>
            <a:pPr marL="227965" indent="-227965"/>
            <a:r>
              <a:rPr lang="en-US" dirty="0">
                <a:latin typeface="Arial" panose="020B0604020202020204" pitchFamily="34" charset="0"/>
                <a:cs typeface="Arial" panose="020B0604020202020204" pitchFamily="34" charset="0"/>
              </a:rPr>
              <a:t>Collaborative Communities</a:t>
            </a:r>
          </a:p>
          <a:p>
            <a:pPr marL="227965" indent="-227965"/>
            <a:r>
              <a:rPr lang="en-US" dirty="0">
                <a:latin typeface="Arial" panose="020B0604020202020204" pitchFamily="34" charset="0"/>
                <a:cs typeface="Arial" panose="020B0604020202020204" pitchFamily="34" charset="0"/>
              </a:rPr>
              <a:t>District Liaisons </a:t>
            </a:r>
          </a:p>
          <a:p>
            <a:pPr marL="227965" indent="-227965"/>
            <a:endParaRPr lang="en-US" dirty="0">
              <a:cs typeface="Calibri"/>
            </a:endParaRPr>
          </a:p>
          <a:p>
            <a:pPr marL="227965" indent="-227965"/>
            <a:endParaRPr lang="en-US" dirty="0">
              <a:cs typeface="Calibri"/>
            </a:endParaRPr>
          </a:p>
        </p:txBody>
      </p:sp>
      <p:sp>
        <p:nvSpPr>
          <p:cNvPr id="4" name="Slide Number Placeholder 3">
            <a:extLst>
              <a:ext uri="{FF2B5EF4-FFF2-40B4-BE49-F238E27FC236}">
                <a16:creationId xmlns:a16="http://schemas.microsoft.com/office/drawing/2014/main" id="{D6645166-D172-4471-490C-7996682C603F}"/>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A91E8F7A-6B30-3090-6069-6B2487BB6755}"/>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76844" y="1988023"/>
            <a:ext cx="4393722" cy="4093600"/>
          </a:xfrm>
          <a:prstGeom prst="rect">
            <a:avLst/>
          </a:prstGeom>
        </p:spPr>
      </p:pic>
    </p:spTree>
    <p:extLst>
      <p:ext uri="{BB962C8B-B14F-4D97-AF65-F5344CB8AC3E}">
        <p14:creationId xmlns:p14="http://schemas.microsoft.com/office/powerpoint/2010/main" val="3356158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0088-66C4-B82A-2F04-0059BAB01863}"/>
              </a:ext>
            </a:extLst>
          </p:cNvPr>
          <p:cNvSpPr>
            <a:spLocks noGrp="1"/>
          </p:cNvSpPr>
          <p:nvPr>
            <p:ph type="title"/>
          </p:nvPr>
        </p:nvSpPr>
        <p:spPr>
          <a:xfrm>
            <a:off x="1259456" y="365125"/>
            <a:ext cx="10094343"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Collaborative Communities</a:t>
            </a:r>
          </a:p>
        </p:txBody>
      </p:sp>
      <p:sp>
        <p:nvSpPr>
          <p:cNvPr id="3" name="Content Placeholder 2">
            <a:extLst>
              <a:ext uri="{FF2B5EF4-FFF2-40B4-BE49-F238E27FC236}">
                <a16:creationId xmlns:a16="http://schemas.microsoft.com/office/drawing/2014/main" id="{BF81A1D9-8716-A513-7997-9B67B64E319B}"/>
              </a:ext>
            </a:extLst>
          </p:cNvPr>
          <p:cNvSpPr>
            <a:spLocks noGrp="1"/>
          </p:cNvSpPr>
          <p:nvPr>
            <p:ph idx="1"/>
          </p:nvPr>
        </p:nvSpPr>
        <p:spPr>
          <a:xfrm>
            <a:off x="1259457" y="2133600"/>
            <a:ext cx="7909196" cy="4367866"/>
          </a:xfrm>
        </p:spPr>
        <p:txBody>
          <a:bodyPr vert="horz" lIns="91440" tIns="45720" rIns="91440" bIns="45720" rtlCol="0" anchor="t">
            <a:normAutofit/>
          </a:bodyPr>
          <a:lstStyle/>
          <a:p>
            <a:pPr marL="227965" indent="-227965"/>
            <a:r>
              <a:rPr lang="en-US" dirty="0">
                <a:latin typeface="Arial" panose="020B0604020202020204" pitchFamily="34" charset="0"/>
                <a:cs typeface="Arial" panose="020B0604020202020204" pitchFamily="34" charset="0"/>
              </a:rPr>
              <a:t>Collaborative Communities are held monthly in each of the 18 GLRS Regions across the state. Each of the regions is required to have at least 7 meetings per year.</a:t>
            </a:r>
          </a:p>
          <a:p>
            <a:pPr marL="227965" indent="-227965"/>
            <a:r>
              <a:rPr lang="en-US" dirty="0">
                <a:latin typeface="Arial" panose="020B0604020202020204" pitchFamily="34" charset="0"/>
                <a:cs typeface="Arial" panose="020B0604020202020204" pitchFamily="34" charset="0"/>
              </a:rPr>
              <a:t>The District Liaison(DL) and the Georgia Learning Resource System(GLRS) Director collaboratively plan each of the meetings based on the information from the state as well as the specific focus of the GLRS.</a:t>
            </a:r>
          </a:p>
        </p:txBody>
      </p:sp>
      <p:sp>
        <p:nvSpPr>
          <p:cNvPr id="4" name="Slide Number Placeholder 3">
            <a:extLst>
              <a:ext uri="{FF2B5EF4-FFF2-40B4-BE49-F238E27FC236}">
                <a16:creationId xmlns:a16="http://schemas.microsoft.com/office/drawing/2014/main" id="{8481AD78-D156-A87B-6C01-D8A805A43861}"/>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5" descr="Small group meeting">
            <a:extLst>
              <a:ext uri="{FF2B5EF4-FFF2-40B4-BE49-F238E27FC236}">
                <a16:creationId xmlns:a16="http://schemas.microsoft.com/office/drawing/2014/main" id="{21D2DD6D-6A17-D84F-20DF-17F81DD4B28E}"/>
              </a:ext>
            </a:extLst>
          </p:cNvPr>
          <p:cNvPicPr>
            <a:picLocks noChangeAspect="1"/>
          </p:cNvPicPr>
          <p:nvPr/>
        </p:nvPicPr>
        <p:blipFill>
          <a:blip r:embed="rId2"/>
          <a:stretch>
            <a:fillRect/>
          </a:stretch>
        </p:blipFill>
        <p:spPr>
          <a:xfrm>
            <a:off x="9161930" y="2498192"/>
            <a:ext cx="2743199" cy="2265027"/>
          </a:xfrm>
          <a:prstGeom prst="rect">
            <a:avLst/>
          </a:prstGeom>
        </p:spPr>
      </p:pic>
    </p:spTree>
    <p:extLst>
      <p:ext uri="{BB962C8B-B14F-4D97-AF65-F5344CB8AC3E}">
        <p14:creationId xmlns:p14="http://schemas.microsoft.com/office/powerpoint/2010/main" val="1196119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4F08-E49E-D96F-32F1-20D5F9984657}"/>
              </a:ext>
            </a:extLst>
          </p:cNvPr>
          <p:cNvSpPr>
            <a:spLocks noGrp="1"/>
          </p:cNvSpPr>
          <p:nvPr>
            <p:ph type="title"/>
          </p:nvPr>
        </p:nvSpPr>
        <p:spPr>
          <a:xfrm>
            <a:off x="1155939" y="117215"/>
            <a:ext cx="10197860"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District Liaison </a:t>
            </a:r>
          </a:p>
        </p:txBody>
      </p:sp>
      <p:sp>
        <p:nvSpPr>
          <p:cNvPr id="3" name="Content Placeholder 2">
            <a:extLst>
              <a:ext uri="{FF2B5EF4-FFF2-40B4-BE49-F238E27FC236}">
                <a16:creationId xmlns:a16="http://schemas.microsoft.com/office/drawing/2014/main" id="{8247EDC7-F5B7-9A7C-D8D8-AA0F131841D1}"/>
              </a:ext>
            </a:extLst>
          </p:cNvPr>
          <p:cNvSpPr>
            <a:spLocks noGrp="1"/>
          </p:cNvSpPr>
          <p:nvPr>
            <p:ph idx="1"/>
          </p:nvPr>
        </p:nvSpPr>
        <p:spPr>
          <a:xfrm>
            <a:off x="1061048" y="1442778"/>
            <a:ext cx="10292751" cy="4731109"/>
          </a:xfrm>
        </p:spPr>
        <p:txBody>
          <a:bodyPr vert="horz" lIns="91440" tIns="45720" rIns="91440" bIns="45720" rtlCol="0" anchor="t">
            <a:normAutofit/>
          </a:bodyPr>
          <a:lstStyle/>
          <a:p>
            <a:pPr marL="227965" indent="-227965"/>
            <a:r>
              <a:rPr lang="en-US" dirty="0">
                <a:latin typeface="Arial" panose="020B0604020202020204" pitchFamily="34" charset="0"/>
                <a:cs typeface="Arial" panose="020B0604020202020204" pitchFamily="34" charset="0"/>
              </a:rPr>
              <a:t>A District Liaison (DL) is assigned to each LEA in the state. </a:t>
            </a:r>
          </a:p>
          <a:p>
            <a:pPr marL="227965" indent="-227965"/>
            <a:r>
              <a:rPr lang="en-US" dirty="0">
                <a:latin typeface="Arial" panose="020B0604020202020204" pitchFamily="34" charset="0"/>
                <a:cs typeface="Arial" panose="020B0604020202020204" pitchFamily="34" charset="0"/>
              </a:rPr>
              <a:t>The DL communicates with the LEA so that information is stream-lined from the state agency.  </a:t>
            </a:r>
          </a:p>
          <a:p>
            <a:pPr marL="227965" indent="-227965"/>
            <a:r>
              <a:rPr lang="en-US" dirty="0">
                <a:latin typeface="Arial" panose="020B0604020202020204" pitchFamily="34" charset="0"/>
                <a:cs typeface="Arial" panose="020B0604020202020204" pitchFamily="34" charset="0"/>
              </a:rPr>
              <a:t>The DL supports:</a:t>
            </a:r>
          </a:p>
          <a:p>
            <a:pPr marL="685165" lvl="1" indent="-227965"/>
            <a:r>
              <a:rPr lang="en-US" sz="2800" dirty="0">
                <a:latin typeface="Arial" panose="020B0604020202020204" pitchFamily="34" charset="0"/>
                <a:cs typeface="Arial" panose="020B0604020202020204" pitchFamily="34" charset="0"/>
              </a:rPr>
              <a:t>Collaborative Communities</a:t>
            </a:r>
          </a:p>
          <a:p>
            <a:pPr marL="685165" lvl="1" indent="-227965"/>
            <a:r>
              <a:rPr lang="en-US" sz="2800" dirty="0">
                <a:latin typeface="Arial" panose="020B0604020202020204" pitchFamily="34" charset="0"/>
                <a:cs typeface="Arial" panose="020B0604020202020204" pitchFamily="34" charset="0"/>
              </a:rPr>
              <a:t>Cross Functional Monitoring</a:t>
            </a:r>
          </a:p>
          <a:p>
            <a:pPr marL="685165" lvl="1" indent="-227965"/>
            <a:r>
              <a:rPr lang="en-US" sz="2800" dirty="0">
                <a:latin typeface="Arial" panose="020B0604020202020204" pitchFamily="34" charset="0"/>
                <a:cs typeface="Arial" panose="020B0604020202020204" pitchFamily="34" charset="0"/>
              </a:rPr>
              <a:t>Disproportionality/CCEIS Plans</a:t>
            </a:r>
          </a:p>
          <a:p>
            <a:pPr marL="685165" lvl="1" indent="-227965"/>
            <a:r>
              <a:rPr lang="en-US" sz="2800" dirty="0">
                <a:latin typeface="Arial" panose="020B0604020202020204" pitchFamily="34" charset="0"/>
                <a:cs typeface="Arial" panose="020B0604020202020204" pitchFamily="34" charset="0"/>
              </a:rPr>
              <a:t>Corrective Action Plans</a:t>
            </a:r>
          </a:p>
          <a:p>
            <a:pPr marL="685165" lvl="1" indent="-227965"/>
            <a:r>
              <a:rPr lang="en-US" sz="2800" dirty="0">
                <a:latin typeface="Arial" panose="020B0604020202020204" pitchFamily="34" charset="0"/>
                <a:cs typeface="Arial" panose="020B0604020202020204" pitchFamily="34" charset="0"/>
              </a:rPr>
              <a:t>Dispute Resolution</a:t>
            </a:r>
          </a:p>
          <a:p>
            <a:pPr marL="685165" lvl="1" indent="-227965"/>
            <a:r>
              <a:rPr lang="en-US" sz="2800" dirty="0">
                <a:latin typeface="Arial" panose="020B0604020202020204" pitchFamily="34" charset="0"/>
                <a:cs typeface="Arial" panose="020B0604020202020204" pitchFamily="34" charset="0"/>
              </a:rPr>
              <a:t>Timelines</a:t>
            </a:r>
          </a:p>
          <a:p>
            <a:pPr marL="457200" lvl="1" indent="0">
              <a:buNone/>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43AE9373-AF2A-93B8-B300-6C44D9A249AC}"/>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5" descr="Figurines with wheels showing working together.">
            <a:extLst>
              <a:ext uri="{FF2B5EF4-FFF2-40B4-BE49-F238E27FC236}">
                <a16:creationId xmlns:a16="http://schemas.microsoft.com/office/drawing/2014/main" id="{BF167B11-64F0-4380-8AF0-D3E4AF012C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72930" y="2950235"/>
            <a:ext cx="3538817" cy="3127768"/>
          </a:xfrm>
          <a:prstGeom prst="rect">
            <a:avLst/>
          </a:prstGeom>
        </p:spPr>
      </p:pic>
    </p:spTree>
    <p:extLst>
      <p:ext uri="{BB962C8B-B14F-4D97-AF65-F5344CB8AC3E}">
        <p14:creationId xmlns:p14="http://schemas.microsoft.com/office/powerpoint/2010/main" val="3092962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B1CF-B1AA-A427-4BFE-84BBFDF97A2B}"/>
              </a:ext>
            </a:extLst>
          </p:cNvPr>
          <p:cNvSpPr>
            <a:spLocks noGrp="1"/>
          </p:cNvSpPr>
          <p:nvPr>
            <p:ph type="title"/>
          </p:nvPr>
        </p:nvSpPr>
        <p:spPr>
          <a:xfrm>
            <a:off x="1145892" y="365125"/>
            <a:ext cx="10682314" cy="1325563"/>
          </a:xfrm>
        </p:spPr>
        <p:txBody>
          <a:bodyPr>
            <a:normAutofit/>
          </a:bodyPr>
          <a:lstStyle/>
          <a:p>
            <a:r>
              <a:rPr lang="en-US" sz="3600" b="1" dirty="0">
                <a:solidFill>
                  <a:schemeClr val="accent6">
                    <a:lumMod val="75000"/>
                  </a:schemeClr>
                </a:solidFill>
                <a:latin typeface="Arial" panose="020B0604020202020204" pitchFamily="34" charset="0"/>
                <a:cs typeface="Arial" panose="020B0604020202020204" pitchFamily="34" charset="0"/>
              </a:rPr>
              <a:t>Special Education Personnel Shortages</a:t>
            </a:r>
          </a:p>
        </p:txBody>
      </p:sp>
      <p:sp>
        <p:nvSpPr>
          <p:cNvPr id="3" name="Content Placeholder 2">
            <a:extLst>
              <a:ext uri="{FF2B5EF4-FFF2-40B4-BE49-F238E27FC236}">
                <a16:creationId xmlns:a16="http://schemas.microsoft.com/office/drawing/2014/main" id="{991BAE6A-AEDB-8549-AFB9-8820DA468CB3}"/>
              </a:ext>
            </a:extLst>
          </p:cNvPr>
          <p:cNvSpPr>
            <a:spLocks noGrp="1"/>
          </p:cNvSpPr>
          <p:nvPr>
            <p:ph idx="1"/>
          </p:nvPr>
        </p:nvSpPr>
        <p:spPr>
          <a:xfrm>
            <a:off x="1145892" y="1825625"/>
            <a:ext cx="10207908" cy="4351338"/>
          </a:xfrm>
        </p:spPr>
        <p:txBody>
          <a:bodyPr/>
          <a:lstStyle/>
          <a:p>
            <a:r>
              <a:rPr lang="en-US" dirty="0">
                <a:latin typeface="Arial" panose="020B0604020202020204" pitchFamily="34" charset="0"/>
                <a:cs typeface="Arial" panose="020B0604020202020204" pitchFamily="34" charset="0"/>
              </a:rPr>
              <a:t>Speech Language Associate</a:t>
            </a:r>
          </a:p>
          <a:p>
            <a:pPr lvl="1"/>
            <a:r>
              <a:rPr lang="en-US" dirty="0">
                <a:latin typeface="Arial" panose="020B0604020202020204" pitchFamily="34" charset="0"/>
                <a:cs typeface="Arial" panose="020B0604020202020204" pitchFamily="34" charset="0"/>
              </a:rPr>
              <a:t>Professional Standards Commission is introducing the rule in December. </a:t>
            </a:r>
          </a:p>
          <a:p>
            <a:pPr lvl="1"/>
            <a:r>
              <a:rPr lang="en-US" dirty="0">
                <a:latin typeface="Arial" panose="020B0604020202020204" pitchFamily="34" charset="0"/>
                <a:cs typeface="Arial" panose="020B0604020202020204" pitchFamily="34" charset="0"/>
              </a:rPr>
              <a:t>Education Preparation Programs will need to apply for approval. </a:t>
            </a:r>
          </a:p>
          <a:p>
            <a:pPr lvl="1"/>
            <a:r>
              <a:rPr lang="en-US" dirty="0">
                <a:latin typeface="Arial" panose="020B0604020202020204" pitchFamily="34" charset="0"/>
                <a:cs typeface="Arial" panose="020B0604020202020204" pitchFamily="34" charset="0"/>
              </a:rPr>
              <a:t>Will possibly have students enrolled in late spring or summer 2024.</a:t>
            </a:r>
          </a:p>
          <a:p>
            <a:pPr lvl="1"/>
            <a:r>
              <a:rPr lang="en-US" dirty="0">
                <a:latin typeface="Arial" panose="020B0604020202020204" pitchFamily="34" charset="0"/>
                <a:cs typeface="Arial" panose="020B0604020202020204" pitchFamily="34" charset="0"/>
              </a:rPr>
              <a:t>Will need clinical hours in a school setting.</a:t>
            </a:r>
          </a:p>
          <a:p>
            <a:pPr lvl="1"/>
            <a:r>
              <a:rPr lang="en-US" dirty="0">
                <a:latin typeface="Arial" panose="020B0604020202020204" pitchFamily="34" charset="0"/>
                <a:cs typeface="Arial" panose="020B0604020202020204" pitchFamily="34" charset="0"/>
              </a:rPr>
              <a:t>Will work under supervision of an SLP.</a:t>
            </a:r>
          </a:p>
          <a:p>
            <a:r>
              <a:rPr lang="en-US" dirty="0">
                <a:latin typeface="Arial" panose="020B0604020202020204" pitchFamily="34" charset="0"/>
                <a:cs typeface="Arial" panose="020B0604020202020204" pitchFamily="34" charset="0"/>
              </a:rPr>
              <a:t>School Psychologists</a:t>
            </a:r>
          </a:p>
        </p:txBody>
      </p:sp>
    </p:spTree>
    <p:extLst>
      <p:ext uri="{BB962C8B-B14F-4D97-AF65-F5344CB8AC3E}">
        <p14:creationId xmlns:p14="http://schemas.microsoft.com/office/powerpoint/2010/main" val="1472169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6BBB277-E44C-B59C-0FDB-67EB5FA373D8}"/>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b="1" kern="1200" dirty="0">
                <a:solidFill>
                  <a:srgbClr val="FFFFFF"/>
                </a:solidFill>
                <a:latin typeface="Arial" panose="020B0604020202020204" pitchFamily="34" charset="0"/>
                <a:cs typeface="Arial" panose="020B0604020202020204" pitchFamily="34" charset="0"/>
              </a:rPr>
              <a:t>Special Education and School Based Administrators (SESSA)</a:t>
            </a:r>
          </a:p>
        </p:txBody>
      </p:sp>
      <p:sp>
        <p:nvSpPr>
          <p:cNvPr id="4" name="Slide Number Placeholder 3">
            <a:extLst>
              <a:ext uri="{FF2B5EF4-FFF2-40B4-BE49-F238E27FC236}">
                <a16:creationId xmlns:a16="http://schemas.microsoft.com/office/drawing/2014/main" id="{ACB02312-2DBB-55E5-29BD-40B1167DDF47}"/>
              </a:ext>
            </a:extLst>
          </p:cNvPr>
          <p:cNvSpPr>
            <a:spLocks noGrp="1"/>
          </p:cNvSpPr>
          <p:nvPr>
            <p:ph type="sldNum" sz="quarter" idx="4"/>
          </p:nvPr>
        </p:nvSpPr>
        <p:spPr>
          <a:xfrm>
            <a:off x="11704320" y="6446837"/>
            <a:ext cx="448056"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8B753B17-1229-47A4-BBB2-A02D5F84107F}"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44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E82E-1579-9773-C08E-E60E5ECE9727}"/>
              </a:ext>
            </a:extLst>
          </p:cNvPr>
          <p:cNvSpPr>
            <a:spLocks noGrp="1"/>
          </p:cNvSpPr>
          <p:nvPr>
            <p:ph type="title"/>
          </p:nvPr>
        </p:nvSpPr>
        <p:spPr>
          <a:xfrm>
            <a:off x="963560" y="365125"/>
            <a:ext cx="10390239" cy="1325563"/>
          </a:xfrm>
        </p:spPr>
        <p:txBody>
          <a:bodyPr anchor="b">
            <a:normAutofit fontScale="90000"/>
          </a:bodyPr>
          <a:lstStyle/>
          <a:p>
            <a:r>
              <a:rPr lang="en-US" sz="50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Special Education and the School Based Administrator’s Academy </a:t>
            </a:r>
            <a:endParaRPr lang="en-US" sz="5000" dirty="0">
              <a:solidFill>
                <a:schemeClr val="accent6">
                  <a:lumMod val="75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E33EFE4-B1F7-5383-0EB4-CA7C972E03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DA978B-282E-941F-51E6-C36B65520697}"/>
              </a:ext>
            </a:extLst>
          </p:cNvPr>
          <p:cNvSpPr>
            <a:spLocks noGrp="1"/>
          </p:cNvSpPr>
          <p:nvPr>
            <p:ph sz="half" idx="4294967295"/>
          </p:nvPr>
        </p:nvSpPr>
        <p:spPr>
          <a:xfrm>
            <a:off x="1111045" y="2090738"/>
            <a:ext cx="10390239" cy="3444823"/>
          </a:xfrm>
        </p:spPr>
        <p:txBody>
          <a:bodyPr>
            <a:normAutofit/>
          </a:bodyPr>
          <a:lstStyle/>
          <a:p>
            <a:r>
              <a:rPr lang="en-US" dirty="0">
                <a:effectLst/>
                <a:latin typeface="Arial" panose="020B0604020202020204" pitchFamily="34" charset="0"/>
                <a:ea typeface="Calibri" panose="020F0502020204030204" pitchFamily="34" charset="0"/>
                <a:cs typeface="Arial" panose="020B0604020202020204" pitchFamily="34" charset="0"/>
              </a:rPr>
              <a:t>The GaDOE developed a 19-part training series to assist school-based leaders in building their knowledge and skills around special education</a:t>
            </a:r>
          </a:p>
          <a:p>
            <a:pPr lvl="1"/>
            <a:r>
              <a:rPr lang="en-US" sz="2800" dirty="0">
                <a:effectLst/>
                <a:latin typeface="Arial" panose="020B0604020202020204" pitchFamily="34" charset="0"/>
                <a:ea typeface="Calibri" panose="020F0502020204030204" pitchFamily="34" charset="0"/>
                <a:cs typeface="Arial" panose="020B0604020202020204" pitchFamily="34" charset="0"/>
              </a:rPr>
              <a:t>Participants had the opportunity to attend the WGU MRS labs</a:t>
            </a:r>
          </a:p>
          <a:p>
            <a:pPr lvl="1"/>
            <a:r>
              <a:rPr lang="en-US" sz="2800" dirty="0">
                <a:effectLst/>
                <a:latin typeface="Arial" panose="020B0604020202020204" pitchFamily="34" charset="0"/>
                <a:ea typeface="Calibri" panose="020F0502020204030204" pitchFamily="34" charset="0"/>
                <a:cs typeface="Arial" panose="020B0604020202020204" pitchFamily="34" charset="0"/>
              </a:rPr>
              <a:t>The GaDOE provides an executive coach to support the implementation of the training content in participants’ districts and schools. </a:t>
            </a:r>
          </a:p>
          <a:p>
            <a:endParaRPr lang="en-US" sz="1300" dirty="0">
              <a:solidFill>
                <a:schemeClr val="bg1"/>
              </a:solidFill>
            </a:endParaRPr>
          </a:p>
        </p:txBody>
      </p:sp>
    </p:spTree>
    <p:extLst>
      <p:ext uri="{BB962C8B-B14F-4D97-AF65-F5344CB8AC3E}">
        <p14:creationId xmlns:p14="http://schemas.microsoft.com/office/powerpoint/2010/main" val="307187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ustria, salzburg state, altenmarkt-zauchensee, facade of wooden cabin with lightened christmas tree in the foreground - christmas candle in window stock pictures, royalty-free photos &amp; images">
            <a:extLst>
              <a:ext uri="{FF2B5EF4-FFF2-40B4-BE49-F238E27FC236}">
                <a16:creationId xmlns:a16="http://schemas.microsoft.com/office/drawing/2014/main" id="{67B8580D-832F-5AA9-B55F-E63B39D67C0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470" b="89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F5086-C20F-638F-0BEE-E4294FE1BDAF}"/>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dirty="0">
                <a:solidFill>
                  <a:schemeClr val="tx1">
                    <a:lumMod val="85000"/>
                    <a:lumOff val="15000"/>
                  </a:schemeClr>
                </a:solidFill>
              </a:rPr>
              <a:t>To Light the Way</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817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E8F8-68AD-B947-0E42-34BB11F622B8}"/>
              </a:ext>
            </a:extLst>
          </p:cNvPr>
          <p:cNvSpPr>
            <a:spLocks noGrp="1"/>
          </p:cNvSpPr>
          <p:nvPr>
            <p:ph type="title"/>
          </p:nvPr>
        </p:nvSpPr>
        <p:spPr>
          <a:xfrm>
            <a:off x="-587829" y="14143"/>
            <a:ext cx="13212147" cy="1325563"/>
          </a:xfrm>
        </p:spPr>
        <p:txBody>
          <a:bodyPr>
            <a:noAutofit/>
          </a:bodyPr>
          <a:lstStyle/>
          <a:p>
            <a:pPr algn="ctr"/>
            <a:r>
              <a:rPr lang="en-US" sz="3600" b="1" dirty="0">
                <a:solidFill>
                  <a:schemeClr val="accent6">
                    <a:lumMod val="75000"/>
                  </a:schemeClr>
                </a:solidFill>
                <a:latin typeface="Arial"/>
                <a:cs typeface="Arial"/>
              </a:rPr>
              <a:t>Special Education and School </a:t>
            </a:r>
            <a:br>
              <a:rPr lang="en-US" sz="3600" b="1" dirty="0">
                <a:solidFill>
                  <a:schemeClr val="accent6">
                    <a:lumMod val="75000"/>
                  </a:schemeClr>
                </a:solidFill>
                <a:latin typeface="Arial"/>
                <a:cs typeface="Arial"/>
              </a:rPr>
            </a:br>
            <a:r>
              <a:rPr lang="en-US" sz="3600" dirty="0">
                <a:solidFill>
                  <a:schemeClr val="accent6">
                    <a:lumMod val="75000"/>
                  </a:schemeClr>
                </a:solidFill>
                <a:latin typeface="Arial"/>
                <a:cs typeface="Arial"/>
              </a:rPr>
              <a:t>Administrator</a:t>
            </a:r>
            <a:r>
              <a:rPr lang="en-US" sz="3600" b="1" dirty="0">
                <a:solidFill>
                  <a:schemeClr val="accent6">
                    <a:lumMod val="75000"/>
                  </a:schemeClr>
                </a:solidFill>
                <a:latin typeface="Arial"/>
                <a:cs typeface="Arial"/>
              </a:rPr>
              <a:t> Academy (SESAA) </a:t>
            </a:r>
            <a:endParaRPr lang="en-US" sz="3600" dirty="0">
              <a:solidFill>
                <a:schemeClr val="accent6">
                  <a:lumMod val="75000"/>
                </a:schemeClr>
              </a:solidFill>
              <a:cs typeface="Calibri Light" panose="020F0302020204030204"/>
            </a:endParaRPr>
          </a:p>
        </p:txBody>
      </p:sp>
      <p:sp>
        <p:nvSpPr>
          <p:cNvPr id="3" name="Content Placeholder 2">
            <a:extLst>
              <a:ext uri="{FF2B5EF4-FFF2-40B4-BE49-F238E27FC236}">
                <a16:creationId xmlns:a16="http://schemas.microsoft.com/office/drawing/2014/main" id="{F4DCE85B-3E42-8000-B6D3-F9A91EEDC58F}"/>
              </a:ext>
            </a:extLst>
          </p:cNvPr>
          <p:cNvSpPr>
            <a:spLocks noGrp="1"/>
          </p:cNvSpPr>
          <p:nvPr>
            <p:ph idx="1"/>
          </p:nvPr>
        </p:nvSpPr>
        <p:spPr>
          <a:xfrm>
            <a:off x="1021000" y="1110975"/>
            <a:ext cx="5508120" cy="4886724"/>
          </a:xfrm>
        </p:spPr>
        <p:txBody>
          <a:bodyPr vert="horz" lIns="91440" tIns="45720" rIns="91440" bIns="45720" rtlCol="0" anchor="t">
            <a:normAutofit fontScale="25000" lnSpcReduction="20000"/>
          </a:bodyPr>
          <a:lstStyle/>
          <a:p>
            <a:pPr marL="0" marR="0" lvl="0" indent="0" fontAlgn="base">
              <a:lnSpc>
                <a:spcPct val="107000"/>
              </a:lnSpc>
              <a:spcBef>
                <a:spcPts val="0"/>
              </a:spcBef>
              <a:spcAft>
                <a:spcPts val="0"/>
              </a:spcAft>
              <a:buNone/>
            </a:pPr>
            <a:endParaRPr lang="en-US" sz="9600" b="1" u="sng" dirty="0">
              <a:latin typeface="Arial"/>
              <a:ea typeface="Times New Roman" panose="02020603050405020304" pitchFamily="18" charset="0"/>
              <a:cs typeface="Arial"/>
            </a:endParaRPr>
          </a:p>
          <a:p>
            <a:r>
              <a:rPr lang="en-US" sz="9600" b="1" dirty="0">
                <a:latin typeface="Arial" panose="020B0604020202020204" pitchFamily="34" charset="0"/>
                <a:cs typeface="Arial" panose="020B0604020202020204" pitchFamily="34" charset="0"/>
              </a:rPr>
              <a:t>253 Participants in Cohort 3:</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Principals- 54</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Assistant Principals- 94</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District Office Staff- 11</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Special Education Directors-14</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Special Education Coordinators- 23</a:t>
            </a:r>
          </a:p>
          <a:p>
            <a:pPr lvl="1">
              <a:buFont typeface="Courier New" panose="02070309020205020404" pitchFamily="49" charset="0"/>
              <a:buChar char="o"/>
            </a:pPr>
            <a:r>
              <a:rPr lang="en-US" sz="9600" dirty="0">
                <a:latin typeface="Arial" panose="020B0604020202020204" pitchFamily="34" charset="0"/>
                <a:cs typeface="Arial" panose="020B0604020202020204" pitchFamily="34" charset="0"/>
              </a:rPr>
              <a:t>Others- 57</a:t>
            </a:r>
          </a:p>
          <a:p>
            <a:pPr lvl="1">
              <a:buFont typeface="Courier New" panose="02070309020205020404" pitchFamily="49" charset="0"/>
              <a:buChar char="o"/>
            </a:pPr>
            <a:endParaRPr lang="en-US" sz="6000" dirty="0">
              <a:latin typeface="Arial" panose="020B0604020202020204" pitchFamily="34" charset="0"/>
              <a:cs typeface="Arial" panose="020B0604020202020204" pitchFamily="34" charset="0"/>
            </a:endParaRPr>
          </a:p>
          <a:p>
            <a:r>
              <a:rPr lang="en-US" sz="9600" b="1" dirty="0">
                <a:latin typeface="Arial" panose="020B0604020202020204" pitchFamily="34" charset="0"/>
                <a:cs typeface="Arial" panose="020B0604020202020204" pitchFamily="34" charset="0"/>
              </a:rPr>
              <a:t>UWGLive Avatar Labs for Administrators</a:t>
            </a:r>
          </a:p>
          <a:p>
            <a:endParaRPr lang="en-US" sz="9600" dirty="0">
              <a:latin typeface="Arial" panose="020B0604020202020204" pitchFamily="34" charset="0"/>
              <a:cs typeface="Arial" panose="020B0604020202020204" pitchFamily="34" charset="0"/>
            </a:endParaRPr>
          </a:p>
          <a:p>
            <a:r>
              <a:rPr lang="en-US" sz="9600" b="1" dirty="0">
                <a:latin typeface="Arial" panose="020B0604020202020204" pitchFamily="34" charset="0"/>
                <a:cs typeface="Arial" panose="020B0604020202020204" pitchFamily="34" charset="0"/>
              </a:rPr>
              <a:t>Executive Coaching </a:t>
            </a:r>
            <a:r>
              <a:rPr lang="en-US" sz="9600" dirty="0">
                <a:latin typeface="Arial" panose="020B0604020202020204" pitchFamily="34" charset="0"/>
                <a:cs typeface="Arial" panose="020B0604020202020204" pitchFamily="34" charset="0"/>
              </a:rPr>
              <a:t>(Five coaches)</a:t>
            </a:r>
            <a:endParaRPr lang="en-US" sz="9600" b="1"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Individual &amp; small group contacts = 3,075</a:t>
            </a:r>
          </a:p>
          <a:p>
            <a:pPr lvl="1">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lvl="1">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Behavior Interventionists</a:t>
            </a:r>
          </a:p>
          <a:p>
            <a:pPr marL="342900" marR="0" lvl="0" indent="-342900">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cs typeface="Arial" panose="020B0604020202020204" pitchFamily="34" charset="0"/>
            </a:endParaRPr>
          </a:p>
          <a:p>
            <a:endParaRPr lang="en-US" dirty="0">
              <a:cs typeface="Calibri" panose="020F0502020204030204"/>
            </a:endParaRPr>
          </a:p>
        </p:txBody>
      </p:sp>
      <p:sp>
        <p:nvSpPr>
          <p:cNvPr id="5" name="Content Placeholder 2">
            <a:extLst>
              <a:ext uri="{FF2B5EF4-FFF2-40B4-BE49-F238E27FC236}">
                <a16:creationId xmlns:a16="http://schemas.microsoft.com/office/drawing/2014/main" id="{49362BFA-DCA8-3876-B4AF-92D460499E9D}"/>
              </a:ext>
            </a:extLst>
          </p:cNvPr>
          <p:cNvSpPr txBox="1">
            <a:spLocks/>
          </p:cNvSpPr>
          <p:nvPr/>
        </p:nvSpPr>
        <p:spPr>
          <a:xfrm>
            <a:off x="6718542" y="1487112"/>
            <a:ext cx="5233908" cy="45990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Aug-Sept. 2023</a:t>
            </a:r>
          </a:p>
          <a:p>
            <a:pPr marL="0" indent="0">
              <a:buFont typeface="Arial" panose="020B0604020202020204" pitchFamily="34" charset="0"/>
              <a:buNone/>
            </a:pPr>
            <a:r>
              <a:rPr lang="en-US" sz="2400" b="1" dirty="0"/>
              <a:t>Professional Learning: </a:t>
            </a:r>
          </a:p>
          <a:p>
            <a:r>
              <a:rPr lang="en-US" sz="2400" dirty="0"/>
              <a:t>Six PL sessions</a:t>
            </a:r>
          </a:p>
          <a:p>
            <a:r>
              <a:rPr lang="en-US" sz="2400" dirty="0">
                <a:latin typeface="Arial"/>
                <a:cs typeface="Arial"/>
              </a:rPr>
              <a:t>Total attendance = 709</a:t>
            </a:r>
          </a:p>
          <a:p>
            <a:r>
              <a:rPr lang="en-US" sz="2400" dirty="0"/>
              <a:t>Average attendance = 118</a:t>
            </a:r>
          </a:p>
          <a:p>
            <a:r>
              <a:rPr lang="en-US" sz="2400" dirty="0"/>
              <a:t>Evaluation (out of possible 5):</a:t>
            </a:r>
          </a:p>
          <a:p>
            <a:pPr lvl="1"/>
            <a:r>
              <a:rPr lang="en-US" dirty="0"/>
              <a:t>Useful- 4.9</a:t>
            </a:r>
          </a:p>
          <a:p>
            <a:pPr lvl="1"/>
            <a:r>
              <a:rPr lang="en-US" dirty="0"/>
              <a:t>High Quality- 4.7</a:t>
            </a:r>
          </a:p>
          <a:p>
            <a:pPr lvl="1"/>
            <a:r>
              <a:rPr lang="en-US" dirty="0"/>
              <a:t>Relevant- 4.8</a:t>
            </a:r>
          </a:p>
          <a:p>
            <a:pPr marL="0" indent="0" algn="ctr">
              <a:buNone/>
            </a:pPr>
            <a:endParaRPr lang="en-US" sz="2800" dirty="0"/>
          </a:p>
          <a:p>
            <a:pPr marL="0" indent="0" algn="ctr">
              <a:buFont typeface="Arial" panose="020B0604020202020204" pitchFamily="34" charset="0"/>
              <a:buNone/>
            </a:pPr>
            <a:endParaRPr lang="en-US" dirty="0">
              <a:solidFill>
                <a:schemeClr val="bg1"/>
              </a:solidFill>
            </a:endParaRPr>
          </a:p>
        </p:txBody>
      </p:sp>
    </p:spTree>
    <p:extLst>
      <p:ext uri="{BB962C8B-B14F-4D97-AF65-F5344CB8AC3E}">
        <p14:creationId xmlns:p14="http://schemas.microsoft.com/office/powerpoint/2010/main" val="1461573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E8F8-68AD-B947-0E42-34BB11F622B8}"/>
              </a:ext>
            </a:extLst>
          </p:cNvPr>
          <p:cNvSpPr>
            <a:spLocks noGrp="1"/>
          </p:cNvSpPr>
          <p:nvPr>
            <p:ph type="title"/>
          </p:nvPr>
        </p:nvSpPr>
        <p:spPr>
          <a:xfrm>
            <a:off x="1009650" y="365125"/>
            <a:ext cx="10670816" cy="1325563"/>
          </a:xfrm>
        </p:spPr>
        <p:txBody>
          <a:bodyPr>
            <a:noAutofit/>
          </a:bodyPr>
          <a:lstStyle/>
          <a:p>
            <a:r>
              <a:rPr lang="en-US" b="1" dirty="0">
                <a:solidFill>
                  <a:schemeClr val="accent6">
                    <a:lumMod val="75000"/>
                  </a:schemeClr>
                </a:solidFill>
                <a:latin typeface="Arial" panose="020B0604020202020204" pitchFamily="34" charset="0"/>
                <a:cs typeface="Arial" panose="020B0604020202020204" pitchFamily="34" charset="0"/>
              </a:rPr>
              <a:t>Special Education School Administrators Academy (SESAA)</a:t>
            </a:r>
            <a:endParaRPr lang="en-US" dirty="0">
              <a:solidFill>
                <a:schemeClr val="accent6">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DCE85B-3E42-8000-B6D3-F9A91EEDC58F}"/>
              </a:ext>
            </a:extLst>
          </p:cNvPr>
          <p:cNvSpPr>
            <a:spLocks noGrp="1"/>
          </p:cNvSpPr>
          <p:nvPr>
            <p:ph idx="1"/>
          </p:nvPr>
        </p:nvSpPr>
        <p:spPr>
          <a:xfrm>
            <a:off x="1104900" y="1971675"/>
            <a:ext cx="10575566" cy="4706959"/>
          </a:xfrm>
        </p:spPr>
        <p:txBody>
          <a:bodyPr>
            <a:normAutofit/>
          </a:bodyPr>
          <a:lstStyle/>
          <a:p>
            <a:pPr marL="342900" marR="0" lvl="0" indent="-342900" fontAlgn="base">
              <a:lnSpc>
                <a:spcPct val="107000"/>
              </a:lnSpc>
              <a:spcBef>
                <a:spcPts val="0"/>
              </a:spcBef>
              <a:spcAft>
                <a:spcPts val="800"/>
              </a:spcAft>
              <a:buFont typeface="Symbol" panose="05050102010706020507" pitchFamily="18" charset="2"/>
              <a:buChar char=""/>
            </a:pPr>
            <a:r>
              <a:rPr lang="en-US" sz="2800" b="1" u="sng" dirty="0">
                <a:effectLst/>
                <a:latin typeface="Arial" panose="020B0604020202020204" pitchFamily="34" charset="0"/>
                <a:ea typeface="Calibri" panose="020F0502020204030204" pitchFamily="34" charset="0"/>
                <a:cs typeface="Arial" panose="020B0604020202020204" pitchFamily="34" charset="0"/>
              </a:rPr>
              <a:t>All sessions </a:t>
            </a:r>
            <a:r>
              <a:rPr lang="en-US" sz="2800" dirty="0">
                <a:effectLst/>
                <a:latin typeface="Arial" panose="020B0604020202020204" pitchFamily="34" charset="0"/>
                <a:ea typeface="Calibri" panose="020F0502020204030204" pitchFamily="34" charset="0"/>
                <a:cs typeface="Arial" panose="020B0604020202020204" pitchFamily="34" charset="0"/>
              </a:rPr>
              <a:t>are recorded.</a:t>
            </a:r>
          </a:p>
          <a:p>
            <a:pPr marL="342900" marR="0" lvl="0" indent="-342900" fontAlgn="base">
              <a:lnSpc>
                <a:spcPct val="107000"/>
              </a:lnSpc>
              <a:spcBef>
                <a:spcPts val="0"/>
              </a:spcBef>
              <a:spcAft>
                <a:spcPts val="0"/>
              </a:spcAft>
              <a:buFont typeface="Symbol" panose="05050102010706020507" pitchFamily="18" charset="2"/>
              <a:buChar char=""/>
            </a:pPr>
            <a:r>
              <a:rPr lang="en-US" sz="2800" b="1" u="sng" dirty="0">
                <a:effectLst/>
                <a:latin typeface="Arial" panose="020B0604020202020204" pitchFamily="34" charset="0"/>
                <a:ea typeface="Times New Roman" panose="02020603050405020304" pitchFamily="18" charset="0"/>
                <a:cs typeface="Arial" panose="020B0604020202020204" pitchFamily="34" charset="0"/>
              </a:rPr>
              <a:t>309 district/school administrators </a:t>
            </a:r>
            <a:r>
              <a:rPr lang="en-US" sz="2800" dirty="0">
                <a:effectLst/>
                <a:latin typeface="Arial" panose="020B0604020202020204" pitchFamily="34" charset="0"/>
                <a:ea typeface="Times New Roman" panose="02020603050405020304" pitchFamily="18" charset="0"/>
                <a:cs typeface="Arial" panose="020B0604020202020204" pitchFamily="34" charset="0"/>
              </a:rPr>
              <a:t>registered for FY23 SESAA Cohort 2.</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800" b="1" u="sng" dirty="0">
                <a:effectLst/>
                <a:latin typeface="Arial" panose="020B0604020202020204" pitchFamily="34" charset="0"/>
                <a:ea typeface="Times New Roman" panose="02020603050405020304" pitchFamily="18" charset="0"/>
                <a:cs typeface="Arial" panose="020B0604020202020204" pitchFamily="34" charset="0"/>
              </a:rPr>
              <a:t>1,813 school administrator participants </a:t>
            </a:r>
            <a:r>
              <a:rPr lang="en-US" sz="2800" dirty="0">
                <a:effectLst/>
                <a:latin typeface="Arial" panose="020B0604020202020204" pitchFamily="34" charset="0"/>
                <a:ea typeface="Times New Roman" panose="02020603050405020304" pitchFamily="18" charset="0"/>
                <a:cs typeface="Arial" panose="020B0604020202020204" pitchFamily="34" charset="0"/>
              </a:rPr>
              <a:t>have attended SESAA PL and UWG </a:t>
            </a:r>
            <a:r>
              <a:rPr lang="en-US" sz="2800" dirty="0" err="1">
                <a:effectLst/>
                <a:latin typeface="Arial" panose="020B0604020202020204" pitchFamily="34" charset="0"/>
                <a:ea typeface="Times New Roman" panose="02020603050405020304" pitchFamily="18" charset="0"/>
                <a:cs typeface="Arial" panose="020B0604020202020204" pitchFamily="34" charset="0"/>
              </a:rPr>
              <a:t>LivePL</a:t>
            </a:r>
            <a:r>
              <a:rPr lang="en-US" sz="2800" dirty="0">
                <a:effectLst/>
                <a:latin typeface="Arial" panose="020B0604020202020204" pitchFamily="34" charset="0"/>
                <a:ea typeface="Times New Roman" panose="02020603050405020304" pitchFamily="18" charset="0"/>
                <a:cs typeface="Arial" panose="020B0604020202020204" pitchFamily="34" charset="0"/>
              </a:rPr>
              <a:t> (Avatar Lab).</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800" b="1" u="sng" dirty="0">
                <a:effectLst/>
                <a:latin typeface="Arial" panose="020B0604020202020204" pitchFamily="34" charset="0"/>
                <a:ea typeface="Times New Roman" panose="02020603050405020304" pitchFamily="18" charset="0"/>
                <a:cs typeface="Arial" panose="020B0604020202020204" pitchFamily="34" charset="0"/>
              </a:rPr>
              <a:t>Executive coaches made over 12,000 contacts </a:t>
            </a:r>
            <a:r>
              <a:rPr lang="en-US" sz="2800" dirty="0">
                <a:effectLst/>
                <a:latin typeface="Arial" panose="020B0604020202020204" pitchFamily="34" charset="0"/>
                <a:ea typeface="Times New Roman" panose="02020603050405020304" pitchFamily="18" charset="0"/>
                <a:cs typeface="Arial" panose="020B0604020202020204" pitchFamily="34" charset="0"/>
              </a:rPr>
              <a:t>with building administrators since July 1, 2022.</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8A226004-BED3-88AA-7C60-F3B2846A94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26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Person working with documents">
            <a:extLst>
              <a:ext uri="{FF2B5EF4-FFF2-40B4-BE49-F238E27FC236}">
                <a16:creationId xmlns:a16="http://schemas.microsoft.com/office/drawing/2014/main" id="{9B69EDBC-BB53-35E5-2F8D-CA44FC57E746}"/>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38F971D3-A6D8-0D1F-4CCA-7E7A7EEA4448}"/>
              </a:ext>
            </a:extLst>
          </p:cNvPr>
          <p:cNvSpPr>
            <a:spLocks noGrp="1"/>
          </p:cNvSpPr>
          <p:nvPr>
            <p:ph type="title"/>
          </p:nvPr>
        </p:nvSpPr>
        <p:spPr>
          <a:xfrm>
            <a:off x="841249" y="941832"/>
            <a:ext cx="10506456" cy="1883958"/>
          </a:xfrm>
        </p:spPr>
        <p:txBody>
          <a:bodyPr anchor="b">
            <a:normAutofit/>
          </a:bodyPr>
          <a:lstStyle/>
          <a:p>
            <a:r>
              <a:rPr lang="en-US" sz="4000" b="1" dirty="0">
                <a:solidFill>
                  <a:schemeClr val="bg1"/>
                </a:solidFill>
                <a:effectLst/>
                <a:ea typeface="Times New Roman" panose="02020603050405020304" pitchFamily="18" charset="0"/>
              </a:rPr>
              <a:t>Mixed-Reality Simulation Training for Administrators</a:t>
            </a:r>
            <a:r>
              <a:rPr lang="en-US" sz="4000" b="1" u="sng" dirty="0">
                <a:solidFill>
                  <a:schemeClr val="bg1"/>
                </a:solidFill>
                <a:effectLst/>
                <a:ea typeface="Times New Roman" panose="02020603050405020304" pitchFamily="18" charset="0"/>
              </a:rPr>
              <a:t> </a:t>
            </a:r>
            <a:endParaRPr lang="en-US" sz="4000" dirty="0">
              <a:solidFill>
                <a:schemeClr val="bg1"/>
              </a:solidFill>
            </a:endParaRPr>
          </a:p>
        </p:txBody>
      </p:sp>
      <p:sp>
        <p:nvSpPr>
          <p:cNvPr id="2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4E248E-47BD-9E97-EEA2-426185ED41B1}"/>
              </a:ext>
            </a:extLst>
          </p:cNvPr>
          <p:cNvSpPr>
            <a:spLocks noGrp="1"/>
          </p:cNvSpPr>
          <p:nvPr>
            <p:ph idx="1"/>
          </p:nvPr>
        </p:nvSpPr>
        <p:spPr>
          <a:xfrm>
            <a:off x="314631" y="3502152"/>
            <a:ext cx="11611897" cy="3135998"/>
          </a:xfrm>
        </p:spPr>
        <p:txBody>
          <a:bodyPr>
            <a:normAutofit/>
          </a:bodyPr>
          <a:lstStyle/>
          <a:p>
            <a:pPr marL="342900" marR="0" lvl="0" indent="-342900">
              <a:spcBef>
                <a:spcPts val="0"/>
              </a:spcBef>
              <a:spcAft>
                <a:spcPts val="0"/>
              </a:spcAft>
              <a:buFont typeface="Symbol" panose="05050102010706020507" pitchFamily="18" charset="2"/>
              <a:buChar char=""/>
            </a:pPr>
            <a:r>
              <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rPr>
              <a:t>Faculty at UWG developed three MRS sessions to use for training and coaching new directors of special education and other school, district, and regional administrators. The sessions focus on the role of school leaders in retaining special education teachers. </a:t>
            </a:r>
          </a:p>
          <a:p>
            <a:pPr marL="800100" lvl="1" indent="-342900">
              <a:spcBef>
                <a:spcPts val="300"/>
              </a:spcBef>
              <a:spcAft>
                <a:spcPts val="300"/>
              </a:spcAft>
              <a:buFont typeface="Symbol" panose="05050102010706020507" pitchFamily="18" charset="2"/>
              <a:buChar char=""/>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Co-Teaching Collaborative Meeting Mediation  </a:t>
            </a:r>
          </a:p>
          <a:p>
            <a:pPr marL="800100" lvl="1" indent="-342900">
              <a:spcBef>
                <a:spcPts val="300"/>
              </a:spcBef>
              <a:spcAft>
                <a:spcPts val="300"/>
              </a:spcAft>
              <a:buFont typeface="Symbol" panose="05050102010706020507" pitchFamily="18" charset="2"/>
              <a:buChar char=""/>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Special Education Leadership Support</a:t>
            </a:r>
          </a:p>
          <a:p>
            <a:pPr marL="800100" lvl="1" indent="-342900">
              <a:spcBef>
                <a:spcPts val="300"/>
              </a:spcBef>
              <a:spcAft>
                <a:spcPts val="300"/>
              </a:spcAft>
              <a:buFont typeface="Symbol" panose="05050102010706020507" pitchFamily="18" charset="2"/>
              <a:buChar char=""/>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Family Conference- Addressing Concerns with IEP</a:t>
            </a:r>
          </a:p>
          <a:p>
            <a:endParaRPr lang="en-US" sz="2000" dirty="0">
              <a:solidFill>
                <a:schemeClr val="bg1"/>
              </a:solidFill>
            </a:endParaRPr>
          </a:p>
        </p:txBody>
      </p:sp>
    </p:spTree>
    <p:extLst>
      <p:ext uri="{BB962C8B-B14F-4D97-AF65-F5344CB8AC3E}">
        <p14:creationId xmlns:p14="http://schemas.microsoft.com/office/powerpoint/2010/main" val="1534409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6550-38C7-5F9D-DE0A-58B3E9C4485D}"/>
              </a:ext>
            </a:extLst>
          </p:cNvPr>
          <p:cNvSpPr>
            <a:spLocks noGrp="1"/>
          </p:cNvSpPr>
          <p:nvPr>
            <p:ph type="title"/>
          </p:nvPr>
        </p:nvSpPr>
        <p:spPr>
          <a:xfrm>
            <a:off x="1381124" y="365125"/>
            <a:ext cx="9972675" cy="1834065"/>
          </a:xfrm>
        </p:spPr>
        <p:txBody>
          <a:bodyPr>
            <a:normAutofit fontScale="90000"/>
          </a:bodyPr>
          <a:lstStyle/>
          <a:p>
            <a:r>
              <a:rPr lang="en-US" b="1" dirty="0">
                <a:solidFill>
                  <a:schemeClr val="accent6">
                    <a:lumMod val="75000"/>
                  </a:schemeClr>
                </a:solidFill>
                <a:latin typeface="Arial" panose="020B0604020202020204" pitchFamily="34" charset="0"/>
                <a:cs typeface="Arial" panose="020B0604020202020204" pitchFamily="34" charset="0"/>
              </a:rPr>
              <a:t>SESSA Professional Learning Align with TPRP</a:t>
            </a:r>
            <a:br>
              <a:rPr lang="en-US" b="1" dirty="0">
                <a:solidFill>
                  <a:schemeClr val="accent6">
                    <a:lumMod val="75000"/>
                  </a:schemeClr>
                </a:solidFill>
                <a:latin typeface="Arial" panose="020B0604020202020204" pitchFamily="34" charset="0"/>
                <a:cs typeface="Arial" panose="020B0604020202020204" pitchFamily="34" charset="0"/>
              </a:rPr>
            </a:br>
            <a:endParaRPr lang="en-US" b="1" dirty="0">
              <a:solidFill>
                <a:schemeClr val="accent6">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6A0414-102D-ED17-3DB6-F7D2E15542D9}"/>
              </a:ext>
            </a:extLst>
          </p:cNvPr>
          <p:cNvSpPr>
            <a:spLocks noGrp="1"/>
          </p:cNvSpPr>
          <p:nvPr>
            <p:ph idx="1"/>
          </p:nvPr>
        </p:nvSpPr>
        <p:spPr>
          <a:xfrm>
            <a:off x="1457324" y="2199190"/>
            <a:ext cx="9896475" cy="3842836"/>
          </a:xfrm>
        </p:spPr>
        <p:txBody>
          <a:bodyPr>
            <a:noAutofit/>
          </a:bodyPr>
          <a:lstStyle/>
          <a:p>
            <a:r>
              <a:rPr lang="en-US"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HLP # 14 Utilizing Cognitive and Metacognitive Strategies to Support Memory, Attention and Self-Regulation </a:t>
            </a:r>
          </a:p>
          <a:p>
            <a:r>
              <a:rPr lang="en-US"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HLP # 7 &amp; 16 Establishing a Supportive Learning Environment Utilizing Explicit Instructional Strategies </a:t>
            </a:r>
            <a:endParaRPr lang="en-US"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 Being the Instructional Leader for Special Education</a:t>
            </a:r>
            <a:endParaRPr lang="en-US" kern="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Specially Designed Instruction Explained for Administrators</a:t>
            </a:r>
            <a:endParaRPr lang="en-US" kern="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Co-Teaching</a:t>
            </a: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F10E3EA-C90E-5066-061F-DFF08C48F9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377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7B3A-F02C-1185-3120-4CAE666D2E0B}"/>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Sample Webinar Schedule</a:t>
            </a:r>
          </a:p>
        </p:txBody>
      </p:sp>
      <p:pic>
        <p:nvPicPr>
          <p:cNvPr id="4" name="Content Placeholder 3">
            <a:extLst>
              <a:ext uri="{FF2B5EF4-FFF2-40B4-BE49-F238E27FC236}">
                <a16:creationId xmlns:a16="http://schemas.microsoft.com/office/drawing/2014/main" id="{F83AD3C0-B43A-BE4B-2910-4B6C78B960F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574276" y="136525"/>
            <a:ext cx="9630877" cy="6136456"/>
          </a:xfrm>
          <a:prstGeom prst="rect">
            <a:avLst/>
          </a:prstGeom>
        </p:spPr>
      </p:pic>
      <p:sp>
        <p:nvSpPr>
          <p:cNvPr id="5" name="Slide Number Placeholder 4">
            <a:extLst>
              <a:ext uri="{FF2B5EF4-FFF2-40B4-BE49-F238E27FC236}">
                <a16:creationId xmlns:a16="http://schemas.microsoft.com/office/drawing/2014/main" id="{E199D27B-9284-F122-62F5-713ED68C4F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71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8FF0-5DEA-2CA6-B71C-8ECD9FECD919}"/>
              </a:ext>
              <a:ext uri="{C183D7F6-B498-43B3-948B-1728B52AA6E4}">
                <adec:decorative xmlns:adec="http://schemas.microsoft.com/office/drawing/2017/decorative" val="1"/>
              </a:ext>
            </a:extLst>
          </p:cNvPr>
          <p:cNvSpPr>
            <a:spLocks noGrp="1"/>
          </p:cNvSpPr>
          <p:nvPr>
            <p:ph type="title"/>
          </p:nvPr>
        </p:nvSpPr>
        <p:spPr>
          <a:xfrm>
            <a:off x="1544128" y="365127"/>
            <a:ext cx="9809672" cy="1325563"/>
          </a:xfrm>
        </p:spPr>
        <p:txBody>
          <a:bodyPr/>
          <a:lstStyle/>
          <a:p>
            <a:r>
              <a:rPr lang="en-US" dirty="0">
                <a:ea typeface="Calibri Light"/>
                <a:cs typeface="Calibri Light"/>
              </a:rPr>
              <a:t>            </a:t>
            </a:r>
            <a:r>
              <a:rPr lang="en-US" b="1" dirty="0">
                <a:solidFill>
                  <a:schemeClr val="accent6">
                    <a:lumMod val="75000"/>
                  </a:schemeClr>
                </a:solidFill>
                <a:latin typeface="Arial" panose="020B0604020202020204" pitchFamily="34" charset="0"/>
                <a:ea typeface="Calibri Light"/>
                <a:cs typeface="Arial" panose="020B0604020202020204" pitchFamily="34" charset="0"/>
              </a:rPr>
              <a:t>Resource Spotlight</a:t>
            </a:r>
          </a:p>
        </p:txBody>
      </p:sp>
      <p:pic>
        <p:nvPicPr>
          <p:cNvPr id="5" name="Picture 5" descr="Spotlight graphic">
            <a:extLst>
              <a:ext uri="{FF2B5EF4-FFF2-40B4-BE49-F238E27FC236}">
                <a16:creationId xmlns:a16="http://schemas.microsoft.com/office/drawing/2014/main" id="{0DE12176-178F-7134-B4D6-4794AA8D8DF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92038" y="134569"/>
            <a:ext cx="1858737" cy="1938421"/>
          </a:xfrm>
          <a:prstGeom prst="rect">
            <a:avLst/>
          </a:prstGeom>
        </p:spPr>
      </p:pic>
      <p:sp>
        <p:nvSpPr>
          <p:cNvPr id="3" name="Content Placeholder 2">
            <a:extLst>
              <a:ext uri="{FF2B5EF4-FFF2-40B4-BE49-F238E27FC236}">
                <a16:creationId xmlns:a16="http://schemas.microsoft.com/office/drawing/2014/main" id="{34A14F3B-7C00-B600-209F-427D68B094BB}"/>
              </a:ext>
            </a:extLst>
          </p:cNvPr>
          <p:cNvSpPr>
            <a:spLocks noGrp="1"/>
          </p:cNvSpPr>
          <p:nvPr>
            <p:ph idx="1"/>
          </p:nvPr>
        </p:nvSpPr>
        <p:spPr>
          <a:xfrm>
            <a:off x="1139522" y="2087715"/>
            <a:ext cx="10462614" cy="4119478"/>
          </a:xfrm>
        </p:spPr>
        <p:txBody>
          <a:bodyPr vert="horz" lIns="91440" tIns="45720" rIns="91440" bIns="45720" rtlCol="0" anchor="t">
            <a:normAutofit/>
          </a:bodyPr>
          <a:lstStyle/>
          <a:p>
            <a:pPr marL="800100" lvl="1" indent="-342900"/>
            <a:r>
              <a:rPr lang="en-US" sz="2000" b="1" dirty="0">
                <a:latin typeface="Arial" panose="020B0604020202020204" pitchFamily="34" charset="0"/>
                <a:cs typeface="Arial" panose="020B0604020202020204" pitchFamily="34" charset="0"/>
              </a:rPr>
              <a:t>Georgia Special Education Leadership Development Academy Website</a:t>
            </a:r>
          </a:p>
          <a:p>
            <a:pPr marL="456565" lvl="1" indent="0">
              <a:buNone/>
            </a:pPr>
            <a:r>
              <a:rPr lang="en-US" sz="2000" dirty="0">
                <a:latin typeface="Arial" panose="020B0604020202020204" pitchFamily="34" charset="0"/>
                <a:cs typeface="Arial" panose="020B0604020202020204" pitchFamily="34" charset="0"/>
              </a:rPr>
              <a:t>The Agenda for each meeting is posted on this site as well as all presentations and handouts prior to the sessions.  The presentations are available for all directors to access.</a:t>
            </a:r>
          </a:p>
          <a:p>
            <a:pPr marL="1142365" lvl="2" indent="-227965"/>
            <a:r>
              <a:rPr lang="en-US" dirty="0">
                <a:latin typeface="Arial" panose="020B0604020202020204" pitchFamily="34" charset="0"/>
                <a:cs typeface="Arial" panose="020B0604020202020204" pitchFamily="34" charset="0"/>
                <a:hlinkClick r:id="rId3"/>
              </a:rPr>
              <a:t>Special Education Leadership Development Academy </a:t>
            </a:r>
            <a:endParaRPr lang="en-US" dirty="0">
              <a:latin typeface="Arial" panose="020B0604020202020204" pitchFamily="34" charset="0"/>
              <a:cs typeface="Arial" panose="020B0604020202020204" pitchFamily="34" charset="0"/>
            </a:endParaRPr>
          </a:p>
          <a:p>
            <a:pPr marL="800112" lvl="1" indent="-342900"/>
            <a:r>
              <a:rPr lang="en-US" sz="2000" b="1" dirty="0">
                <a:latin typeface="Arial" panose="020B0604020202020204" pitchFamily="34" charset="0"/>
                <a:cs typeface="Arial" panose="020B0604020202020204" pitchFamily="34" charset="0"/>
              </a:rPr>
              <a:t>Weekly Email Blast</a:t>
            </a:r>
          </a:p>
          <a:p>
            <a:pPr marL="457212" lvl="1" indent="0">
              <a:buNone/>
            </a:pPr>
            <a:r>
              <a:rPr lang="en-US" sz="2000" dirty="0">
                <a:latin typeface="Arial" panose="020B0604020202020204" pitchFamily="34" charset="0"/>
                <a:cs typeface="Arial" panose="020B0604020202020204" pitchFamily="34" charset="0"/>
              </a:rPr>
              <a:t>The Email Blast is sent weekly to all Special Education Directors.</a:t>
            </a:r>
          </a:p>
          <a:p>
            <a:pPr marL="1142365" lvl="2" indent="-227965"/>
            <a:r>
              <a:rPr lang="en-US" dirty="0">
                <a:latin typeface="Arial" panose="020B0604020202020204" pitchFamily="34" charset="0"/>
                <a:cs typeface="Arial" panose="020B0604020202020204" pitchFamily="34" charset="0"/>
                <a:hlinkClick r:id="rId4"/>
              </a:rPr>
              <a:t>Weekly Email Blast</a:t>
            </a:r>
            <a:endParaRPr lang="en-US" b="1" dirty="0">
              <a:latin typeface="Arial" panose="020B0604020202020204" pitchFamily="34" charset="0"/>
              <a:cs typeface="Arial" panose="020B0604020202020204" pitchFamily="34" charset="0"/>
            </a:endParaRPr>
          </a:p>
          <a:p>
            <a:pPr marL="800100" lvl="1" indent="-342900"/>
            <a:r>
              <a:rPr lang="en-US" sz="2000" b="1" dirty="0">
                <a:latin typeface="Arial" panose="020B0604020202020204" pitchFamily="34" charset="0"/>
                <a:cs typeface="Arial" panose="020B0604020202020204" pitchFamily="34" charset="0"/>
              </a:rPr>
              <a:t>Directors Webinar Webpage</a:t>
            </a:r>
          </a:p>
          <a:p>
            <a:pPr marL="456565" lvl="1" indent="0">
              <a:buNone/>
            </a:pPr>
            <a:r>
              <a:rPr lang="en-US" sz="2000" dirty="0">
                <a:latin typeface="Arial" panose="020B0604020202020204" pitchFamily="34" charset="0"/>
                <a:cs typeface="Arial" panose="020B0604020202020204" pitchFamily="34" charset="0"/>
              </a:rPr>
              <a:t>The presentations and handouts are posted on this site prior to the webinar.  All recording of the webinar are also posted to the website and available for reference.</a:t>
            </a:r>
          </a:p>
          <a:p>
            <a:pPr marL="1142365" lvl="2" indent="-227965"/>
            <a:r>
              <a:rPr lang="en-US" dirty="0">
                <a:latin typeface="Arial" panose="020B0604020202020204" pitchFamily="34" charset="0"/>
                <a:cs typeface="Arial" panose="020B0604020202020204" pitchFamily="34" charset="0"/>
              </a:rPr>
              <a:t>Special Education Directors' Webinars</a:t>
            </a:r>
          </a:p>
          <a:p>
            <a:pPr marL="1142365" lvl="2" indent="-227965"/>
            <a:endParaRPr lang="en-US" dirty="0">
              <a:latin typeface="Arial" panose="020B0604020202020204" pitchFamily="34" charset="0"/>
              <a:cs typeface="Arial" panose="020B0604020202020204" pitchFamily="34" charset="0"/>
            </a:endParaRPr>
          </a:p>
          <a:p>
            <a:pPr marL="914400" lvl="2" indent="0">
              <a:buNone/>
            </a:pPr>
            <a:endParaRPr lang="en-US" dirty="0">
              <a:latin typeface="Arial" panose="020B0604020202020204" pitchFamily="34" charset="0"/>
              <a:cs typeface="Arial" panose="020B0604020202020204" pitchFamily="34" charset="0"/>
            </a:endParaRPr>
          </a:p>
          <a:p>
            <a:pPr marL="1142365" lvl="2" indent="-227965"/>
            <a:endParaRPr lang="en-US" dirty="0">
              <a:latin typeface="Arial" panose="020B0604020202020204" pitchFamily="34" charset="0"/>
              <a:cs typeface="Arial" panose="020B0604020202020204" pitchFamily="34" charset="0"/>
            </a:endParaRPr>
          </a:p>
          <a:p>
            <a:pPr marL="1142365" lvl="2" indent="-227965"/>
            <a:endParaRPr lang="en-US" dirty="0">
              <a:latin typeface="Arial" panose="020B0604020202020204" pitchFamily="34" charset="0"/>
              <a:cs typeface="Arial" panose="020B0604020202020204" pitchFamily="34" charset="0"/>
            </a:endParaRPr>
          </a:p>
          <a:p>
            <a:pPr marL="1142365" lvl="2" indent="-227965"/>
            <a:endParaRPr lang="en-US" dirty="0">
              <a:latin typeface="Arial" panose="020B0604020202020204" pitchFamily="34" charset="0"/>
              <a:cs typeface="Arial" panose="020B0604020202020204" pitchFamily="34" charset="0"/>
            </a:endParaRPr>
          </a:p>
          <a:p>
            <a:pPr marL="1142365" lvl="2" indent="-227965"/>
            <a:endParaRPr lang="en-US" dirty="0">
              <a:latin typeface="Arial" panose="020B0604020202020204" pitchFamily="34" charset="0"/>
              <a:cs typeface="Arial" panose="020B0604020202020204" pitchFamily="34" charset="0"/>
            </a:endParaRPr>
          </a:p>
          <a:p>
            <a:pPr marL="456565" lvl="1" indent="0">
              <a:buNone/>
            </a:pPr>
            <a:endParaRPr lang="en-US" sz="2000" dirty="0">
              <a:latin typeface="Arial" panose="020B0604020202020204" pitchFamily="34" charset="0"/>
              <a:cs typeface="Arial" panose="020B0604020202020204" pitchFamily="34" charset="0"/>
            </a:endParaRPr>
          </a:p>
          <a:p>
            <a:pPr marL="685165" lvl="1" indent="-227965"/>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4CA1D2-4F19-8C7D-81DD-71FA93C3AFE3}"/>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18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8FF0-5DEA-2CA6-B71C-8ECD9FECD919}"/>
              </a:ext>
            </a:extLst>
          </p:cNvPr>
          <p:cNvSpPr>
            <a:spLocks noGrp="1"/>
          </p:cNvSpPr>
          <p:nvPr>
            <p:ph type="title"/>
          </p:nvPr>
        </p:nvSpPr>
        <p:spPr>
          <a:xfrm>
            <a:off x="1095554" y="365125"/>
            <a:ext cx="10258245" cy="1325563"/>
          </a:xfrm>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Resource Spotlight</a:t>
            </a:r>
          </a:p>
        </p:txBody>
      </p:sp>
      <p:sp>
        <p:nvSpPr>
          <p:cNvPr id="3" name="Content Placeholder 2">
            <a:extLst>
              <a:ext uri="{FF2B5EF4-FFF2-40B4-BE49-F238E27FC236}">
                <a16:creationId xmlns:a16="http://schemas.microsoft.com/office/drawing/2014/main" id="{34A14F3B-7C00-B600-209F-427D68B094BB}"/>
              </a:ext>
            </a:extLst>
          </p:cNvPr>
          <p:cNvSpPr>
            <a:spLocks noGrp="1"/>
          </p:cNvSpPr>
          <p:nvPr>
            <p:ph idx="1"/>
          </p:nvPr>
        </p:nvSpPr>
        <p:spPr>
          <a:xfrm>
            <a:off x="838200" y="1858298"/>
            <a:ext cx="10515600" cy="4183728"/>
          </a:xfrm>
        </p:spPr>
        <p:txBody>
          <a:bodyPr>
            <a:normAutofit/>
          </a:bodyPr>
          <a:lstStyle/>
          <a:p>
            <a:pPr marL="685165" lvl="1" indent="-227965"/>
            <a:r>
              <a:rPr lang="en-US" b="1" dirty="0">
                <a:solidFill>
                  <a:srgbClr val="000000"/>
                </a:solidFill>
                <a:latin typeface="Arial" panose="020B0604020202020204" pitchFamily="34" charset="0"/>
                <a:ea typeface="Calibri"/>
                <a:cs typeface="Arial" panose="020B0604020202020204" pitchFamily="34" charset="0"/>
              </a:rPr>
              <a:t>CEEDAR Center University of Florida</a:t>
            </a: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142365" lvl="2" indent="-227965"/>
            <a:r>
              <a:rPr lang="en-US" sz="2400" dirty="0">
                <a:latin typeface="Arial" panose="020B0604020202020204" pitchFamily="34" charset="0"/>
                <a:ea typeface="+mn-lt"/>
                <a:cs typeface="Arial" panose="020B0604020202020204" pitchFamily="34" charset="0"/>
                <a:hlinkClick r:id="rId2"/>
              </a:rPr>
              <a:t>The CEEDAR Center at the University of Florida | The CEEDAR Center (ufl.edu)</a:t>
            </a:r>
            <a:endParaRPr lang="en-US" sz="2400" dirty="0">
              <a:solidFill>
                <a:srgbClr val="000000"/>
              </a:solidFill>
              <a:latin typeface="Arial" panose="020B0604020202020204" pitchFamily="34" charset="0"/>
              <a:ea typeface="Calibri" panose="020F0502020204030204"/>
              <a:cs typeface="Arial" panose="020B0604020202020204" pitchFamily="34" charset="0"/>
            </a:endParaRPr>
          </a:p>
          <a:p>
            <a:pPr marL="685165" lvl="1" indent="-227965"/>
            <a:r>
              <a:rPr lang="en-US" b="1" dirty="0">
                <a:solidFill>
                  <a:srgbClr val="000000"/>
                </a:solidFill>
                <a:latin typeface="Arial" panose="020B0604020202020204" pitchFamily="34" charset="0"/>
                <a:ea typeface="Calibri" panose="020F0502020204030204"/>
                <a:cs typeface="Arial" panose="020B0604020202020204" pitchFamily="34" charset="0"/>
              </a:rPr>
              <a:t>AIR</a:t>
            </a:r>
          </a:p>
          <a:p>
            <a:pPr marL="1142365" lvl="2" indent="-227965"/>
            <a:r>
              <a:rPr lang="en-US" sz="2400" dirty="0">
                <a:solidFill>
                  <a:srgbClr val="000000"/>
                </a:solidFill>
                <a:latin typeface="Arial" panose="020B0604020202020204" pitchFamily="34" charset="0"/>
                <a:ea typeface="Calibri" panose="020F0502020204030204"/>
                <a:cs typeface="Arial" panose="020B0604020202020204" pitchFamily="34" charset="0"/>
              </a:rPr>
              <a:t> </a:t>
            </a:r>
            <a:r>
              <a:rPr lang="en-US" sz="2400" dirty="0">
                <a:latin typeface="Arial" panose="020B0604020202020204" pitchFamily="34" charset="0"/>
                <a:ea typeface="+mn-lt"/>
                <a:cs typeface="Arial" panose="020B0604020202020204" pitchFamily="34" charset="0"/>
                <a:hlinkClick r:id="rId3"/>
              </a:rPr>
              <a:t>Home | American Institutes for Research (air.org)</a:t>
            </a:r>
            <a:endParaRPr lang="en-US" sz="2400" b="1"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IDEAS That Work </a:t>
            </a:r>
          </a:p>
          <a:p>
            <a:pPr lvl="2"/>
            <a:r>
              <a:rPr lang="en-US" sz="2400" dirty="0">
                <a:latin typeface="Arial" panose="020B0604020202020204" pitchFamily="34" charset="0"/>
                <a:cs typeface="Arial" panose="020B0604020202020204" pitchFamily="34" charset="0"/>
              </a:rPr>
              <a:t>For information from research to practice initiatives funded by OSEP that address the provisions of IDEA and ESSA. This website includes resources, links, and other important information relevant to OSEP’s research to practice efforts.</a:t>
            </a:r>
          </a:p>
          <a:p>
            <a:pPr lvl="2"/>
            <a:r>
              <a:rPr lang="en-US" sz="2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https://osepideasthatwork.org/</a:t>
            </a:r>
            <a:endParaRPr lang="en-US" sz="24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pPr marL="914377" lvl="2" indent="0">
              <a:buNone/>
            </a:pPr>
            <a:endParaRPr lang="en-US" sz="2400" u="sng" dirty="0">
              <a:solidFill>
                <a:srgbClr val="0563C1"/>
              </a:solidFill>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4CA1D2-4F19-8C7D-81DD-71FA93C3AFE3}"/>
              </a:ext>
            </a:extLst>
          </p:cNvPr>
          <p:cNvSpPr>
            <a:spLocks noGrp="1"/>
          </p:cNvSpPr>
          <p:nvPr>
            <p:ph type="sldNum" sz="quarter" idx="4"/>
          </p:nvPr>
        </p:nvSpPr>
        <p:spPr>
          <a:xfrm>
            <a:off x="92251" y="642179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847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918F-3880-4B2F-2E78-945B98EBC095}"/>
              </a:ext>
            </a:extLst>
          </p:cNvPr>
          <p:cNvSpPr>
            <a:spLocks noGrp="1"/>
          </p:cNvSpPr>
          <p:nvPr>
            <p:ph type="title"/>
          </p:nvPr>
        </p:nvSpPr>
        <p:spPr>
          <a:xfrm>
            <a:off x="5868557" y="311086"/>
            <a:ext cx="5444382" cy="1036948"/>
          </a:xfrm>
        </p:spPr>
        <p:txBody>
          <a:bodyPr anchor="t">
            <a:normAutofit/>
          </a:bodyPr>
          <a:lstStyle/>
          <a:p>
            <a:r>
              <a:rPr lang="en-US" sz="4400" dirty="0"/>
              <a:t>Shine Your Light</a:t>
            </a:r>
            <a:r>
              <a:rPr lang="en-US" sz="4400" dirty="0">
                <a:solidFill>
                  <a:schemeClr val="bg1"/>
                </a:solidFill>
              </a:rPr>
              <a:t> </a:t>
            </a:r>
            <a:r>
              <a:rPr lang="en-US" sz="4000" dirty="0">
                <a:solidFill>
                  <a:schemeClr val="bg1"/>
                </a:solidFill>
              </a:rPr>
              <a:t>#2</a:t>
            </a:r>
          </a:p>
        </p:txBody>
      </p:sp>
      <p:pic>
        <p:nvPicPr>
          <p:cNvPr id="5" name="Picture 4" descr="Lit lightbulb lamp">
            <a:extLst>
              <a:ext uri="{FF2B5EF4-FFF2-40B4-BE49-F238E27FC236}">
                <a16:creationId xmlns:a16="http://schemas.microsoft.com/office/drawing/2014/main" id="{2B916642-DEED-3292-9CF7-60EAA4AD1727}"/>
              </a:ext>
            </a:extLst>
          </p:cNvPr>
          <p:cNvPicPr>
            <a:picLocks noChangeAspect="1"/>
          </p:cNvPicPr>
          <p:nvPr/>
        </p:nvPicPr>
        <p:blipFill rotWithShape="1">
          <a:blip r:embed="rId2"/>
          <a:srcRect l="33836" r="16026"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8F6DC0-10D8-C23D-B0AE-C319371C22B9}"/>
              </a:ext>
            </a:extLst>
          </p:cNvPr>
          <p:cNvSpPr>
            <a:spLocks noGrp="1"/>
          </p:cNvSpPr>
          <p:nvPr>
            <p:ph idx="1"/>
          </p:nvPr>
        </p:nvSpPr>
        <p:spPr>
          <a:xfrm>
            <a:off x="5373278" y="1348034"/>
            <a:ext cx="6579910" cy="4492693"/>
          </a:xfrm>
        </p:spPr>
        <p:txBody>
          <a:bodyPr>
            <a:normAutofit fontScale="92500" lnSpcReduction="20000"/>
          </a:bodyPr>
          <a:lstStyle/>
          <a:p>
            <a:r>
              <a:rPr lang="en-US" b="0" i="0" dirty="0">
                <a:effectLst/>
              </a:rPr>
              <a:t>“Your light is not meant to be hidden. It’s meant to illuminate the path for others.” – Unknown</a:t>
            </a:r>
          </a:p>
          <a:p>
            <a:r>
              <a:rPr lang="en-US" b="0" i="0" dirty="0">
                <a:effectLst/>
              </a:rPr>
              <a:t>“Shine your light so bright that others can’t help but be drawn to it.” – Unknown</a:t>
            </a:r>
          </a:p>
          <a:p>
            <a:r>
              <a:rPr lang="en-US" b="0" i="0" dirty="0">
                <a:effectLst/>
              </a:rPr>
              <a:t>“In a world full of darkness, be the beacon of light.” – Unknown</a:t>
            </a:r>
          </a:p>
          <a:p>
            <a:r>
              <a:rPr lang="en-US" b="0" i="0" dirty="0">
                <a:effectLst/>
              </a:rPr>
              <a:t> “Don’t be afraid to show the world who you truly are. Your light is your superpower.” – Unknown</a:t>
            </a:r>
          </a:p>
          <a:p>
            <a:r>
              <a:rPr lang="en-US" b="0" i="0" dirty="0">
                <a:effectLst/>
              </a:rPr>
              <a:t>“Your light has the power to ignite a thousand others. Never underestimate its impact.” – Unknown</a:t>
            </a:r>
          </a:p>
          <a:p>
            <a:endParaRPr lang="en-US" sz="1700" dirty="0"/>
          </a:p>
        </p:txBody>
      </p:sp>
    </p:spTree>
    <p:extLst>
      <p:ext uri="{BB962C8B-B14F-4D97-AF65-F5344CB8AC3E}">
        <p14:creationId xmlns:p14="http://schemas.microsoft.com/office/powerpoint/2010/main" val="3465049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0036D7-40FA-CED0-D307-B21C448210BA}"/>
              </a:ext>
            </a:extLst>
          </p:cNvPr>
          <p:cNvSpPr>
            <a:spLocks noGrp="1"/>
          </p:cNvSpPr>
          <p:nvPr>
            <p:ph type="title"/>
          </p:nvPr>
        </p:nvSpPr>
        <p:spPr>
          <a:xfrm>
            <a:off x="556532" y="643467"/>
            <a:ext cx="11210925" cy="744836"/>
          </a:xfrm>
        </p:spPr>
        <p:txBody>
          <a:bodyPr vert="horz" lIns="91440" tIns="45720" rIns="91440" bIns="45720" rtlCol="0" anchor="ctr">
            <a:noAutofit/>
          </a:bodyPr>
          <a:lstStyle/>
          <a:p>
            <a:pPr algn="ctr"/>
            <a:r>
              <a:rPr lang="en-US" sz="6000" kern="1200" dirty="0">
                <a:solidFill>
                  <a:schemeClr val="bg1"/>
                </a:solidFill>
              </a:rPr>
              <a:t>Shining Bright</a:t>
            </a:r>
          </a:p>
        </p:txBody>
      </p:sp>
      <p:pic>
        <p:nvPicPr>
          <p:cNvPr id="4098" name="Picture 2">
            <a:extLst>
              <a:ext uri="{FF2B5EF4-FFF2-40B4-BE49-F238E27FC236}">
                <a16:creationId xmlns:a16="http://schemas.microsoft.com/office/drawing/2014/main" id="{19583C4C-21EB-67D3-A1A8-C0A40A4F565A}"/>
              </a:ext>
              <a:ext uri="{C183D7F6-B498-43B3-948B-1728B52AA6E4}">
                <adec:decorative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75038" y="1675227"/>
            <a:ext cx="8641924"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774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8" name="Group 1037">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39" name="Rectangle 1038">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41" name="Rectangle 1040">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 name="Rectangle 104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F4CD94A-F2E3-51DC-FDD7-97DA577C8702}"/>
              </a:ext>
            </a:extLst>
          </p:cNvPr>
          <p:cNvSpPr>
            <a:spLocks noGrp="1"/>
          </p:cNvSpPr>
          <p:nvPr>
            <p:ph type="title"/>
          </p:nvPr>
        </p:nvSpPr>
        <p:spPr>
          <a:xfrm>
            <a:off x="80682" y="739835"/>
            <a:ext cx="5204956" cy="1286189"/>
          </a:xfrm>
        </p:spPr>
        <p:txBody>
          <a:bodyPr vert="horz" lIns="91440" tIns="45720" rIns="91440" bIns="45720" rtlCol="0" anchor="b">
            <a:noAutofit/>
          </a:bodyPr>
          <a:lstStyle/>
          <a:p>
            <a:r>
              <a:rPr lang="en-US" sz="4400" kern="1200" dirty="0">
                <a:solidFill>
                  <a:srgbClr val="FFFFFF"/>
                </a:solidFill>
              </a:rPr>
              <a:t>Thank you for all you do!</a:t>
            </a:r>
          </a:p>
        </p:txBody>
      </p:sp>
      <p:sp>
        <p:nvSpPr>
          <p:cNvPr id="3" name="Content Placeholder 2">
            <a:extLst>
              <a:ext uri="{FF2B5EF4-FFF2-40B4-BE49-F238E27FC236}">
                <a16:creationId xmlns:a16="http://schemas.microsoft.com/office/drawing/2014/main" id="{B4D84ACB-8A10-23EB-ED4C-614A8BB061EF}"/>
              </a:ext>
            </a:extLst>
          </p:cNvPr>
          <p:cNvSpPr>
            <a:spLocks noGrp="1"/>
          </p:cNvSpPr>
          <p:nvPr>
            <p:ph sz="half" idx="1"/>
          </p:nvPr>
        </p:nvSpPr>
        <p:spPr>
          <a:xfrm>
            <a:off x="216581" y="2317173"/>
            <a:ext cx="4733365" cy="4239491"/>
          </a:xfrm>
        </p:spPr>
        <p:txBody>
          <a:bodyPr vert="horz" lIns="91440" tIns="45720" rIns="91440" bIns="45720" rtlCol="0">
            <a:normAutofit/>
          </a:bodyPr>
          <a:lstStyle/>
          <a:p>
            <a:r>
              <a:rPr lang="en-US" dirty="0">
                <a:solidFill>
                  <a:srgbClr val="FFFFFF"/>
                </a:solidFill>
              </a:rPr>
              <a:t>Special Education Directors are:</a:t>
            </a:r>
          </a:p>
          <a:p>
            <a:pPr lvl="1"/>
            <a:r>
              <a:rPr lang="en-US" sz="2800" dirty="0">
                <a:solidFill>
                  <a:srgbClr val="FFFFFF"/>
                </a:solidFill>
              </a:rPr>
              <a:t>Committed</a:t>
            </a:r>
          </a:p>
          <a:p>
            <a:pPr lvl="1"/>
            <a:r>
              <a:rPr lang="en-US" sz="2800" dirty="0">
                <a:solidFill>
                  <a:srgbClr val="FFFFFF"/>
                </a:solidFill>
              </a:rPr>
              <a:t>Respected</a:t>
            </a:r>
          </a:p>
          <a:p>
            <a:pPr lvl="1"/>
            <a:r>
              <a:rPr lang="en-US" sz="2800" dirty="0">
                <a:solidFill>
                  <a:srgbClr val="FFFFFF"/>
                </a:solidFill>
              </a:rPr>
              <a:t>Caring</a:t>
            </a:r>
          </a:p>
          <a:p>
            <a:pPr lvl="1"/>
            <a:r>
              <a:rPr lang="en-US" sz="2800" dirty="0">
                <a:solidFill>
                  <a:srgbClr val="FFFFFF"/>
                </a:solidFill>
              </a:rPr>
              <a:t>Devoted</a:t>
            </a:r>
          </a:p>
          <a:p>
            <a:pPr lvl="1"/>
            <a:r>
              <a:rPr lang="en-US" sz="2800" dirty="0">
                <a:solidFill>
                  <a:srgbClr val="FFFFFF"/>
                </a:solidFill>
              </a:rPr>
              <a:t>Passionate </a:t>
            </a:r>
          </a:p>
          <a:p>
            <a:pPr lvl="1"/>
            <a:r>
              <a:rPr lang="en-US" sz="2800" dirty="0">
                <a:solidFill>
                  <a:srgbClr val="FFFFFF"/>
                </a:solidFill>
              </a:rPr>
              <a:t>Influential</a:t>
            </a:r>
          </a:p>
          <a:p>
            <a:pPr lvl="1"/>
            <a:r>
              <a:rPr lang="en-US" sz="2800" dirty="0">
                <a:solidFill>
                  <a:srgbClr val="FFFFFF"/>
                </a:solidFill>
              </a:rPr>
              <a:t>Dedicated</a:t>
            </a:r>
          </a:p>
          <a:p>
            <a:endParaRPr lang="en-US" sz="2000" dirty="0">
              <a:solidFill>
                <a:srgbClr val="FFFFFF"/>
              </a:solidFill>
              <a:latin typeface="+mn-lt"/>
              <a:cs typeface="+mn-cs"/>
            </a:endParaRPr>
          </a:p>
        </p:txBody>
      </p:sp>
      <p:pic>
        <p:nvPicPr>
          <p:cNvPr id="1026" name="Picture 2" descr="Free Vector | Calligraphy you are loved">
            <a:extLst>
              <a:ext uri="{FF2B5EF4-FFF2-40B4-BE49-F238E27FC236}">
                <a16:creationId xmlns:a16="http://schemas.microsoft.com/office/drawing/2014/main" id="{B14907AB-E040-07EF-1036-7C74EB357AE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02" r="-1" b="-1"/>
          <a:stretch/>
        </p:blipFill>
        <p:spPr bwMode="auto">
          <a:xfrm>
            <a:off x="6403778" y="839983"/>
            <a:ext cx="4860095" cy="484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48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6" name="Rectangle 2085">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8" name="Rectangle 2087">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Rectangle 2089">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2" name="Rectangle 2091">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4" name="Oval 2093">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6" name="Rectangle 2095">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5FDA01-F344-1A84-88C3-BA310ABDD66B}"/>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algn="r"/>
            <a:r>
              <a:rPr lang="en-US" dirty="0">
                <a:solidFill>
                  <a:srgbClr val="FFFFFF"/>
                </a:solidFill>
              </a:rPr>
              <a:t>We’ll Leave the Light On. </a:t>
            </a:r>
          </a:p>
        </p:txBody>
      </p:sp>
      <p:pic>
        <p:nvPicPr>
          <p:cNvPr id="2054" name="Picture 6" descr="G6 Hospitality Announces Clean@6 Program - G6 Hospitality">
            <a:extLst>
              <a:ext uri="{FF2B5EF4-FFF2-40B4-BE49-F238E27FC236}">
                <a16:creationId xmlns:a16="http://schemas.microsoft.com/office/drawing/2014/main" id="{577BF28A-54B8-8FA7-88B2-29250CFD05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63" r="6358"/>
          <a:stretch/>
        </p:blipFill>
        <p:spPr bwMode="auto">
          <a:xfrm>
            <a:off x="6102552" y="-25405"/>
            <a:ext cx="5963757" cy="689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1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Rectangle 3093">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CE87457-2BF6-87E0-0A47-A27D9C9EA962}"/>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ctr"/>
            <a:r>
              <a:rPr lang="en-US" sz="6200" kern="1200" dirty="0">
                <a:solidFill>
                  <a:srgbClr val="FFFFFF"/>
                </a:solidFill>
              </a:rPr>
              <a:t>I am thankful for each of you!</a:t>
            </a:r>
          </a:p>
        </p:txBody>
      </p:sp>
      <p:pic>
        <p:nvPicPr>
          <p:cNvPr id="3074" name="Picture 2" descr="Be Thankful Vector Art | Thankgiving Designs | Cre8iveSkill">
            <a:extLst>
              <a:ext uri="{FF2B5EF4-FFF2-40B4-BE49-F238E27FC236}">
                <a16:creationId xmlns:a16="http://schemas.microsoft.com/office/drawing/2014/main" id="{A309D0D2-0CC3-DD20-E31F-3CC6B1C91E81}"/>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tretch>
            <a:fillRect/>
          </a:stretch>
        </p:blipFill>
        <p:spPr bwMode="auto">
          <a:xfrm>
            <a:off x="5766955" y="374073"/>
            <a:ext cx="6005945" cy="5756563"/>
          </a:xfrm>
          <a:prstGeom prst="rect">
            <a:avLst/>
          </a:prstGeom>
          <a:noFill/>
          <a:extLst>
            <a:ext uri="{909E8E84-426E-40DD-AFC4-6F175D3DCCD1}">
              <a14:hiddenFill xmlns:a14="http://schemas.microsoft.com/office/drawing/2010/main">
                <a:solidFill>
                  <a:srgbClr val="FFFFFF"/>
                </a:solidFill>
              </a14:hiddenFill>
            </a:ext>
          </a:extLst>
        </p:spPr>
      </p:pic>
      <p:grpSp>
        <p:nvGrpSpPr>
          <p:cNvPr id="3096" name="Group 3095">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309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dirty="0">
                <a:solidFill>
                  <a:srgbClr val="FFFFFF"/>
                </a:solidFill>
              </a:endParaRPr>
            </a:p>
          </p:txBody>
        </p:sp>
        <p:sp>
          <p:nvSpPr>
            <p:cNvPr id="3098"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dirty="0">
                <a:solidFill>
                  <a:srgbClr val="FFFFFF"/>
                </a:solidFill>
              </a:endParaRPr>
            </a:p>
          </p:txBody>
        </p:sp>
        <p:sp>
          <p:nvSpPr>
            <p:cNvPr id="3099"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dirty="0">
                <a:solidFill>
                  <a:srgbClr val="FFFFFF"/>
                </a:solidFill>
              </a:endParaRPr>
            </a:p>
          </p:txBody>
        </p:sp>
      </p:grpSp>
      <p:cxnSp>
        <p:nvCxnSpPr>
          <p:cNvPr id="3101" name="Straight Connector 310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645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4" name="Rectangle 5133">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87701-6985-BB0E-F8AB-9DBBFB8281EF}"/>
              </a:ext>
            </a:extLst>
          </p:cNvPr>
          <p:cNvSpPr>
            <a:spLocks noGrp="1"/>
          </p:cNvSpPr>
          <p:nvPr>
            <p:ph type="title"/>
          </p:nvPr>
        </p:nvSpPr>
        <p:spPr>
          <a:xfrm>
            <a:off x="147779" y="37126"/>
            <a:ext cx="5651367" cy="1634248"/>
          </a:xfrm>
        </p:spPr>
        <p:txBody>
          <a:bodyPr>
            <a:noAutofit/>
          </a:bodyPr>
          <a:lstStyle/>
          <a:p>
            <a:r>
              <a:rPr lang="en-US" sz="4400" dirty="0"/>
              <a:t>Join me in honoring our new directors</a:t>
            </a:r>
          </a:p>
        </p:txBody>
      </p:sp>
      <p:sp>
        <p:nvSpPr>
          <p:cNvPr id="3" name="Content Placeholder 2">
            <a:extLst>
              <a:ext uri="{FF2B5EF4-FFF2-40B4-BE49-F238E27FC236}">
                <a16:creationId xmlns:a16="http://schemas.microsoft.com/office/drawing/2014/main" id="{71E1A424-A5E2-9E8A-FCB7-69C457424972}"/>
              </a:ext>
            </a:extLst>
          </p:cNvPr>
          <p:cNvSpPr>
            <a:spLocks noGrp="1"/>
          </p:cNvSpPr>
          <p:nvPr>
            <p:ph idx="1"/>
          </p:nvPr>
        </p:nvSpPr>
        <p:spPr>
          <a:xfrm>
            <a:off x="150828" y="1671372"/>
            <a:ext cx="5735365" cy="4996847"/>
          </a:xfrm>
        </p:spPr>
        <p:txBody>
          <a:bodyPr>
            <a:normAutofit fontScale="85000" lnSpcReduction="20000"/>
          </a:bodyPr>
          <a:lstStyle/>
          <a:p>
            <a:endParaRPr lang="en-US" sz="2000" dirty="0"/>
          </a:p>
          <a:p>
            <a:pPr algn="ctr"/>
            <a:endParaRPr lang="en-US" sz="8600" dirty="0"/>
          </a:p>
          <a:p>
            <a:pPr marL="0" indent="0" algn="ctr">
              <a:buNone/>
            </a:pPr>
            <a:br>
              <a:rPr lang="en-US" sz="8600" dirty="0">
                <a:effectLst/>
                <a:latin typeface="Calibri" panose="020F0502020204030204" pitchFamily="34" charset="0"/>
                <a:ea typeface="Times New Roman" panose="02020603050405020304" pitchFamily="18" charset="0"/>
              </a:rPr>
            </a:br>
            <a:endParaRPr lang="en-US" sz="8600" dirty="0"/>
          </a:p>
          <a:p>
            <a:pPr marL="0" indent="0">
              <a:buNone/>
            </a:pPr>
            <a:br>
              <a:rPr lang="en-US" sz="2000" dirty="0">
                <a:effectLst/>
                <a:latin typeface="Calibri" panose="020F0502020204030204" pitchFamily="34" charset="0"/>
                <a:ea typeface="Times New Roman" panose="02020603050405020304" pitchFamily="18" charset="0"/>
              </a:rPr>
            </a:br>
            <a:endParaRPr lang="en-US" sz="2000" dirty="0"/>
          </a:p>
          <a:p>
            <a:endParaRPr lang="en-US" sz="2000" dirty="0"/>
          </a:p>
          <a:p>
            <a:endParaRPr lang="en-US" sz="2000" dirty="0"/>
          </a:p>
          <a:p>
            <a:endParaRPr lang="en-US" sz="2000" dirty="0"/>
          </a:p>
          <a:p>
            <a:pPr marL="0" indent="0">
              <a:buNone/>
            </a:pPr>
            <a:r>
              <a:rPr lang="en-US" sz="2000" dirty="0"/>
              <a:t>Special Thanks to G-CASE, Belinda Tiller, Lynn Holland, Elise James and Annette Murphy</a:t>
            </a:r>
          </a:p>
        </p:txBody>
      </p:sp>
      <p:pic>
        <p:nvPicPr>
          <p:cNvPr id="4" name="Picture 3">
            <a:extLst>
              <a:ext uri="{FF2B5EF4-FFF2-40B4-BE49-F238E27FC236}">
                <a16:creationId xmlns:a16="http://schemas.microsoft.com/office/drawing/2014/main" id="{17D7EB57-F0D2-303F-7E4E-916B93DB968A}"/>
              </a:ext>
              <a:ext uri="{C183D7F6-B498-43B3-948B-1728B52AA6E4}">
                <adec:decorative xmlns:adec="http://schemas.microsoft.com/office/drawing/2017/decorative" val="1"/>
              </a:ext>
            </a:extLst>
          </p:cNvPr>
          <p:cNvPicPr>
            <a:picLocks noChangeAspect="1"/>
          </p:cNvPicPr>
          <p:nvPr/>
        </p:nvPicPr>
        <p:blipFill rotWithShape="1">
          <a:blip r:embed="rId2"/>
          <a:srcRect t="5433" r="3" b="2543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5145" name="Arc 51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25A9091C-88D5-994A-8C5B-6AFCC1A5536C}"/>
              </a:ext>
              <a:ext uri="{C183D7F6-B498-43B3-948B-1728B52AA6E4}">
                <adec:decorative xmlns:adec="http://schemas.microsoft.com/office/drawing/2017/decorative" val="1"/>
              </a:ext>
            </a:extLst>
          </p:cNvPr>
          <p:cNvPicPr>
            <a:picLocks noChangeAspect="1"/>
          </p:cNvPicPr>
          <p:nvPr/>
        </p:nvPicPr>
        <p:blipFill rotWithShape="1">
          <a:blip r:embed="rId3"/>
          <a:srcRect t="30397" r="-1" b="5287"/>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122" name="75A67F29-2D9E-45B5-AEEB-4A5CC416CAF7">
            <a:extLst>
              <a:ext uri="{FF2B5EF4-FFF2-40B4-BE49-F238E27FC236}">
                <a16:creationId xmlns:a16="http://schemas.microsoft.com/office/drawing/2014/main" id="{2DEA405A-DC50-F1CB-57F7-47AA20EA772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 r="14576" b="4"/>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ar: 5 Points 5">
            <a:extLst>
              <a:ext uri="{FF2B5EF4-FFF2-40B4-BE49-F238E27FC236}">
                <a16:creationId xmlns:a16="http://schemas.microsoft.com/office/drawing/2014/main" id="{A86D3C30-C3D3-2426-C006-812337446712}"/>
              </a:ext>
              <a:ext uri="{C183D7F6-B498-43B3-948B-1728B52AA6E4}">
                <adec:decorative xmlns:adec="http://schemas.microsoft.com/office/drawing/2017/decorative" val="1"/>
              </a:ext>
            </a:extLst>
          </p:cNvPr>
          <p:cNvSpPr/>
          <p:nvPr/>
        </p:nvSpPr>
        <p:spPr>
          <a:xfrm>
            <a:off x="293299" y="1671371"/>
            <a:ext cx="5371448" cy="409107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9E9FBF-8DE2-7CDB-D885-915D82A57FC4}"/>
              </a:ext>
            </a:extLst>
          </p:cNvPr>
          <p:cNvSpPr txBox="1"/>
          <p:nvPr/>
        </p:nvSpPr>
        <p:spPr>
          <a:xfrm>
            <a:off x="894656" y="3064357"/>
            <a:ext cx="3945705" cy="1200329"/>
          </a:xfrm>
          <a:prstGeom prst="rect">
            <a:avLst/>
          </a:prstGeom>
          <a:noFill/>
        </p:spPr>
        <p:txBody>
          <a:bodyPr wrap="square" rtlCol="0">
            <a:spAutoFit/>
          </a:bodyPr>
          <a:lstStyle/>
          <a:p>
            <a:pPr algn="ctr"/>
            <a:r>
              <a:rPr lang="en-US" sz="7200" dirty="0">
                <a:latin typeface="Arial" panose="020B0604020202020204" pitchFamily="34" charset="0"/>
                <a:cs typeface="Arial" panose="020B0604020202020204" pitchFamily="34" charset="0"/>
              </a:rPr>
              <a:t>SELDA</a:t>
            </a:r>
          </a:p>
        </p:txBody>
      </p:sp>
    </p:spTree>
    <p:extLst>
      <p:ext uri="{BB962C8B-B14F-4D97-AF65-F5344CB8AC3E}">
        <p14:creationId xmlns:p14="http://schemas.microsoft.com/office/powerpoint/2010/main" val="4010053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1AA2BF3-FC5A-8BCE-103A-83EB71C88F38}"/>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968" b="12813"/>
          <a:stretch/>
        </p:blipFill>
        <p:spPr bwMode="auto">
          <a:xfrm>
            <a:off x="0" y="-187027"/>
            <a:ext cx="12198824"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02">
            <a:extLst>
              <a:ext uri="{FF2B5EF4-FFF2-40B4-BE49-F238E27FC236}">
                <a16:creationId xmlns:a16="http://schemas.microsoft.com/office/drawing/2014/main" id="{9A5A9483-475E-DA22-2C68-098571107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002" y="381000"/>
            <a:ext cx="6858002" cy="6096002"/>
          </a:xfrm>
          <a:prstGeom prst="rect">
            <a:avLst/>
          </a:prstGeom>
          <a:gradFill flip="none" rotWithShape="1">
            <a:gsLst>
              <a:gs pos="0">
                <a:srgbClr val="000000">
                  <a:alpha val="38000"/>
                </a:srgbClr>
              </a:gs>
              <a:gs pos="59000">
                <a:srgbClr val="000000">
                  <a:alpha val="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05" name="Group 4104">
            <a:extLst>
              <a:ext uri="{FF2B5EF4-FFF2-40B4-BE49-F238E27FC236}">
                <a16:creationId xmlns:a16="http://schemas.microsoft.com/office/drawing/2014/main" id="{920D816E-A0CF-56DD-CBDF-90FC04D07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289" y="4974848"/>
            <a:ext cx="1608201" cy="2140644"/>
            <a:chOff x="-59345" y="4538825"/>
            <a:chExt cx="1947033" cy="2591657"/>
          </a:xfrm>
        </p:grpSpPr>
        <p:sp>
          <p:nvSpPr>
            <p:cNvPr id="4106" name="Freeform: Shape 4105">
              <a:extLst>
                <a:ext uri="{FF2B5EF4-FFF2-40B4-BE49-F238E27FC236}">
                  <a16:creationId xmlns:a16="http://schemas.microsoft.com/office/drawing/2014/main" id="{7543F2BC-5371-10D7-02D1-85C3E4A88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437924" flipH="1" flipV="1">
              <a:off x="197686" y="4281794"/>
              <a:ext cx="1284318" cy="1798380"/>
            </a:xfrm>
            <a:custGeom>
              <a:avLst/>
              <a:gdLst>
                <a:gd name="connsiteX0" fmla="*/ 973884 w 1284318"/>
                <a:gd name="connsiteY0" fmla="*/ 319757 h 1798380"/>
                <a:gd name="connsiteX1" fmla="*/ 933347 w 1284318"/>
                <a:gd name="connsiteY1" fmla="*/ 456675 h 1798380"/>
                <a:gd name="connsiteX2" fmla="*/ 790087 w 1284318"/>
                <a:gd name="connsiteY2" fmla="*/ 646637 h 1798380"/>
                <a:gd name="connsiteX3" fmla="*/ 608179 w 1284318"/>
                <a:gd name="connsiteY3" fmla="*/ 800416 h 1798380"/>
                <a:gd name="connsiteX4" fmla="*/ 386518 w 1284318"/>
                <a:gd name="connsiteY4" fmla="*/ 918072 h 1798380"/>
                <a:gd name="connsiteX5" fmla="*/ 496841 w 1284318"/>
                <a:gd name="connsiteY5" fmla="*/ 931786 h 1798380"/>
                <a:gd name="connsiteX6" fmla="*/ 845020 w 1284318"/>
                <a:gd name="connsiteY6" fmla="*/ 932971 h 1798380"/>
                <a:gd name="connsiteX7" fmla="*/ 1104134 w 1284318"/>
                <a:gd name="connsiteY7" fmla="*/ 994216 h 1798380"/>
                <a:gd name="connsiteX8" fmla="*/ 1270764 w 1284318"/>
                <a:gd name="connsiteY8" fmla="*/ 1069595 h 1798380"/>
                <a:gd name="connsiteX9" fmla="*/ 1253844 w 1284318"/>
                <a:gd name="connsiteY9" fmla="*/ 1119951 h 1798380"/>
                <a:gd name="connsiteX10" fmla="*/ 1090000 w 1284318"/>
                <a:gd name="connsiteY10" fmla="*/ 1225064 h 1798380"/>
                <a:gd name="connsiteX11" fmla="*/ 830886 w 1284318"/>
                <a:gd name="connsiteY11" fmla="*/ 1291019 h 1798380"/>
                <a:gd name="connsiteX12" fmla="*/ 625381 w 1284318"/>
                <a:gd name="connsiteY12" fmla="*/ 1282695 h 1798380"/>
                <a:gd name="connsiteX13" fmla="*/ 394115 w 1284318"/>
                <a:gd name="connsiteY13" fmla="*/ 1213990 h 1798380"/>
                <a:gd name="connsiteX14" fmla="*/ 227806 w 1284318"/>
                <a:gd name="connsiteY14" fmla="*/ 1123564 h 1798380"/>
                <a:gd name="connsiteX15" fmla="*/ 222077 w 1284318"/>
                <a:gd name="connsiteY15" fmla="*/ 1154907 h 1798380"/>
                <a:gd name="connsiteX16" fmla="*/ 257021 w 1284318"/>
                <a:gd name="connsiteY16" fmla="*/ 1382395 h 1798380"/>
                <a:gd name="connsiteX17" fmla="*/ 329718 w 1284318"/>
                <a:gd name="connsiteY17" fmla="*/ 1649903 h 1798380"/>
                <a:gd name="connsiteX18" fmla="*/ 358172 w 1284318"/>
                <a:gd name="connsiteY18" fmla="*/ 1727779 h 1798380"/>
                <a:gd name="connsiteX19" fmla="*/ 162274 w 1284318"/>
                <a:gd name="connsiteY19" fmla="*/ 1798380 h 1798380"/>
                <a:gd name="connsiteX20" fmla="*/ 40999 w 1284318"/>
                <a:gd name="connsiteY20" fmla="*/ 1391750 h 1798380"/>
                <a:gd name="connsiteX21" fmla="*/ 130 w 1284318"/>
                <a:gd name="connsiteY21" fmla="*/ 955850 h 1798380"/>
                <a:gd name="connsiteX22" fmla="*/ 77747 w 1284318"/>
                <a:gd name="connsiteY22" fmla="*/ 449030 h 1798380"/>
                <a:gd name="connsiteX23" fmla="*/ 136820 w 1284318"/>
                <a:gd name="connsiteY23" fmla="*/ 274135 h 1798380"/>
                <a:gd name="connsiteX24" fmla="*/ 169577 w 1284318"/>
                <a:gd name="connsiteY24" fmla="*/ 204912 h 1798380"/>
                <a:gd name="connsiteX25" fmla="*/ 473768 w 1284318"/>
                <a:gd name="connsiteY25" fmla="*/ 0 h 1798380"/>
                <a:gd name="connsiteX26" fmla="*/ 493343 w 1284318"/>
                <a:gd name="connsiteY26" fmla="*/ 76022 h 1798380"/>
                <a:gd name="connsiteX27" fmla="*/ 488736 w 1284318"/>
                <a:gd name="connsiteY27" fmla="*/ 300123 h 1798380"/>
                <a:gd name="connsiteX28" fmla="*/ 374038 w 1284318"/>
                <a:gd name="connsiteY28" fmla="*/ 512355 h 1798380"/>
                <a:gd name="connsiteX29" fmla="*/ 375640 w 1284318"/>
                <a:gd name="connsiteY29" fmla="*/ 540894 h 1798380"/>
                <a:gd name="connsiteX30" fmla="*/ 646830 w 1284318"/>
                <a:gd name="connsiteY30" fmla="*/ 387756 h 1798380"/>
                <a:gd name="connsiteX31" fmla="*/ 965722 w 1284318"/>
                <a:gd name="connsiteY31" fmla="*/ 315165 h 1798380"/>
                <a:gd name="connsiteX32" fmla="*/ 973884 w 1284318"/>
                <a:gd name="connsiteY32" fmla="*/ 319757 h 179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84318" h="1798380">
                  <a:moveTo>
                    <a:pt x="973884" y="319757"/>
                  </a:moveTo>
                  <a:cubicBezTo>
                    <a:pt x="986811" y="338318"/>
                    <a:pt x="958960" y="408335"/>
                    <a:pt x="933347" y="456675"/>
                  </a:cubicBezTo>
                  <a:cubicBezTo>
                    <a:pt x="904074" y="511920"/>
                    <a:pt x="844282" y="589347"/>
                    <a:pt x="790087" y="646637"/>
                  </a:cubicBezTo>
                  <a:cubicBezTo>
                    <a:pt x="735893" y="703928"/>
                    <a:pt x="675440" y="755177"/>
                    <a:pt x="608179" y="800416"/>
                  </a:cubicBezTo>
                  <a:cubicBezTo>
                    <a:pt x="540917" y="845656"/>
                    <a:pt x="392691" y="910590"/>
                    <a:pt x="386518" y="918072"/>
                  </a:cubicBezTo>
                  <a:cubicBezTo>
                    <a:pt x="380344" y="925554"/>
                    <a:pt x="420424" y="929303"/>
                    <a:pt x="496841" y="931786"/>
                  </a:cubicBezTo>
                  <a:cubicBezTo>
                    <a:pt x="573259" y="934270"/>
                    <a:pt x="743805" y="922566"/>
                    <a:pt x="845020" y="932971"/>
                  </a:cubicBezTo>
                  <a:cubicBezTo>
                    <a:pt x="946235" y="943376"/>
                    <a:pt x="1033176" y="971446"/>
                    <a:pt x="1104134" y="994216"/>
                  </a:cubicBezTo>
                  <a:cubicBezTo>
                    <a:pt x="1175091" y="1016986"/>
                    <a:pt x="1245812" y="1048639"/>
                    <a:pt x="1270764" y="1069595"/>
                  </a:cubicBezTo>
                  <a:cubicBezTo>
                    <a:pt x="1295715" y="1090551"/>
                    <a:pt x="1283970" y="1094040"/>
                    <a:pt x="1253844" y="1119951"/>
                  </a:cubicBezTo>
                  <a:cubicBezTo>
                    <a:pt x="1223716" y="1145863"/>
                    <a:pt x="1160493" y="1196552"/>
                    <a:pt x="1090000" y="1225064"/>
                  </a:cubicBezTo>
                  <a:cubicBezTo>
                    <a:pt x="1019507" y="1253574"/>
                    <a:pt x="908322" y="1281415"/>
                    <a:pt x="830886" y="1291019"/>
                  </a:cubicBezTo>
                  <a:cubicBezTo>
                    <a:pt x="753449" y="1300625"/>
                    <a:pt x="698175" y="1295534"/>
                    <a:pt x="625381" y="1282695"/>
                  </a:cubicBezTo>
                  <a:cubicBezTo>
                    <a:pt x="552586" y="1269857"/>
                    <a:pt x="460377" y="1240511"/>
                    <a:pt x="394115" y="1213990"/>
                  </a:cubicBezTo>
                  <a:cubicBezTo>
                    <a:pt x="327853" y="1187468"/>
                    <a:pt x="238957" y="1131321"/>
                    <a:pt x="227806" y="1123564"/>
                  </a:cubicBezTo>
                  <a:cubicBezTo>
                    <a:pt x="216655" y="1115808"/>
                    <a:pt x="217208" y="1111768"/>
                    <a:pt x="222077" y="1154907"/>
                  </a:cubicBezTo>
                  <a:cubicBezTo>
                    <a:pt x="226946" y="1198045"/>
                    <a:pt x="239081" y="1299895"/>
                    <a:pt x="257021" y="1382395"/>
                  </a:cubicBezTo>
                  <a:cubicBezTo>
                    <a:pt x="274961" y="1464894"/>
                    <a:pt x="302922" y="1570722"/>
                    <a:pt x="329718" y="1649903"/>
                  </a:cubicBezTo>
                  <a:lnTo>
                    <a:pt x="358172" y="1727779"/>
                  </a:lnTo>
                  <a:cubicBezTo>
                    <a:pt x="306835" y="1764820"/>
                    <a:pt x="211687" y="1783165"/>
                    <a:pt x="162274" y="1798380"/>
                  </a:cubicBezTo>
                  <a:cubicBezTo>
                    <a:pt x="110713" y="1663654"/>
                    <a:pt x="68023" y="1532171"/>
                    <a:pt x="40999" y="1391750"/>
                  </a:cubicBezTo>
                  <a:cubicBezTo>
                    <a:pt x="13975" y="1251328"/>
                    <a:pt x="-1594" y="1110579"/>
                    <a:pt x="130" y="955850"/>
                  </a:cubicBezTo>
                  <a:cubicBezTo>
                    <a:pt x="1851" y="801121"/>
                    <a:pt x="44504" y="584757"/>
                    <a:pt x="77747" y="449030"/>
                  </a:cubicBezTo>
                  <a:cubicBezTo>
                    <a:pt x="94369" y="381167"/>
                    <a:pt x="115286" y="324130"/>
                    <a:pt x="136820" y="274135"/>
                  </a:cubicBezTo>
                  <a:lnTo>
                    <a:pt x="169577" y="204912"/>
                  </a:lnTo>
                  <a:lnTo>
                    <a:pt x="473768" y="0"/>
                  </a:lnTo>
                  <a:lnTo>
                    <a:pt x="493343" y="76022"/>
                  </a:lnTo>
                  <a:cubicBezTo>
                    <a:pt x="505787" y="170470"/>
                    <a:pt x="505983" y="215712"/>
                    <a:pt x="488736" y="300123"/>
                  </a:cubicBezTo>
                  <a:cubicBezTo>
                    <a:pt x="471154" y="386172"/>
                    <a:pt x="392887" y="472227"/>
                    <a:pt x="374038" y="512355"/>
                  </a:cubicBezTo>
                  <a:cubicBezTo>
                    <a:pt x="355189" y="552484"/>
                    <a:pt x="330175" y="561660"/>
                    <a:pt x="375640" y="540894"/>
                  </a:cubicBezTo>
                  <a:cubicBezTo>
                    <a:pt x="421106" y="520128"/>
                    <a:pt x="548483" y="425379"/>
                    <a:pt x="646830" y="387756"/>
                  </a:cubicBezTo>
                  <a:cubicBezTo>
                    <a:pt x="745176" y="350135"/>
                    <a:pt x="936630" y="312461"/>
                    <a:pt x="965722" y="315165"/>
                  </a:cubicBezTo>
                  <a:cubicBezTo>
                    <a:pt x="969359" y="315503"/>
                    <a:pt x="972038" y="317105"/>
                    <a:pt x="973884" y="319757"/>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07" name="Freeform: Shape 4106">
              <a:extLst>
                <a:ext uri="{FF2B5EF4-FFF2-40B4-BE49-F238E27FC236}">
                  <a16:creationId xmlns:a16="http://schemas.microsoft.com/office/drawing/2014/main" id="{9DA6763D-874E-E43E-F9BF-6F044417D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437924" flipH="1" flipV="1">
              <a:off x="197686" y="4281794"/>
              <a:ext cx="1284318" cy="1798380"/>
            </a:xfrm>
            <a:custGeom>
              <a:avLst/>
              <a:gdLst>
                <a:gd name="connsiteX0" fmla="*/ 973884 w 1284318"/>
                <a:gd name="connsiteY0" fmla="*/ 319757 h 1798380"/>
                <a:gd name="connsiteX1" fmla="*/ 933347 w 1284318"/>
                <a:gd name="connsiteY1" fmla="*/ 456675 h 1798380"/>
                <a:gd name="connsiteX2" fmla="*/ 790087 w 1284318"/>
                <a:gd name="connsiteY2" fmla="*/ 646637 h 1798380"/>
                <a:gd name="connsiteX3" fmla="*/ 608179 w 1284318"/>
                <a:gd name="connsiteY3" fmla="*/ 800416 h 1798380"/>
                <a:gd name="connsiteX4" fmla="*/ 386518 w 1284318"/>
                <a:gd name="connsiteY4" fmla="*/ 918072 h 1798380"/>
                <a:gd name="connsiteX5" fmla="*/ 496841 w 1284318"/>
                <a:gd name="connsiteY5" fmla="*/ 931786 h 1798380"/>
                <a:gd name="connsiteX6" fmla="*/ 845020 w 1284318"/>
                <a:gd name="connsiteY6" fmla="*/ 932971 h 1798380"/>
                <a:gd name="connsiteX7" fmla="*/ 1104134 w 1284318"/>
                <a:gd name="connsiteY7" fmla="*/ 994216 h 1798380"/>
                <a:gd name="connsiteX8" fmla="*/ 1270764 w 1284318"/>
                <a:gd name="connsiteY8" fmla="*/ 1069595 h 1798380"/>
                <a:gd name="connsiteX9" fmla="*/ 1253844 w 1284318"/>
                <a:gd name="connsiteY9" fmla="*/ 1119951 h 1798380"/>
                <a:gd name="connsiteX10" fmla="*/ 1090000 w 1284318"/>
                <a:gd name="connsiteY10" fmla="*/ 1225064 h 1798380"/>
                <a:gd name="connsiteX11" fmla="*/ 830886 w 1284318"/>
                <a:gd name="connsiteY11" fmla="*/ 1291019 h 1798380"/>
                <a:gd name="connsiteX12" fmla="*/ 625381 w 1284318"/>
                <a:gd name="connsiteY12" fmla="*/ 1282695 h 1798380"/>
                <a:gd name="connsiteX13" fmla="*/ 394115 w 1284318"/>
                <a:gd name="connsiteY13" fmla="*/ 1213990 h 1798380"/>
                <a:gd name="connsiteX14" fmla="*/ 227806 w 1284318"/>
                <a:gd name="connsiteY14" fmla="*/ 1123564 h 1798380"/>
                <a:gd name="connsiteX15" fmla="*/ 222077 w 1284318"/>
                <a:gd name="connsiteY15" fmla="*/ 1154907 h 1798380"/>
                <a:gd name="connsiteX16" fmla="*/ 257021 w 1284318"/>
                <a:gd name="connsiteY16" fmla="*/ 1382395 h 1798380"/>
                <a:gd name="connsiteX17" fmla="*/ 329718 w 1284318"/>
                <a:gd name="connsiteY17" fmla="*/ 1649903 h 1798380"/>
                <a:gd name="connsiteX18" fmla="*/ 358172 w 1284318"/>
                <a:gd name="connsiteY18" fmla="*/ 1727779 h 1798380"/>
                <a:gd name="connsiteX19" fmla="*/ 162274 w 1284318"/>
                <a:gd name="connsiteY19" fmla="*/ 1798380 h 1798380"/>
                <a:gd name="connsiteX20" fmla="*/ 40999 w 1284318"/>
                <a:gd name="connsiteY20" fmla="*/ 1391750 h 1798380"/>
                <a:gd name="connsiteX21" fmla="*/ 130 w 1284318"/>
                <a:gd name="connsiteY21" fmla="*/ 955850 h 1798380"/>
                <a:gd name="connsiteX22" fmla="*/ 77747 w 1284318"/>
                <a:gd name="connsiteY22" fmla="*/ 449030 h 1798380"/>
                <a:gd name="connsiteX23" fmla="*/ 136820 w 1284318"/>
                <a:gd name="connsiteY23" fmla="*/ 274135 h 1798380"/>
                <a:gd name="connsiteX24" fmla="*/ 169577 w 1284318"/>
                <a:gd name="connsiteY24" fmla="*/ 204912 h 1798380"/>
                <a:gd name="connsiteX25" fmla="*/ 473768 w 1284318"/>
                <a:gd name="connsiteY25" fmla="*/ 0 h 1798380"/>
                <a:gd name="connsiteX26" fmla="*/ 493343 w 1284318"/>
                <a:gd name="connsiteY26" fmla="*/ 76022 h 1798380"/>
                <a:gd name="connsiteX27" fmla="*/ 488736 w 1284318"/>
                <a:gd name="connsiteY27" fmla="*/ 300123 h 1798380"/>
                <a:gd name="connsiteX28" fmla="*/ 374038 w 1284318"/>
                <a:gd name="connsiteY28" fmla="*/ 512355 h 1798380"/>
                <a:gd name="connsiteX29" fmla="*/ 375640 w 1284318"/>
                <a:gd name="connsiteY29" fmla="*/ 540894 h 1798380"/>
                <a:gd name="connsiteX30" fmla="*/ 646830 w 1284318"/>
                <a:gd name="connsiteY30" fmla="*/ 387756 h 1798380"/>
                <a:gd name="connsiteX31" fmla="*/ 965722 w 1284318"/>
                <a:gd name="connsiteY31" fmla="*/ 315165 h 1798380"/>
                <a:gd name="connsiteX32" fmla="*/ 973884 w 1284318"/>
                <a:gd name="connsiteY32" fmla="*/ 319757 h 179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84318" h="1798380">
                  <a:moveTo>
                    <a:pt x="973884" y="319757"/>
                  </a:moveTo>
                  <a:cubicBezTo>
                    <a:pt x="986811" y="338318"/>
                    <a:pt x="958960" y="408335"/>
                    <a:pt x="933347" y="456675"/>
                  </a:cubicBezTo>
                  <a:cubicBezTo>
                    <a:pt x="904074" y="511920"/>
                    <a:pt x="844282" y="589347"/>
                    <a:pt x="790087" y="646637"/>
                  </a:cubicBezTo>
                  <a:cubicBezTo>
                    <a:pt x="735893" y="703928"/>
                    <a:pt x="675440" y="755177"/>
                    <a:pt x="608179" y="800416"/>
                  </a:cubicBezTo>
                  <a:cubicBezTo>
                    <a:pt x="540917" y="845656"/>
                    <a:pt x="392691" y="910590"/>
                    <a:pt x="386518" y="918072"/>
                  </a:cubicBezTo>
                  <a:cubicBezTo>
                    <a:pt x="380344" y="925554"/>
                    <a:pt x="420424" y="929303"/>
                    <a:pt x="496841" y="931786"/>
                  </a:cubicBezTo>
                  <a:cubicBezTo>
                    <a:pt x="573259" y="934270"/>
                    <a:pt x="743805" y="922566"/>
                    <a:pt x="845020" y="932971"/>
                  </a:cubicBezTo>
                  <a:cubicBezTo>
                    <a:pt x="946235" y="943376"/>
                    <a:pt x="1033176" y="971446"/>
                    <a:pt x="1104134" y="994216"/>
                  </a:cubicBezTo>
                  <a:cubicBezTo>
                    <a:pt x="1175091" y="1016986"/>
                    <a:pt x="1245812" y="1048639"/>
                    <a:pt x="1270764" y="1069595"/>
                  </a:cubicBezTo>
                  <a:cubicBezTo>
                    <a:pt x="1295715" y="1090551"/>
                    <a:pt x="1283970" y="1094040"/>
                    <a:pt x="1253844" y="1119951"/>
                  </a:cubicBezTo>
                  <a:cubicBezTo>
                    <a:pt x="1223716" y="1145863"/>
                    <a:pt x="1160493" y="1196552"/>
                    <a:pt x="1090000" y="1225064"/>
                  </a:cubicBezTo>
                  <a:cubicBezTo>
                    <a:pt x="1019507" y="1253574"/>
                    <a:pt x="908322" y="1281415"/>
                    <a:pt x="830886" y="1291019"/>
                  </a:cubicBezTo>
                  <a:cubicBezTo>
                    <a:pt x="753449" y="1300625"/>
                    <a:pt x="698175" y="1295534"/>
                    <a:pt x="625381" y="1282695"/>
                  </a:cubicBezTo>
                  <a:cubicBezTo>
                    <a:pt x="552586" y="1269857"/>
                    <a:pt x="460377" y="1240511"/>
                    <a:pt x="394115" y="1213990"/>
                  </a:cubicBezTo>
                  <a:cubicBezTo>
                    <a:pt x="327853" y="1187468"/>
                    <a:pt x="238957" y="1131321"/>
                    <a:pt x="227806" y="1123564"/>
                  </a:cubicBezTo>
                  <a:cubicBezTo>
                    <a:pt x="216655" y="1115808"/>
                    <a:pt x="217208" y="1111768"/>
                    <a:pt x="222077" y="1154907"/>
                  </a:cubicBezTo>
                  <a:cubicBezTo>
                    <a:pt x="226946" y="1198045"/>
                    <a:pt x="239081" y="1299895"/>
                    <a:pt x="257021" y="1382395"/>
                  </a:cubicBezTo>
                  <a:cubicBezTo>
                    <a:pt x="274961" y="1464894"/>
                    <a:pt x="302922" y="1570722"/>
                    <a:pt x="329718" y="1649903"/>
                  </a:cubicBezTo>
                  <a:lnTo>
                    <a:pt x="358172" y="1727779"/>
                  </a:lnTo>
                  <a:cubicBezTo>
                    <a:pt x="306835" y="1764820"/>
                    <a:pt x="211687" y="1783165"/>
                    <a:pt x="162274" y="1798380"/>
                  </a:cubicBezTo>
                  <a:cubicBezTo>
                    <a:pt x="110713" y="1663654"/>
                    <a:pt x="68023" y="1532171"/>
                    <a:pt x="40999" y="1391750"/>
                  </a:cubicBezTo>
                  <a:cubicBezTo>
                    <a:pt x="13975" y="1251328"/>
                    <a:pt x="-1594" y="1110579"/>
                    <a:pt x="130" y="955850"/>
                  </a:cubicBezTo>
                  <a:cubicBezTo>
                    <a:pt x="1851" y="801121"/>
                    <a:pt x="44504" y="584757"/>
                    <a:pt x="77747" y="449030"/>
                  </a:cubicBezTo>
                  <a:cubicBezTo>
                    <a:pt x="94369" y="381167"/>
                    <a:pt x="115286" y="324130"/>
                    <a:pt x="136820" y="274135"/>
                  </a:cubicBezTo>
                  <a:lnTo>
                    <a:pt x="169577" y="204912"/>
                  </a:lnTo>
                  <a:lnTo>
                    <a:pt x="473768" y="0"/>
                  </a:lnTo>
                  <a:lnTo>
                    <a:pt x="493343" y="76022"/>
                  </a:lnTo>
                  <a:cubicBezTo>
                    <a:pt x="505787" y="170470"/>
                    <a:pt x="505983" y="215712"/>
                    <a:pt x="488736" y="300123"/>
                  </a:cubicBezTo>
                  <a:cubicBezTo>
                    <a:pt x="471154" y="386172"/>
                    <a:pt x="392887" y="472227"/>
                    <a:pt x="374038" y="512355"/>
                  </a:cubicBezTo>
                  <a:cubicBezTo>
                    <a:pt x="355189" y="552484"/>
                    <a:pt x="330175" y="561660"/>
                    <a:pt x="375640" y="540894"/>
                  </a:cubicBezTo>
                  <a:cubicBezTo>
                    <a:pt x="421106" y="520128"/>
                    <a:pt x="548483" y="425379"/>
                    <a:pt x="646830" y="387756"/>
                  </a:cubicBezTo>
                  <a:cubicBezTo>
                    <a:pt x="745176" y="350135"/>
                    <a:pt x="936630" y="312461"/>
                    <a:pt x="965722" y="315165"/>
                  </a:cubicBezTo>
                  <a:cubicBezTo>
                    <a:pt x="969359" y="315503"/>
                    <a:pt x="972038" y="317105"/>
                    <a:pt x="973884" y="31975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108" name="Group 4107">
              <a:extLst>
                <a:ext uri="{FF2B5EF4-FFF2-40B4-BE49-F238E27FC236}">
                  <a16:creationId xmlns:a16="http://schemas.microsoft.com/office/drawing/2014/main" id="{F0A030F9-4E35-6539-B4C8-26AD087C687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6120" y="6047982"/>
              <a:ext cx="364724" cy="380251"/>
              <a:chOff x="483308" y="4524877"/>
              <a:chExt cx="383909" cy="400253"/>
            </a:xfrm>
          </p:grpSpPr>
          <p:sp>
            <p:nvSpPr>
              <p:cNvPr id="4110" name="Freeform: Shape 4109">
                <a:extLst>
                  <a:ext uri="{FF2B5EF4-FFF2-40B4-BE49-F238E27FC236}">
                    <a16:creationId xmlns:a16="http://schemas.microsoft.com/office/drawing/2014/main" id="{97C88D3C-1103-C0F9-0B61-FF40529B9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483308" y="4524877"/>
                <a:ext cx="383909" cy="400252"/>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75"/>
                  <a:gd name="connsiteY0" fmla="*/ -4 h 4963943"/>
                  <a:gd name="connsiteX1" fmla="*/ 4735908 w 4849475"/>
                  <a:gd name="connsiteY1" fmla="*/ 1905902 h 4963943"/>
                  <a:gd name="connsiteX2" fmla="*/ 4451030 w 4849475"/>
                  <a:gd name="connsiteY2" fmla="*/ 3809083 h 4963943"/>
                  <a:gd name="connsiteX3" fmla="*/ 3419865 w 4849475"/>
                  <a:gd name="connsiteY3" fmla="*/ 4844851 h 4963943"/>
                  <a:gd name="connsiteX4" fmla="*/ 1074535 w 4849475"/>
                  <a:gd name="connsiteY4" fmla="*/ 4657232 h 4963943"/>
                  <a:gd name="connsiteX5" fmla="*/ 33359 w 4849475"/>
                  <a:gd name="connsiteY5" fmla="*/ 2995661 h 4963943"/>
                  <a:gd name="connsiteX6" fmla="*/ 592137 w 4849475"/>
                  <a:gd name="connsiteY6" fmla="*/ 805852 h 4963943"/>
                  <a:gd name="connsiteX7" fmla="*/ 2649000 w 4849475"/>
                  <a:gd name="connsiteY7" fmla="*/ -4 h 4963943"/>
                  <a:gd name="connsiteX0" fmla="*/ 2649000 w 4750338"/>
                  <a:gd name="connsiteY0" fmla="*/ -4 h 4963943"/>
                  <a:gd name="connsiteX1" fmla="*/ 4615020 w 4750338"/>
                  <a:gd name="connsiteY1" fmla="*/ 1658609 h 4963943"/>
                  <a:gd name="connsiteX2" fmla="*/ 4451030 w 4750338"/>
                  <a:gd name="connsiteY2" fmla="*/ 3809083 h 4963943"/>
                  <a:gd name="connsiteX3" fmla="*/ 3419865 w 4750338"/>
                  <a:gd name="connsiteY3" fmla="*/ 4844851 h 4963943"/>
                  <a:gd name="connsiteX4" fmla="*/ 1074535 w 4750338"/>
                  <a:gd name="connsiteY4" fmla="*/ 4657232 h 4963943"/>
                  <a:gd name="connsiteX5" fmla="*/ 33359 w 4750338"/>
                  <a:gd name="connsiteY5" fmla="*/ 2995661 h 4963943"/>
                  <a:gd name="connsiteX6" fmla="*/ 592137 w 4750338"/>
                  <a:gd name="connsiteY6" fmla="*/ 805852 h 4963943"/>
                  <a:gd name="connsiteX7" fmla="*/ 2649000 w 4750338"/>
                  <a:gd name="connsiteY7" fmla="*/ -4 h 4963943"/>
                  <a:gd name="connsiteX0" fmla="*/ 2158871 w 4260209"/>
                  <a:gd name="connsiteY0" fmla="*/ -4 h 5086984"/>
                  <a:gd name="connsiteX1" fmla="*/ 4124891 w 4260209"/>
                  <a:gd name="connsiteY1" fmla="*/ 1658609 h 5086984"/>
                  <a:gd name="connsiteX2" fmla="*/ 3960901 w 4260209"/>
                  <a:gd name="connsiteY2" fmla="*/ 3809083 h 5086984"/>
                  <a:gd name="connsiteX3" fmla="*/ 2929736 w 4260209"/>
                  <a:gd name="connsiteY3" fmla="*/ 4844851 h 5086984"/>
                  <a:gd name="connsiteX4" fmla="*/ 584406 w 4260209"/>
                  <a:gd name="connsiteY4" fmla="*/ 4657232 h 5086984"/>
                  <a:gd name="connsiteX5" fmla="*/ 102008 w 4260209"/>
                  <a:gd name="connsiteY5" fmla="*/ 805852 h 5086984"/>
                  <a:gd name="connsiteX6" fmla="*/ 2158871 w 4260209"/>
                  <a:gd name="connsiteY6" fmla="*/ -4 h 5086984"/>
                  <a:gd name="connsiteX0" fmla="*/ 2341715 w 4443053"/>
                  <a:gd name="connsiteY0" fmla="*/ -4 h 4937580"/>
                  <a:gd name="connsiteX1" fmla="*/ 4307735 w 4443053"/>
                  <a:gd name="connsiteY1" fmla="*/ 1658609 h 4937580"/>
                  <a:gd name="connsiteX2" fmla="*/ 4143745 w 4443053"/>
                  <a:gd name="connsiteY2" fmla="*/ 3809083 h 4937580"/>
                  <a:gd name="connsiteX3" fmla="*/ 3112580 w 4443053"/>
                  <a:gd name="connsiteY3" fmla="*/ 4844851 h 4937580"/>
                  <a:gd name="connsiteX4" fmla="*/ 321924 w 4443053"/>
                  <a:gd name="connsiteY4" fmla="*/ 4230304 h 4937580"/>
                  <a:gd name="connsiteX5" fmla="*/ 284852 w 4443053"/>
                  <a:gd name="connsiteY5" fmla="*/ 805852 h 4937580"/>
                  <a:gd name="connsiteX6" fmla="*/ 2341715 w 4443053"/>
                  <a:gd name="connsiteY6" fmla="*/ -4 h 4937580"/>
                  <a:gd name="connsiteX0" fmla="*/ 2567003 w 4668341"/>
                  <a:gd name="connsiteY0" fmla="*/ -4 h 4924017"/>
                  <a:gd name="connsiteX1" fmla="*/ 4533023 w 4668341"/>
                  <a:gd name="connsiteY1" fmla="*/ 1658609 h 4924017"/>
                  <a:gd name="connsiteX2" fmla="*/ 4369033 w 4668341"/>
                  <a:gd name="connsiteY2" fmla="*/ 3809083 h 4924017"/>
                  <a:gd name="connsiteX3" fmla="*/ 3337868 w 4668341"/>
                  <a:gd name="connsiteY3" fmla="*/ 4844851 h 4924017"/>
                  <a:gd name="connsiteX4" fmla="*/ 547212 w 4668341"/>
                  <a:gd name="connsiteY4" fmla="*/ 4230304 h 4924017"/>
                  <a:gd name="connsiteX5" fmla="*/ 169043 w 4668341"/>
                  <a:gd name="connsiteY5" fmla="*/ 1352706 h 4924017"/>
                  <a:gd name="connsiteX6" fmla="*/ 2567003 w 4668341"/>
                  <a:gd name="connsiteY6" fmla="*/ -4 h 49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8341" h="4924017">
                    <a:moveTo>
                      <a:pt x="2567003" y="-4"/>
                    </a:moveTo>
                    <a:cubicBezTo>
                      <a:pt x="3257631" y="183338"/>
                      <a:pt x="4232685" y="1023761"/>
                      <a:pt x="4533023" y="1658609"/>
                    </a:cubicBezTo>
                    <a:cubicBezTo>
                      <a:pt x="4833361" y="2293457"/>
                      <a:pt x="4568226" y="3278043"/>
                      <a:pt x="4369033" y="3809083"/>
                    </a:cubicBezTo>
                    <a:cubicBezTo>
                      <a:pt x="4169841" y="4340123"/>
                      <a:pt x="3650694" y="4729882"/>
                      <a:pt x="3337868" y="4844851"/>
                    </a:cubicBezTo>
                    <a:cubicBezTo>
                      <a:pt x="2627022" y="5065916"/>
                      <a:pt x="1075350" y="4812328"/>
                      <a:pt x="547212" y="4230304"/>
                    </a:cubicBezTo>
                    <a:cubicBezTo>
                      <a:pt x="19074" y="3648280"/>
                      <a:pt x="-167589" y="2057757"/>
                      <a:pt x="169043" y="1352706"/>
                    </a:cubicBezTo>
                    <a:cubicBezTo>
                      <a:pt x="505675" y="647655"/>
                      <a:pt x="1914330" y="30744"/>
                      <a:pt x="2567003" y="-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1" name="Freeform: Shape 4110">
                <a:extLst>
                  <a:ext uri="{FF2B5EF4-FFF2-40B4-BE49-F238E27FC236}">
                    <a16:creationId xmlns:a16="http://schemas.microsoft.com/office/drawing/2014/main" id="{D1E018D5-2D62-7D18-4BF2-DD6C21823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483308" y="4524878"/>
                <a:ext cx="383909" cy="400252"/>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75"/>
                  <a:gd name="connsiteY0" fmla="*/ -4 h 4963943"/>
                  <a:gd name="connsiteX1" fmla="*/ 4735908 w 4849475"/>
                  <a:gd name="connsiteY1" fmla="*/ 1905902 h 4963943"/>
                  <a:gd name="connsiteX2" fmla="*/ 4451030 w 4849475"/>
                  <a:gd name="connsiteY2" fmla="*/ 3809083 h 4963943"/>
                  <a:gd name="connsiteX3" fmla="*/ 3419865 w 4849475"/>
                  <a:gd name="connsiteY3" fmla="*/ 4844851 h 4963943"/>
                  <a:gd name="connsiteX4" fmla="*/ 1074535 w 4849475"/>
                  <a:gd name="connsiteY4" fmla="*/ 4657232 h 4963943"/>
                  <a:gd name="connsiteX5" fmla="*/ 33359 w 4849475"/>
                  <a:gd name="connsiteY5" fmla="*/ 2995661 h 4963943"/>
                  <a:gd name="connsiteX6" fmla="*/ 592137 w 4849475"/>
                  <a:gd name="connsiteY6" fmla="*/ 805852 h 4963943"/>
                  <a:gd name="connsiteX7" fmla="*/ 2649000 w 4849475"/>
                  <a:gd name="connsiteY7" fmla="*/ -4 h 4963943"/>
                  <a:gd name="connsiteX0" fmla="*/ 2649000 w 4750338"/>
                  <a:gd name="connsiteY0" fmla="*/ -4 h 4963943"/>
                  <a:gd name="connsiteX1" fmla="*/ 4615020 w 4750338"/>
                  <a:gd name="connsiteY1" fmla="*/ 1658609 h 4963943"/>
                  <a:gd name="connsiteX2" fmla="*/ 4451030 w 4750338"/>
                  <a:gd name="connsiteY2" fmla="*/ 3809083 h 4963943"/>
                  <a:gd name="connsiteX3" fmla="*/ 3419865 w 4750338"/>
                  <a:gd name="connsiteY3" fmla="*/ 4844851 h 4963943"/>
                  <a:gd name="connsiteX4" fmla="*/ 1074535 w 4750338"/>
                  <a:gd name="connsiteY4" fmla="*/ 4657232 h 4963943"/>
                  <a:gd name="connsiteX5" fmla="*/ 33359 w 4750338"/>
                  <a:gd name="connsiteY5" fmla="*/ 2995661 h 4963943"/>
                  <a:gd name="connsiteX6" fmla="*/ 592137 w 4750338"/>
                  <a:gd name="connsiteY6" fmla="*/ 805852 h 4963943"/>
                  <a:gd name="connsiteX7" fmla="*/ 2649000 w 4750338"/>
                  <a:gd name="connsiteY7" fmla="*/ -4 h 4963943"/>
                  <a:gd name="connsiteX0" fmla="*/ 2158871 w 4260209"/>
                  <a:gd name="connsiteY0" fmla="*/ -4 h 5086984"/>
                  <a:gd name="connsiteX1" fmla="*/ 4124891 w 4260209"/>
                  <a:gd name="connsiteY1" fmla="*/ 1658609 h 5086984"/>
                  <a:gd name="connsiteX2" fmla="*/ 3960901 w 4260209"/>
                  <a:gd name="connsiteY2" fmla="*/ 3809083 h 5086984"/>
                  <a:gd name="connsiteX3" fmla="*/ 2929736 w 4260209"/>
                  <a:gd name="connsiteY3" fmla="*/ 4844851 h 5086984"/>
                  <a:gd name="connsiteX4" fmla="*/ 584406 w 4260209"/>
                  <a:gd name="connsiteY4" fmla="*/ 4657232 h 5086984"/>
                  <a:gd name="connsiteX5" fmla="*/ 102008 w 4260209"/>
                  <a:gd name="connsiteY5" fmla="*/ 805852 h 5086984"/>
                  <a:gd name="connsiteX6" fmla="*/ 2158871 w 4260209"/>
                  <a:gd name="connsiteY6" fmla="*/ -4 h 5086984"/>
                  <a:gd name="connsiteX0" fmla="*/ 2341715 w 4443053"/>
                  <a:gd name="connsiteY0" fmla="*/ -4 h 4937580"/>
                  <a:gd name="connsiteX1" fmla="*/ 4307735 w 4443053"/>
                  <a:gd name="connsiteY1" fmla="*/ 1658609 h 4937580"/>
                  <a:gd name="connsiteX2" fmla="*/ 4143745 w 4443053"/>
                  <a:gd name="connsiteY2" fmla="*/ 3809083 h 4937580"/>
                  <a:gd name="connsiteX3" fmla="*/ 3112580 w 4443053"/>
                  <a:gd name="connsiteY3" fmla="*/ 4844851 h 4937580"/>
                  <a:gd name="connsiteX4" fmla="*/ 321924 w 4443053"/>
                  <a:gd name="connsiteY4" fmla="*/ 4230304 h 4937580"/>
                  <a:gd name="connsiteX5" fmla="*/ 284852 w 4443053"/>
                  <a:gd name="connsiteY5" fmla="*/ 805852 h 4937580"/>
                  <a:gd name="connsiteX6" fmla="*/ 2341715 w 4443053"/>
                  <a:gd name="connsiteY6" fmla="*/ -4 h 4937580"/>
                  <a:gd name="connsiteX0" fmla="*/ 2567003 w 4668341"/>
                  <a:gd name="connsiteY0" fmla="*/ -4 h 4924017"/>
                  <a:gd name="connsiteX1" fmla="*/ 4533023 w 4668341"/>
                  <a:gd name="connsiteY1" fmla="*/ 1658609 h 4924017"/>
                  <a:gd name="connsiteX2" fmla="*/ 4369033 w 4668341"/>
                  <a:gd name="connsiteY2" fmla="*/ 3809083 h 4924017"/>
                  <a:gd name="connsiteX3" fmla="*/ 3337868 w 4668341"/>
                  <a:gd name="connsiteY3" fmla="*/ 4844851 h 4924017"/>
                  <a:gd name="connsiteX4" fmla="*/ 547212 w 4668341"/>
                  <a:gd name="connsiteY4" fmla="*/ 4230304 h 4924017"/>
                  <a:gd name="connsiteX5" fmla="*/ 169043 w 4668341"/>
                  <a:gd name="connsiteY5" fmla="*/ 1352706 h 4924017"/>
                  <a:gd name="connsiteX6" fmla="*/ 2567003 w 4668341"/>
                  <a:gd name="connsiteY6" fmla="*/ -4 h 49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8341" h="4924017">
                    <a:moveTo>
                      <a:pt x="2567003" y="-4"/>
                    </a:moveTo>
                    <a:cubicBezTo>
                      <a:pt x="3257631" y="183338"/>
                      <a:pt x="4232685" y="1023761"/>
                      <a:pt x="4533023" y="1658609"/>
                    </a:cubicBezTo>
                    <a:cubicBezTo>
                      <a:pt x="4833361" y="2293457"/>
                      <a:pt x="4568226" y="3278043"/>
                      <a:pt x="4369033" y="3809083"/>
                    </a:cubicBezTo>
                    <a:cubicBezTo>
                      <a:pt x="4169841" y="4340123"/>
                      <a:pt x="3650694" y="4729882"/>
                      <a:pt x="3337868" y="4844851"/>
                    </a:cubicBezTo>
                    <a:cubicBezTo>
                      <a:pt x="2627022" y="5065916"/>
                      <a:pt x="1075350" y="4812328"/>
                      <a:pt x="547212" y="4230304"/>
                    </a:cubicBezTo>
                    <a:cubicBezTo>
                      <a:pt x="19074" y="3648280"/>
                      <a:pt x="-167589" y="2057757"/>
                      <a:pt x="169043" y="1352706"/>
                    </a:cubicBezTo>
                    <a:cubicBezTo>
                      <a:pt x="505675" y="647655"/>
                      <a:pt x="1914330" y="30744"/>
                      <a:pt x="2567003" y="-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109" name="Freeform: Shape 4108">
              <a:extLst>
                <a:ext uri="{FF2B5EF4-FFF2-40B4-BE49-F238E27FC236}">
                  <a16:creationId xmlns:a16="http://schemas.microsoft.com/office/drawing/2014/main" id="{31B7C26D-EC7C-4DFE-219A-FC41DAC7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532479">
              <a:off x="950678" y="6193473"/>
              <a:ext cx="1338349" cy="535670"/>
            </a:xfrm>
            <a:custGeom>
              <a:avLst/>
              <a:gdLst>
                <a:gd name="connsiteX0" fmla="*/ 1338349 w 1338349"/>
                <a:gd name="connsiteY0" fmla="*/ 347818 h 535670"/>
                <a:gd name="connsiteX1" fmla="*/ 1287341 w 1338349"/>
                <a:gd name="connsiteY1" fmla="*/ 535530 h 535670"/>
                <a:gd name="connsiteX2" fmla="*/ 372868 w 1338349"/>
                <a:gd name="connsiteY2" fmla="*/ 397570 h 535670"/>
                <a:gd name="connsiteX3" fmla="*/ 245339 w 1338349"/>
                <a:gd name="connsiteY3" fmla="*/ 374153 h 535670"/>
                <a:gd name="connsiteX4" fmla="*/ 0 w 1338349"/>
                <a:gd name="connsiteY4" fmla="*/ 69826 h 535670"/>
                <a:gd name="connsiteX5" fmla="*/ 36770 w 1338349"/>
                <a:gd name="connsiteY5" fmla="*/ 0 h 535670"/>
                <a:gd name="connsiteX6" fmla="*/ 159700 w 1338349"/>
                <a:gd name="connsiteY6" fmla="*/ 32956 h 535670"/>
                <a:gd name="connsiteX7" fmla="*/ 1338349 w 1338349"/>
                <a:gd name="connsiteY7" fmla="*/ 347818 h 53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349" h="535670">
                  <a:moveTo>
                    <a:pt x="1338349" y="347818"/>
                  </a:moveTo>
                  <a:cubicBezTo>
                    <a:pt x="1334499" y="384480"/>
                    <a:pt x="1300731" y="541013"/>
                    <a:pt x="1287341" y="535530"/>
                  </a:cubicBezTo>
                  <a:cubicBezTo>
                    <a:pt x="1136748" y="531428"/>
                    <a:pt x="720671" y="460643"/>
                    <a:pt x="372868" y="397570"/>
                  </a:cubicBezTo>
                  <a:lnTo>
                    <a:pt x="245339" y="374153"/>
                  </a:lnTo>
                  <a:lnTo>
                    <a:pt x="0" y="69826"/>
                  </a:lnTo>
                  <a:lnTo>
                    <a:pt x="36770" y="0"/>
                  </a:lnTo>
                  <a:lnTo>
                    <a:pt x="159700" y="32956"/>
                  </a:lnTo>
                  <a:cubicBezTo>
                    <a:pt x="552583" y="137910"/>
                    <a:pt x="1300698" y="323919"/>
                    <a:pt x="1338349" y="347818"/>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7C11C769-9A81-FF20-022E-61644AD12C32}"/>
              </a:ext>
            </a:extLst>
          </p:cNvPr>
          <p:cNvSpPr>
            <a:spLocks noGrp="1"/>
          </p:cNvSpPr>
          <p:nvPr>
            <p:ph type="title"/>
          </p:nvPr>
        </p:nvSpPr>
        <p:spPr>
          <a:xfrm>
            <a:off x="992047" y="-1500233"/>
            <a:ext cx="10207906" cy="1325563"/>
          </a:xfrm>
        </p:spPr>
        <p:txBody>
          <a:bodyPr vert="horz" lIns="91440" tIns="45720" rIns="91440" bIns="45720" rtlCol="0" anchor="b">
            <a:normAutofit/>
          </a:bodyPr>
          <a:lstStyle/>
          <a:p>
            <a:r>
              <a:rPr lang="en-US" dirty="0"/>
              <a:t>Shine Your Light #3</a:t>
            </a:r>
          </a:p>
        </p:txBody>
      </p:sp>
    </p:spTree>
    <p:extLst>
      <p:ext uri="{BB962C8B-B14F-4D97-AF65-F5344CB8AC3E}">
        <p14:creationId xmlns:p14="http://schemas.microsoft.com/office/powerpoint/2010/main" val="4238678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0" name="Group 205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061" name="Rectangle 206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2" name="Rectangle 206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63" name="Rectangle 206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Rectangle 206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BAEA437-8BFC-92A9-96DB-10CB291794CC}"/>
              </a:ext>
            </a:extLst>
          </p:cNvPr>
          <p:cNvSpPr>
            <a:spLocks noGrp="1"/>
          </p:cNvSpPr>
          <p:nvPr>
            <p:ph type="title"/>
          </p:nvPr>
        </p:nvSpPr>
        <p:spPr>
          <a:xfrm>
            <a:off x="192504" y="739836"/>
            <a:ext cx="4993242" cy="1387348"/>
          </a:xfrm>
        </p:spPr>
        <p:txBody>
          <a:bodyPr vert="horz" lIns="91440" tIns="45720" rIns="91440" bIns="45720" rtlCol="0" anchor="b">
            <a:normAutofit/>
          </a:bodyPr>
          <a:lstStyle/>
          <a:p>
            <a:r>
              <a:rPr lang="en-US" kern="1200" dirty="0">
                <a:solidFill>
                  <a:srgbClr val="FFFFFF"/>
                </a:solidFill>
                <a:latin typeface="Arial" panose="020B0604020202020204" pitchFamily="34" charset="0"/>
                <a:cs typeface="Arial" panose="020B0604020202020204" pitchFamily="34" charset="0"/>
              </a:rPr>
              <a:t>Contact Information</a:t>
            </a:r>
          </a:p>
        </p:txBody>
      </p:sp>
      <p:sp>
        <p:nvSpPr>
          <p:cNvPr id="3" name="Content Placeholder 2">
            <a:extLst>
              <a:ext uri="{FF2B5EF4-FFF2-40B4-BE49-F238E27FC236}">
                <a16:creationId xmlns:a16="http://schemas.microsoft.com/office/drawing/2014/main" id="{4BE72E79-3296-17DF-1F7F-38FECE0126CF}"/>
              </a:ext>
            </a:extLst>
          </p:cNvPr>
          <p:cNvSpPr>
            <a:spLocks noGrp="1"/>
          </p:cNvSpPr>
          <p:nvPr>
            <p:ph sz="half" idx="1"/>
          </p:nvPr>
        </p:nvSpPr>
        <p:spPr>
          <a:xfrm>
            <a:off x="175906" y="2737350"/>
            <a:ext cx="5009840" cy="3524823"/>
          </a:xfrm>
        </p:spPr>
        <p:txBody>
          <a:bodyPr vert="horz" lIns="91440" tIns="45720" rIns="91440" bIns="45720" rtlCol="0">
            <a:normAutofit/>
          </a:bodyPr>
          <a:lstStyle/>
          <a:p>
            <a:r>
              <a:rPr lang="en-US" sz="3200" dirty="0">
                <a:solidFill>
                  <a:srgbClr val="FFFFFF"/>
                </a:solidFill>
                <a:latin typeface="Arial" panose="020B0604020202020204" pitchFamily="34" charset="0"/>
                <a:cs typeface="Arial" panose="020B0604020202020204" pitchFamily="34" charset="0"/>
              </a:rPr>
              <a:t>Wina Low, State Director</a:t>
            </a:r>
          </a:p>
          <a:p>
            <a:pPr lvl="1"/>
            <a:r>
              <a:rPr lang="en-US" sz="3200" dirty="0">
                <a:solidFill>
                  <a:srgbClr val="FFFFFF"/>
                </a:solidFill>
                <a:latin typeface="Arial" panose="020B0604020202020204" pitchFamily="34" charset="0"/>
                <a:cs typeface="Arial" panose="020B0604020202020204" pitchFamily="34" charset="0"/>
                <a:hlinkClick r:id="rId2"/>
              </a:rPr>
              <a:t>wlow@doe.k12.ga.us</a:t>
            </a:r>
            <a:endParaRPr lang="en-US" sz="3200" dirty="0">
              <a:solidFill>
                <a:srgbClr val="FFFFFF"/>
              </a:solidFill>
              <a:latin typeface="Arial" panose="020B0604020202020204" pitchFamily="34" charset="0"/>
              <a:cs typeface="Arial" panose="020B0604020202020204" pitchFamily="34" charset="0"/>
            </a:endParaRPr>
          </a:p>
          <a:p>
            <a:endParaRPr lang="en-US" sz="2000" dirty="0">
              <a:solidFill>
                <a:srgbClr val="FFFFFF"/>
              </a:solidFill>
            </a:endParaRPr>
          </a:p>
        </p:txBody>
      </p:sp>
      <p:sp>
        <p:nvSpPr>
          <p:cNvPr id="4" name="Slide Number Placeholder 3">
            <a:extLst>
              <a:ext uri="{FF2B5EF4-FFF2-40B4-BE49-F238E27FC236}">
                <a16:creationId xmlns:a16="http://schemas.microsoft.com/office/drawing/2014/main" id="{9773F594-004B-1B49-1E55-DD3003FADF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8B753B17-1229-47A4-BBB2-A02D5F84107F}" type="slidenum">
              <a:rPr lang="en-US">
                <a:solidFill>
                  <a:schemeClr val="tx1">
                    <a:lumMod val="50000"/>
                    <a:lumOff val="50000"/>
                  </a:schemeClr>
                </a:solidFill>
              </a:rPr>
              <a:pPr algn="r">
                <a:spcAft>
                  <a:spcPts val="600"/>
                </a:spcAft>
                <a:defRPr/>
              </a:pPr>
              <a:t>73</a:t>
            </a:fld>
            <a:endParaRPr lang="en-US" dirty="0">
              <a:solidFill>
                <a:schemeClr val="tx1">
                  <a:lumMod val="50000"/>
                  <a:lumOff val="50000"/>
                </a:schemeClr>
              </a:solidFill>
            </a:endParaRPr>
          </a:p>
        </p:txBody>
      </p:sp>
      <p:pic>
        <p:nvPicPr>
          <p:cNvPr id="2052" name="Picture 4" descr="Let Your Light Shine Images - Free Download on Freepik">
            <a:extLst>
              <a:ext uri="{FF2B5EF4-FFF2-40B4-BE49-F238E27FC236}">
                <a16:creationId xmlns:a16="http://schemas.microsoft.com/office/drawing/2014/main" id="{5F44909E-891E-93DE-D426-42DADCA8B08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36525"/>
            <a:ext cx="5204962" cy="5989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04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2" name="Rectangle 206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Rectangle 206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8D4002A3-5EC2-B2AB-4D60-7C5488479CF6}"/>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285" b="7452"/>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2066" name="Freeform: Shape 206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D2F504-B3E2-E14A-B9FE-42F3F68334B0}"/>
              </a:ext>
            </a:extLst>
          </p:cNvPr>
          <p:cNvSpPr>
            <a:spLocks noGrp="1"/>
          </p:cNvSpPr>
          <p:nvPr>
            <p:ph type="title"/>
          </p:nvPr>
        </p:nvSpPr>
        <p:spPr>
          <a:xfrm>
            <a:off x="117987" y="1912842"/>
            <a:ext cx="3817514" cy="5533866"/>
          </a:xfrm>
        </p:spPr>
        <p:txBody>
          <a:bodyPr vert="horz" lIns="91440" tIns="45720" rIns="91440" bIns="45720" rtlCol="0" anchor="t">
            <a:normAutofit/>
          </a:bodyPr>
          <a:lstStyle/>
          <a:p>
            <a:r>
              <a:rPr lang="en-US" sz="4400" dirty="0">
                <a:solidFill>
                  <a:srgbClr val="FFFFFF"/>
                </a:solidFill>
              </a:rPr>
              <a:t>This little light of mine, </a:t>
            </a:r>
            <a:br>
              <a:rPr lang="en-US" sz="4400" dirty="0">
                <a:solidFill>
                  <a:srgbClr val="FFFFFF"/>
                </a:solidFill>
              </a:rPr>
            </a:br>
            <a:r>
              <a:rPr lang="en-US" sz="4400" dirty="0">
                <a:solidFill>
                  <a:srgbClr val="FFFFFF"/>
                </a:solidFill>
              </a:rPr>
              <a:t>I’m gonna let it shine.</a:t>
            </a:r>
          </a:p>
        </p:txBody>
      </p:sp>
    </p:spTree>
    <p:extLst>
      <p:ext uri="{BB962C8B-B14F-4D97-AF65-F5344CB8AC3E}">
        <p14:creationId xmlns:p14="http://schemas.microsoft.com/office/powerpoint/2010/main" val="102753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4E60F-1D73-5734-99BD-0FDEB25CC141}"/>
              </a:ext>
              <a:ext uri="{C183D7F6-B498-43B3-948B-1728B52AA6E4}">
                <adec:decorative xmlns:adec="http://schemas.microsoft.com/office/drawing/2017/decorative" val="1"/>
              </a:ext>
            </a:extLst>
          </p:cNvPr>
          <p:cNvSpPr>
            <a:spLocks noGrp="1"/>
          </p:cNvSpPr>
          <p:nvPr>
            <p:ph type="title"/>
          </p:nvPr>
        </p:nvSpPr>
        <p:spPr>
          <a:xfrm>
            <a:off x="805598" y="365125"/>
            <a:ext cx="10548201" cy="1325563"/>
          </a:xfrm>
        </p:spPr>
        <p:txBody>
          <a:bodyPr>
            <a:normAutofit/>
          </a:bodyPr>
          <a:lstStyle/>
          <a:p>
            <a:r>
              <a:rPr lang="en-US" sz="4400" dirty="0"/>
              <a:t>Shine On</a:t>
            </a:r>
          </a:p>
        </p:txBody>
      </p:sp>
      <p:pic>
        <p:nvPicPr>
          <p:cNvPr id="7" name="Picture 2">
            <a:extLst>
              <a:ext uri="{FF2B5EF4-FFF2-40B4-BE49-F238E27FC236}">
                <a16:creationId xmlns:a16="http://schemas.microsoft.com/office/drawing/2014/main" id="{AD8624AB-24A0-AEAC-3469-3AA3767E2DB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477" y="170656"/>
            <a:ext cx="2295525"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E653920-E21A-987C-81F6-A28922AA0AFB}"/>
              </a:ext>
              <a:ext uri="{C183D7F6-B498-43B3-948B-1728B52AA6E4}">
                <adec:decorative xmlns:adec="http://schemas.microsoft.com/office/drawing/2017/decorative" val="1"/>
              </a:ext>
            </a:extLst>
          </p:cNvPr>
          <p:cNvSpPr>
            <a:spLocks noGrp="1"/>
          </p:cNvSpPr>
          <p:nvPr>
            <p:ph idx="1"/>
          </p:nvPr>
        </p:nvSpPr>
        <p:spPr>
          <a:xfrm>
            <a:off x="805599" y="1885156"/>
            <a:ext cx="10580801" cy="4355388"/>
          </a:xfrm>
        </p:spPr>
        <p:txBody>
          <a:bodyPr>
            <a:normAutofit/>
          </a:bodyPr>
          <a:lstStyle/>
          <a:p>
            <a:r>
              <a:rPr lang="en-US" b="0" i="0" dirty="0">
                <a:effectLst/>
              </a:rPr>
              <a:t>Your light is your legacy. Make it a bright one. – Unknown</a:t>
            </a:r>
            <a:endParaRPr lang="en-US" dirty="0"/>
          </a:p>
          <a:p>
            <a:r>
              <a:rPr lang="en-US" dirty="0"/>
              <a:t>The world needs your light. -Unknown </a:t>
            </a:r>
          </a:p>
          <a:p>
            <a:r>
              <a:rPr lang="en-US" dirty="0"/>
              <a:t>Let your brilliance shine and inspire others to do the same. - Unknown </a:t>
            </a:r>
          </a:p>
          <a:p>
            <a:r>
              <a:rPr lang="en-US" dirty="0"/>
              <a:t>Let your light shine. - Unknown</a:t>
            </a:r>
          </a:p>
          <a:p>
            <a:r>
              <a:rPr lang="en-US" dirty="0"/>
              <a:t>Light the way for others. - Unknown</a:t>
            </a:r>
          </a:p>
          <a:p>
            <a:r>
              <a:rPr lang="en-US" dirty="0"/>
              <a:t>You are allowed to shine! - Unknown</a:t>
            </a:r>
          </a:p>
          <a:p>
            <a:r>
              <a:rPr lang="en-US" b="0" i="0" dirty="0">
                <a:effectLst/>
              </a:rPr>
              <a:t>“When you let your light shine, you unconsciously give others permission to do the same.” – Nelson Mandela</a:t>
            </a:r>
          </a:p>
          <a:p>
            <a:endParaRPr lang="en-US" dirty="0"/>
          </a:p>
        </p:txBody>
      </p:sp>
    </p:spTree>
    <p:extLst>
      <p:ext uri="{BB962C8B-B14F-4D97-AF65-F5344CB8AC3E}">
        <p14:creationId xmlns:p14="http://schemas.microsoft.com/office/powerpoint/2010/main" val="6827717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772</TotalTime>
  <Words>3218</Words>
  <Application>Microsoft Office PowerPoint</Application>
  <PresentationFormat>Widescreen</PresentationFormat>
  <Paragraphs>521</Paragraphs>
  <Slides>73</Slides>
  <Notes>21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73</vt:i4>
      </vt:variant>
    </vt:vector>
  </HeadingPairs>
  <TitlesOfParts>
    <vt:vector size="85" baseType="lpstr">
      <vt:lpstr>Arial</vt:lpstr>
      <vt:lpstr>Arial Black</vt:lpstr>
      <vt:lpstr>Calibri</vt:lpstr>
      <vt:lpstr>Calibri Light</vt:lpstr>
      <vt:lpstr>Courier New</vt:lpstr>
      <vt:lpstr>Franklin Gothic Book</vt:lpstr>
      <vt:lpstr>Symbol</vt:lpstr>
      <vt:lpstr>Times New Roman</vt:lpstr>
      <vt:lpstr>1_Office Theme</vt:lpstr>
      <vt:lpstr>Office Theme</vt:lpstr>
      <vt:lpstr>2_Office Theme</vt:lpstr>
      <vt:lpstr>3_Office Theme</vt:lpstr>
      <vt:lpstr>Shine Your Light</vt:lpstr>
      <vt:lpstr>Office of Federal Programs - Mission</vt:lpstr>
      <vt:lpstr>Thank You,  G-CASE!</vt:lpstr>
      <vt:lpstr>Speed of Light</vt:lpstr>
      <vt:lpstr>Sunflower Field</vt:lpstr>
      <vt:lpstr>To Light the Way</vt:lpstr>
      <vt:lpstr>We’ll Leave the Light On. </vt:lpstr>
      <vt:lpstr>This little light of mine,  I’m gonna let it shine.</vt:lpstr>
      <vt:lpstr>Shine On</vt:lpstr>
      <vt:lpstr>Shine a Light on increased outcomes for students with disabilities </vt:lpstr>
      <vt:lpstr>Shining a Light on Professional Learning and Continuous Improvement</vt:lpstr>
      <vt:lpstr>Working with the American Institutes of Research to develop high-quality modules.</vt:lpstr>
      <vt:lpstr>Thank you for supporting the Back to Basics Series</vt:lpstr>
      <vt:lpstr>Retaining Special Education Personnel   at All Levels:  Georgia's Approach</vt:lpstr>
      <vt:lpstr>Teacher Retention: Georgia’s Approach</vt:lpstr>
      <vt:lpstr>Thank you, GLRS!</vt:lpstr>
      <vt:lpstr>Today’s Educator Workforce</vt:lpstr>
      <vt:lpstr>Induction as a Retention Strategy</vt:lpstr>
      <vt:lpstr>High-Quality Mentoring and Induction Practices</vt:lpstr>
      <vt:lpstr>Georgia Teacher/Provider Retention Program (TPRP)</vt:lpstr>
      <vt:lpstr>Special Education Teacher Retention Data</vt:lpstr>
      <vt:lpstr>Retention is the New Recruitment!</vt:lpstr>
      <vt:lpstr> High Leverage Practices  </vt:lpstr>
      <vt:lpstr> AVATAR Lab </vt:lpstr>
      <vt:lpstr>The Georgia Teacher/Provider Retention Program (GA-TPRP) Part B (K-12)</vt:lpstr>
      <vt:lpstr>Sample of Partner’s Logo</vt:lpstr>
      <vt:lpstr>Induction Program is based on High Leverage Practices HLPs</vt:lpstr>
      <vt:lpstr>Coaching To Support Retention</vt:lpstr>
      <vt:lpstr>Strategic Coaching Plan</vt:lpstr>
      <vt:lpstr>Goal 1 – Teacher Induction Activities</vt:lpstr>
      <vt:lpstr>Percentage of TPRP Participants in Agreement that the TPRP Training and Coaching Increased Their Capacity to Use HLPs in Their Teaching</vt:lpstr>
      <vt:lpstr>Percentage of TPRP Participants in Agreement that the Professional Learning (Training, Coaching, MRS Labs) Influenced Their Plans to Continue Teaching </vt:lpstr>
      <vt:lpstr>Characteristics of Retained Teachers</vt:lpstr>
      <vt:lpstr>Characteristics of Retained Teachers </vt:lpstr>
      <vt:lpstr>Years Since Certification:  77% of program participants received an initial teaching certificate within the prior three years</vt:lpstr>
      <vt:lpstr>2021-2022 Retention Analyses</vt:lpstr>
      <vt:lpstr>Certified*:  Special education teachers who were certified in special education were 48% more likely to be retained than those not certified.</vt:lpstr>
      <vt:lpstr>Exceptional Children’s Course:  Those who completed the course were 14% more likely to be retained.</vt:lpstr>
      <vt:lpstr>High-Need Schools:  Teachers in high-need schools were 2% less likely to be retained than teachers not in high-need schools. </vt:lpstr>
      <vt:lpstr>Program Completers:  Those who completed 75% or more of the Teacher Induction Program were 10% more likely to be retained.</vt:lpstr>
      <vt:lpstr>To retain teachers, many factors must be considered.</vt:lpstr>
      <vt:lpstr>Retaining Special Education Directors</vt:lpstr>
      <vt:lpstr>Special Education Leadership Development Academy (SELDA)</vt:lpstr>
      <vt:lpstr>SELDA Training: Quality and usefulness ratings averaged 96% in 2022-2023.</vt:lpstr>
      <vt:lpstr>Impact of SELDA Training and Coaching on Skills as a Directors of Special Education or Capacity to Support Directors of Special Education </vt:lpstr>
      <vt:lpstr>Impact of SELDA Training and Coaching on Plans to Continue as a Director of Special Education, or Current Role</vt:lpstr>
      <vt:lpstr>Special Education Leadership Development (SELDA) Executive Coach </vt:lpstr>
      <vt:lpstr>Executive Coaching:  More coaching in 2022-2023, and greatest focus on coaching and mentoring supports.</vt:lpstr>
      <vt:lpstr>Impact of Executive Coaching (2021-2023)</vt:lpstr>
      <vt:lpstr>PPS: 95% of participating directors reported coaching &amp; training increased their skills. </vt:lpstr>
      <vt:lpstr>Retention of Goal 2 Participants: One and two years post-participation</vt:lpstr>
      <vt:lpstr>Georgia Council of Administrators of Special Education (G-CASE)</vt:lpstr>
      <vt:lpstr>Georgia Council of Administrators of Special Education (G-CASE) </vt:lpstr>
      <vt:lpstr>Targeted Supports and Communication to LEAs</vt:lpstr>
      <vt:lpstr>Collaborative Communities</vt:lpstr>
      <vt:lpstr>District Liaison </vt:lpstr>
      <vt:lpstr>Special Education Personnel Shortages</vt:lpstr>
      <vt:lpstr>Special Education and School Based Administrators (SESSA)</vt:lpstr>
      <vt:lpstr>Special Education and the School Based Administrator’s Academy </vt:lpstr>
      <vt:lpstr>Special Education and School  Administrator Academy (SESAA) </vt:lpstr>
      <vt:lpstr>Special Education School Administrators Academy (SESAA)</vt:lpstr>
      <vt:lpstr>Mixed-Reality Simulation Training for Administrators </vt:lpstr>
      <vt:lpstr>SESSA Professional Learning Align with TPRP </vt:lpstr>
      <vt:lpstr>Sample Webinar Schedule</vt:lpstr>
      <vt:lpstr>            Resource Spotlight</vt:lpstr>
      <vt:lpstr>Resource Spotlight</vt:lpstr>
      <vt:lpstr>Shine Your Light #2</vt:lpstr>
      <vt:lpstr>Shining Bright</vt:lpstr>
      <vt:lpstr>Thank you for all you do!</vt:lpstr>
      <vt:lpstr>I am thankful for each of you!</vt:lpstr>
      <vt:lpstr>Join me in honoring our new directors</vt:lpstr>
      <vt:lpstr>Shine Your Light #3</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Shine Your Light</dc:title>
  <dc:creator>Wina Low</dc:creator>
  <cp:lastModifiedBy>K. Elise James</cp:lastModifiedBy>
  <cp:revision>12</cp:revision>
  <dcterms:created xsi:type="dcterms:W3CDTF">2023-11-07T22:04:43Z</dcterms:created>
  <dcterms:modified xsi:type="dcterms:W3CDTF">2023-11-15T15:27:34Z</dcterms:modified>
</cp:coreProperties>
</file>