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9" r:id="rId33"/>
    <p:sldId id="287" r:id="rId34"/>
    <p:sldId id="288"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Lucida Sans Unicode" panose="020B0602030504020204" pitchFamily="34" charset="0"/>
      <p:regular r:id="rId41"/>
    </p:embeddedFont>
    <p:embeddedFont>
      <p:font typeface="Garamond" panose="02020404030301010803" pitchFamily="18" charset="0"/>
      <p:regular r:id="rId42"/>
      <p:bold r:id="rId43"/>
      <p:italic r:id="rId44"/>
    </p:embeddedFont>
    <p:embeddedFont>
      <p:font typeface="Cantarell" panose="020B060402020202020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
      <p:font typeface="Rambla" panose="020B0604020202020204" charset="0"/>
      <p:regular r:id="rId53"/>
      <p:bold r:id="rId54"/>
      <p:italic r:id="rId55"/>
      <p:boldItalic r:id="rId5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9936D75-C927-475F-B2AB-3BA0D4F35DFF}">
  <a:tblStyle styleId="{F9936D75-C927-475F-B2AB-3BA0D4F35DFF}" styleName="Table_0">
    <a:wholeTbl>
      <a:tcTxStyle b="off" i="off">
        <a:font>
          <a:latin typeface="Lucida Sans Unicode"/>
          <a:ea typeface="Lucida Sans Unicode"/>
          <a:cs typeface="Lucida Sans Unicode"/>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2F3F6"/>
          </a:solidFill>
        </a:fill>
      </a:tcStyle>
    </a:wholeTbl>
    <a:band1H>
      <a:tcStyle>
        <a:tcBdr/>
        <a:fill>
          <a:solidFill>
            <a:srgbClr val="E2E4EC"/>
          </a:solidFill>
        </a:fill>
      </a:tcStyle>
    </a:band1H>
    <a:band1V>
      <a:tcStyle>
        <a:tcBdr/>
        <a:fill>
          <a:solidFill>
            <a:srgbClr val="E2E4EC"/>
          </a:solidFill>
        </a:fill>
      </a:tcStyle>
    </a:band1V>
    <a:lastCol>
      <a:tcTxStyle b="on" i="off">
        <a:font>
          <a:latin typeface="Lucida Sans Unicode"/>
          <a:ea typeface="Lucida Sans Unicode"/>
          <a:cs typeface="Lucida Sans Unicode"/>
        </a:font>
        <a:schemeClr val="lt1"/>
      </a:tcTxStyle>
      <a:tcStyle>
        <a:tcBdr/>
        <a:fill>
          <a:solidFill>
            <a:schemeClr val="accent1"/>
          </a:solidFill>
        </a:fill>
      </a:tcStyle>
    </a:lastCol>
    <a:firstCol>
      <a:tcTxStyle b="on" i="off">
        <a:font>
          <a:latin typeface="Lucida Sans Unicode"/>
          <a:ea typeface="Lucida Sans Unicode"/>
          <a:cs typeface="Lucida Sans Unicode"/>
        </a:font>
        <a:schemeClr val="lt1"/>
      </a:tcTxStyle>
      <a:tcStyle>
        <a:tcBdr/>
        <a:fill>
          <a:solidFill>
            <a:schemeClr val="accent1"/>
          </a:solidFill>
        </a:fill>
      </a:tcStyle>
    </a:firstCol>
    <a:lastRow>
      <a:tcTxStyle b="on" i="off">
        <a:font>
          <a:latin typeface="Lucida Sans Unicode"/>
          <a:ea typeface="Lucida Sans Unicode"/>
          <a:cs typeface="Lucida Sans Unicode"/>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Lucida Sans Unicode"/>
          <a:ea typeface="Lucida Sans Unicode"/>
          <a:cs typeface="Lucida Sans Unicode"/>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120" y="-6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numCol="1" anchor="t" anchorCtr="0"/>
          <a:lstStyle>
            <a:lvl1pPr marL="0" marR="0" indent="0" algn="l" rtl="0">
              <a:spcBef>
                <a:spcPts val="0"/>
              </a:spcBef>
              <a:defRPr sz="1100" b="0" i="0" u="none" strike="noStrike" cap="none" baseline="0">
                <a:solidFill>
                  <a:schemeClr val="dk1"/>
                </a:solidFill>
                <a:latin typeface="Arial"/>
                <a:ea typeface="Arial"/>
                <a:cs typeface="Arial"/>
                <a:sym typeface="Arial"/>
              </a:defRPr>
            </a:lvl1pPr>
            <a:lvl2pPr marL="457200" marR="0" indent="0" algn="l" rtl="0">
              <a:spcBef>
                <a:spcPts val="0"/>
              </a:spcBef>
              <a:defRPr sz="1100" b="0" i="0" u="none" strike="noStrike" cap="none" baseline="0">
                <a:solidFill>
                  <a:schemeClr val="dk1"/>
                </a:solidFill>
                <a:latin typeface="Arial"/>
                <a:ea typeface="Arial"/>
                <a:cs typeface="Arial"/>
                <a:sym typeface="Arial"/>
              </a:defRPr>
            </a:lvl2pPr>
            <a:lvl3pPr marL="914400" marR="0" indent="0" algn="l" rtl="0">
              <a:spcBef>
                <a:spcPts val="0"/>
              </a:spcBef>
              <a:defRPr sz="1100" b="0" i="0" u="none" strike="noStrike" cap="none" baseline="0">
                <a:solidFill>
                  <a:schemeClr val="dk1"/>
                </a:solidFill>
                <a:latin typeface="Arial"/>
                <a:ea typeface="Arial"/>
                <a:cs typeface="Arial"/>
                <a:sym typeface="Arial"/>
              </a:defRPr>
            </a:lvl3pPr>
            <a:lvl4pPr marL="1371600" marR="0" indent="0" algn="l" rtl="0">
              <a:spcBef>
                <a:spcPts val="0"/>
              </a:spcBef>
              <a:defRPr sz="1100" b="0" i="0" u="none" strike="noStrike" cap="none" baseline="0">
                <a:solidFill>
                  <a:schemeClr val="dk1"/>
                </a:solidFill>
                <a:latin typeface="Arial"/>
                <a:ea typeface="Arial"/>
                <a:cs typeface="Arial"/>
                <a:sym typeface="Arial"/>
              </a:defRPr>
            </a:lvl4pPr>
            <a:lvl5pPr marL="1828800" marR="0" indent="0" algn="l" rtl="0">
              <a:spcBef>
                <a:spcPts val="0"/>
              </a:spcBef>
              <a:defRPr sz="1100" b="0" i="0" u="none" strike="noStrike" cap="none" baseline="0">
                <a:solidFill>
                  <a:schemeClr val="dk1"/>
                </a:solidFill>
                <a:latin typeface="Arial"/>
                <a:ea typeface="Arial"/>
                <a:cs typeface="Arial"/>
                <a:sym typeface="Arial"/>
              </a:defRPr>
            </a:lvl5pPr>
            <a:lvl6pPr marL="2286000" marR="0" indent="0" algn="l" rtl="0">
              <a:spcBef>
                <a:spcPts val="0"/>
              </a:spcBef>
              <a:defRPr sz="1100" b="0" i="0" u="none" strike="noStrike" cap="none" baseline="0">
                <a:solidFill>
                  <a:schemeClr val="dk1"/>
                </a:solidFill>
                <a:latin typeface="Arial"/>
                <a:ea typeface="Arial"/>
                <a:cs typeface="Arial"/>
                <a:sym typeface="Arial"/>
              </a:defRPr>
            </a:lvl6pPr>
            <a:lvl7pPr marL="2743200" marR="0" indent="0" algn="l" rtl="0">
              <a:spcBef>
                <a:spcPts val="0"/>
              </a:spcBef>
              <a:defRPr sz="1100" b="0" i="0" u="none" strike="noStrike" cap="none" baseline="0">
                <a:solidFill>
                  <a:schemeClr val="dk1"/>
                </a:solidFill>
                <a:latin typeface="Arial"/>
                <a:ea typeface="Arial"/>
                <a:cs typeface="Arial"/>
                <a:sym typeface="Arial"/>
              </a:defRPr>
            </a:lvl7pPr>
            <a:lvl8pPr marL="3200400" marR="0" indent="0" algn="l" rtl="0">
              <a:spcBef>
                <a:spcPts val="0"/>
              </a:spcBef>
              <a:defRPr sz="1100" b="0" i="0" u="none" strike="noStrike" cap="none" baseline="0">
                <a:solidFill>
                  <a:schemeClr val="dk1"/>
                </a:solidFill>
                <a:latin typeface="Arial"/>
                <a:ea typeface="Arial"/>
                <a:cs typeface="Arial"/>
                <a:sym typeface="Arial"/>
              </a:defRPr>
            </a:lvl8pPr>
            <a:lvl9pPr marL="3657600" marR="0" indent="0" algn="l" rtl="0">
              <a:spcBef>
                <a:spcPts val="0"/>
              </a:spcBef>
              <a:defRPr sz="11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711532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69" name="Shape 69"/>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altLang="en" sz="1200" b="0" i="0" u="none" strike="noStrike" cap="none" baseline="0">
                <a:solidFill>
                  <a:schemeClr val="dk1"/>
                </a:solidFill>
                <a:latin typeface="Calibri"/>
                <a:ea typeface="Calibri"/>
                <a:cs typeface="Calibri"/>
                <a:sym typeface="Calibri"/>
                <a:rtl val="0"/>
              </a:rPr>
              <a:t>1</a:t>
            </a:fld>
            <a:endParaRPr lang="en" altLang="en"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99321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Add Slides to Powerpoint version 2 of screenshots if link doesn’t work </a:t>
            </a:r>
          </a:p>
        </p:txBody>
      </p:sp>
      <p:sp>
        <p:nvSpPr>
          <p:cNvPr id="140" name="Shape 140"/>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altLang="en" sz="1200" b="0" i="0" u="none" strike="noStrike" cap="none" baseline="0">
                <a:solidFill>
                  <a:schemeClr val="dk1"/>
                </a:solidFill>
                <a:latin typeface="Calibri"/>
                <a:ea typeface="Calibri"/>
                <a:cs typeface="Calibri"/>
                <a:sym typeface="Calibri"/>
                <a:rtl val="0"/>
              </a:rPr>
              <a:t>10</a:t>
            </a:fld>
            <a:endParaRPr lang="en" altLang="en"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60292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147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621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398"/>
            <a:ext cx="5486408" cy="4114799"/>
          </a:xfrm>
          <a:prstGeom prst="rect">
            <a:avLst/>
          </a:prstGeom>
          <a:noFill/>
          <a:ln>
            <a:noFill/>
          </a:ln>
        </p:spPr>
        <p:txBody>
          <a:bodyPr lIns="90725" tIns="90725" rIns="90725" bIns="907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86853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398"/>
            <a:ext cx="5486408" cy="4114799"/>
          </a:xfrm>
          <a:prstGeom prst="rect">
            <a:avLst/>
          </a:prstGeom>
          <a:noFill/>
          <a:ln>
            <a:noFill/>
          </a:ln>
        </p:spPr>
        <p:txBody>
          <a:bodyPr lIns="90725" tIns="90725" rIns="90725" bIns="907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70049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398"/>
            <a:ext cx="5486408" cy="4114799"/>
          </a:xfrm>
          <a:prstGeom prst="rect">
            <a:avLst/>
          </a:prstGeom>
          <a:noFill/>
          <a:ln>
            <a:noFill/>
          </a:ln>
        </p:spPr>
        <p:txBody>
          <a:bodyPr lIns="90725" tIns="90725" rIns="90725" bIns="90725" numCol="1" anchor="t" anchorCtr="0">
            <a:noAutofit/>
          </a:bodyPr>
          <a:lstStyle/>
          <a:p>
            <a:pPr marL="365760" lvl="0" indent="-219455" rtl="0">
              <a:lnSpc>
                <a:spcPct val="80000"/>
              </a:lnSpc>
              <a:spcBef>
                <a:spcPts val="400"/>
              </a:spcBef>
              <a:buClr>
                <a:schemeClr val="accent1"/>
              </a:buClr>
              <a:buSzPct val="100000"/>
              <a:buChar char="•"/>
            </a:pPr>
            <a:r>
              <a:rPr lang="en" altLang="en" sz="1200">
                <a:latin typeface="Times New Roman"/>
                <a:ea typeface="Times New Roman"/>
                <a:cs typeface="Times New Roman"/>
                <a:sym typeface="Times New Roman"/>
              </a:rPr>
              <a:t>Creates a base to monitor strategies and accommodations used for students throughout their academic career</a:t>
            </a:r>
          </a:p>
          <a:p>
            <a:pPr marL="365760" lvl="0" indent="-219455" rtl="0">
              <a:lnSpc>
                <a:spcPct val="80000"/>
              </a:lnSpc>
              <a:spcBef>
                <a:spcPts val="400"/>
              </a:spcBef>
              <a:buClr>
                <a:schemeClr val="accent1"/>
              </a:buClr>
              <a:buSzPct val="100000"/>
              <a:buChar char="•"/>
            </a:pPr>
            <a:r>
              <a:rPr lang="en" altLang="en" sz="1200">
                <a:latin typeface="Times New Roman"/>
                <a:ea typeface="Times New Roman"/>
                <a:cs typeface="Times New Roman"/>
                <a:sym typeface="Times New Roman"/>
              </a:rPr>
              <a:t>Feedback is provided to teachers - what works and what does not</a:t>
            </a:r>
          </a:p>
          <a:p>
            <a:pPr marL="285750" lvl="0" indent="-241046" rtl="0">
              <a:lnSpc>
                <a:spcPct val="80000"/>
              </a:lnSpc>
              <a:spcBef>
                <a:spcPts val="400"/>
              </a:spcBef>
              <a:buClr>
                <a:schemeClr val="accent1"/>
              </a:buClr>
              <a:buSzPct val="100000"/>
              <a:buChar char="•"/>
            </a:pPr>
            <a:r>
              <a:rPr lang="en" altLang="en" sz="1200">
                <a:latin typeface="Times New Roman"/>
                <a:ea typeface="Times New Roman"/>
                <a:cs typeface="Times New Roman"/>
                <a:sym typeface="Times New Roman"/>
              </a:rPr>
              <a:t>Aids in immediate lesson development </a:t>
            </a:r>
          </a:p>
          <a:p>
            <a:pPr marL="0" marR="0" lvl="0" indent="0" algn="l" rtl="0">
              <a:spcBef>
                <a:spcPts val="0"/>
              </a:spcBef>
              <a:buClr>
                <a:schemeClr val="dk1"/>
              </a:buClr>
              <a:buFont typeface="Arial"/>
              <a:buNone/>
            </a:pPr>
            <a:endParaRPr sz="1200"/>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83537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There is no evidence to suggest that any one method of delivering instruction works to educate every child in any given subject. While some students may benefit from visual aids, others need to be hands on, and for some simply hearing or reading allows them to comprehend a given lesson. Having the ability of utilizing different methods of instructions across a classroom, allows students to learn at their own pace with individualized help that has proven to be a significant force in the success of students when academic success and improvement were measured. </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 altLang="en" sz="1200" b="0" i="0" u="none" strike="noStrike" cap="none" baseline="0">
                <a:solidFill>
                  <a:srgbClr val="000000"/>
                </a:solidFill>
                <a:latin typeface="Calibri"/>
                <a:ea typeface="Calibri"/>
                <a:cs typeface="Calibri"/>
                <a:sym typeface="Calibri"/>
                <a:rtl val="0"/>
              </a:rPr>
              <a:t>16</a:t>
            </a:fld>
            <a:endParaRPr lang="en" altLang="en"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75726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Personalizing learning through IEPs, mentoring, and differentiated instruction engage students in their studies because students know that their teachers are striving for their success and learning </a:t>
            </a:r>
          </a:p>
        </p:txBody>
      </p:sp>
      <p:sp>
        <p:nvSpPr>
          <p:cNvPr id="220" name="Shape 220"/>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 altLang="en" sz="1200" b="0" i="0" u="none" strike="noStrike" cap="none" baseline="0">
                <a:solidFill>
                  <a:srgbClr val="000000"/>
                </a:solidFill>
                <a:latin typeface="Calibri"/>
                <a:ea typeface="Calibri"/>
                <a:cs typeface="Calibri"/>
                <a:sym typeface="Calibri"/>
                <a:rtl val="0"/>
              </a:rPr>
              <a:t>17</a:t>
            </a:fld>
            <a:endParaRPr lang="en" altLang="en"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75758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It becomes frustrating for students when they are ready to move on in one area but cannot because of deficits in another area.</a:t>
            </a:r>
          </a:p>
          <a:p>
            <a:pPr marL="0" marR="0" lvl="0" indent="0" algn="l" rtl="0">
              <a:spcBef>
                <a:spcPts val="0"/>
              </a:spcBef>
              <a:buClr>
                <a:schemeClr val="dk1"/>
              </a:buClr>
              <a:buFont typeface="Arial"/>
              <a:buNone/>
            </a:pPr>
            <a:endParaRPr sz="1200" b="0" i="0" u="none" strike="noStrike" cap="none" baseline="0">
              <a:solidFill>
                <a:schemeClr val="dk1"/>
              </a:solidFill>
              <a:latin typeface="Garamond"/>
              <a:ea typeface="Garamond"/>
              <a:cs typeface="Garamond"/>
              <a:sym typeface="Garamond"/>
            </a:endParaRPr>
          </a:p>
          <a:p>
            <a:pPr marL="0" marR="0" lvl="0" indent="0" algn="l" rtl="0">
              <a:spcBef>
                <a:spcPts val="0"/>
              </a:spcBef>
              <a:buClr>
                <a:schemeClr val="dk1"/>
              </a:buClr>
              <a:buSzPct val="25000"/>
              <a:buFont typeface="Garamond"/>
              <a:buNone/>
            </a:pPr>
            <a:r>
              <a:rPr lang="en" altLang="en" sz="1200" b="0" i="0" u="none" strike="noStrike" cap="none" baseline="0">
                <a:solidFill>
                  <a:schemeClr val="dk1"/>
                </a:solidFill>
                <a:latin typeface="Garamond"/>
                <a:ea typeface="Garamond"/>
                <a:cs typeface="Garamond"/>
                <a:sym typeface="Garamond"/>
              </a:rPr>
              <a:t>All students do not fit into traditional settings we have in place. (Executive functioning)</a:t>
            </a:r>
          </a:p>
        </p:txBody>
      </p:sp>
      <p:sp>
        <p:nvSpPr>
          <p:cNvPr id="228" name="Shape 228"/>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 altLang="en" sz="1200" b="0" i="0" u="none" strike="noStrike" cap="none" baseline="0">
                <a:solidFill>
                  <a:srgbClr val="000000"/>
                </a:solidFill>
                <a:latin typeface="Calibri"/>
                <a:ea typeface="Calibri"/>
                <a:cs typeface="Calibri"/>
                <a:sym typeface="Calibri"/>
                <a:rtl val="0"/>
              </a:rPr>
              <a:t>18</a:t>
            </a:fld>
            <a:endParaRPr lang="en" altLang="en"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42059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numCol="1" anchor="ctr" anchorCtr="0">
            <a:noAutofit/>
          </a:bodyPr>
          <a:lstStyle/>
          <a:p>
            <a:pPr lvl="0" rtl="0">
              <a:spcBef>
                <a:spcPts val="0"/>
              </a:spcBef>
              <a:buNone/>
            </a:pPr>
            <a:endParaRPr/>
          </a:p>
        </p:txBody>
      </p:sp>
    </p:spTree>
    <p:extLst>
      <p:ext uri="{BB962C8B-B14F-4D97-AF65-F5344CB8AC3E}">
        <p14:creationId xmlns:p14="http://schemas.microsoft.com/office/powerpoint/2010/main" val="36537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Suzanne Korngold - </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Lydia Murphy – is a Speech Pathologist at Malcom Bridge Elementary.  She is the lead SLP for the county as well as the Department Chairman for the Special Education team at Malcom Bridge.  She has a cumulative of 15 year’s experience as a Speech Pathologist with 7 years in the Oconee County School System.</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Dallas LeDuff – is an Assistant Principal at Oconee County Middle School.  He has a cumulative experience of 10 years with 2 years in the Oconee County School System.</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Jeff Thornton – is a 6</a:t>
            </a:r>
            <a:r>
              <a:rPr lang="en" altLang="en" sz="1200" b="0" i="0" u="none" strike="noStrike" cap="none" baseline="30000">
                <a:solidFill>
                  <a:schemeClr val="dk1"/>
                </a:solidFill>
                <a:latin typeface="Calibri"/>
                <a:ea typeface="Calibri"/>
                <a:cs typeface="Calibri"/>
                <a:sym typeface="Calibri"/>
              </a:rPr>
              <a:t>th</a:t>
            </a:r>
            <a:r>
              <a:rPr lang="en" altLang="en" sz="1200" b="0" i="0" u="none" strike="noStrike" cap="none" baseline="0">
                <a:solidFill>
                  <a:schemeClr val="dk1"/>
                </a:solidFill>
                <a:latin typeface="Calibri"/>
                <a:ea typeface="Calibri"/>
                <a:cs typeface="Calibri"/>
                <a:sym typeface="Calibri"/>
              </a:rPr>
              <a:t> grade teacher at Oconee Middle. He co-teaches in math and science. He is completing his second year of teaching in the Oconee County School System. </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Michael Williams – Is an English and Special Ed. dual certified teacher at North Oconee HS. This is his 2</a:t>
            </a:r>
            <a:r>
              <a:rPr lang="en" altLang="en" sz="1200" b="0" i="0" u="none" strike="noStrike" cap="none" baseline="30000">
                <a:solidFill>
                  <a:schemeClr val="dk1"/>
                </a:solidFill>
                <a:latin typeface="Calibri"/>
                <a:ea typeface="Calibri"/>
                <a:cs typeface="Calibri"/>
                <a:sym typeface="Calibri"/>
              </a:rPr>
              <a:t>nd</a:t>
            </a:r>
            <a:r>
              <a:rPr lang="en" altLang="en" sz="1200" b="0" i="0" u="none" strike="noStrike" cap="none" baseline="0">
                <a:solidFill>
                  <a:schemeClr val="dk1"/>
                </a:solidFill>
                <a:latin typeface="Calibri"/>
                <a:ea typeface="Calibri"/>
                <a:cs typeface="Calibri"/>
                <a:sym typeface="Calibri"/>
              </a:rPr>
              <a:t> year in the Oconee School System and 7</a:t>
            </a:r>
            <a:r>
              <a:rPr lang="en" altLang="en" sz="1200" b="0" i="0" u="none" strike="noStrike" cap="none" baseline="30000">
                <a:solidFill>
                  <a:schemeClr val="dk1"/>
                </a:solidFill>
                <a:latin typeface="Calibri"/>
                <a:ea typeface="Calibri"/>
                <a:cs typeface="Calibri"/>
                <a:sym typeface="Calibri"/>
              </a:rPr>
              <a:t>th</a:t>
            </a:r>
            <a:r>
              <a:rPr lang="en" altLang="en" sz="1200" b="0" i="0" u="none" strike="noStrike" cap="none" baseline="0">
                <a:solidFill>
                  <a:schemeClr val="dk1"/>
                </a:solidFill>
                <a:latin typeface="Calibri"/>
                <a:ea typeface="Calibri"/>
                <a:cs typeface="Calibri"/>
                <a:sym typeface="Calibri"/>
              </a:rPr>
              <a:t> year in education. </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77" name="Shape 77"/>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altLang="en" sz="1200" b="0" i="0" u="none" strike="noStrike" cap="none" baseline="0">
                <a:solidFill>
                  <a:schemeClr val="dk1"/>
                </a:solidFill>
                <a:latin typeface="Calibri"/>
                <a:ea typeface="Calibri"/>
                <a:cs typeface="Calibri"/>
                <a:sym typeface="Calibri"/>
                <a:rtl val="0"/>
              </a:rPr>
              <a:t>2</a:t>
            </a:fld>
            <a:endParaRPr lang="en" altLang="en"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999416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numCol="1" anchor="ctr" anchorCtr="0">
            <a:noAutofit/>
          </a:bodyPr>
          <a:lstStyle/>
          <a:p>
            <a:pPr>
              <a:spcBef>
                <a:spcPts val="0"/>
              </a:spcBef>
              <a:buNone/>
            </a:pPr>
            <a:endParaRPr/>
          </a:p>
        </p:txBody>
      </p:sp>
    </p:spTree>
    <p:extLst>
      <p:ext uri="{BB962C8B-B14F-4D97-AF65-F5344CB8AC3E}">
        <p14:creationId xmlns:p14="http://schemas.microsoft.com/office/powerpoint/2010/main" val="1259939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numCol="1" anchor="ctr" anchorCtr="0">
            <a:noAutofit/>
          </a:bodyPr>
          <a:lstStyle/>
          <a:p>
            <a:pPr lvl="0" rtl="0">
              <a:spcBef>
                <a:spcPts val="0"/>
              </a:spcBef>
              <a:buNone/>
            </a:pPr>
            <a:endParaRPr/>
          </a:p>
        </p:txBody>
      </p:sp>
    </p:spTree>
    <p:extLst>
      <p:ext uri="{BB962C8B-B14F-4D97-AF65-F5344CB8AC3E}">
        <p14:creationId xmlns:p14="http://schemas.microsoft.com/office/powerpoint/2010/main" val="413886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numCol="1" anchor="ctr" anchorCtr="0">
            <a:noAutofit/>
          </a:bodyPr>
          <a:lstStyle/>
          <a:p>
            <a:pPr>
              <a:spcBef>
                <a:spcPts val="0"/>
              </a:spcBef>
              <a:buNone/>
            </a:pPr>
            <a:endParaRPr/>
          </a:p>
        </p:txBody>
      </p:sp>
    </p:spTree>
    <p:extLst>
      <p:ext uri="{BB962C8B-B14F-4D97-AF65-F5344CB8AC3E}">
        <p14:creationId xmlns:p14="http://schemas.microsoft.com/office/powerpoint/2010/main" val="4040156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extLst>
      <p:ext uri="{BB962C8B-B14F-4D97-AF65-F5344CB8AC3E}">
        <p14:creationId xmlns:p14="http://schemas.microsoft.com/office/powerpoint/2010/main" val="726963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398"/>
            <a:ext cx="5486408" cy="4114799"/>
          </a:xfrm>
          <a:prstGeom prst="rect">
            <a:avLst/>
          </a:prstGeom>
          <a:noFill/>
          <a:ln>
            <a:noFill/>
          </a:ln>
        </p:spPr>
        <p:txBody>
          <a:bodyPr lIns="90725" tIns="90725" rIns="90725" bIns="907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26250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Scaffolding</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Partnering with General Ed teachers</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281" name="Shape 281"/>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 altLang="en" sz="1200" b="0" i="0" u="none" strike="noStrike" cap="none" baseline="0">
                <a:solidFill>
                  <a:srgbClr val="000000"/>
                </a:solidFill>
                <a:latin typeface="Calibri"/>
                <a:ea typeface="Calibri"/>
                <a:cs typeface="Calibri"/>
                <a:sym typeface="Calibri"/>
                <a:rtl val="0"/>
              </a:rPr>
              <a:t>25</a:t>
            </a:fld>
            <a:endParaRPr lang="en" altLang="en"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290385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398"/>
            <a:ext cx="5486408" cy="4114799"/>
          </a:xfrm>
          <a:prstGeom prst="rect">
            <a:avLst/>
          </a:prstGeom>
          <a:noFill/>
          <a:ln>
            <a:noFill/>
          </a:ln>
        </p:spPr>
        <p:txBody>
          <a:bodyPr lIns="90725" tIns="90725" rIns="90725" bIns="90725" numCol="1"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38458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altLang="en" sz="1200" b="0" i="0" u="none" strike="noStrike" cap="none" baseline="0">
                <a:solidFill>
                  <a:schemeClr val="dk1"/>
                </a:solidFill>
                <a:latin typeface="Calibri"/>
                <a:ea typeface="Calibri"/>
                <a:cs typeface="Calibri"/>
                <a:sym typeface="Calibri"/>
                <a:rtl val="0"/>
              </a:rPr>
              <a:t>27</a:t>
            </a:fld>
            <a:endParaRPr lang="en" altLang="en"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7066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398"/>
            <a:ext cx="5486408" cy="4114799"/>
          </a:xfrm>
          <a:prstGeom prst="rect">
            <a:avLst/>
          </a:prstGeom>
          <a:noFill/>
          <a:ln>
            <a:noFill/>
          </a:ln>
        </p:spPr>
        <p:txBody>
          <a:bodyPr lIns="90725" tIns="90725" rIns="90725" bIns="907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65517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398"/>
            <a:ext cx="5486408" cy="4114799"/>
          </a:xfrm>
          <a:prstGeom prst="rect">
            <a:avLst/>
          </a:prstGeom>
          <a:noFill/>
          <a:ln>
            <a:noFill/>
          </a:ln>
        </p:spPr>
        <p:txBody>
          <a:bodyPr lIns="90725" tIns="90725" rIns="90725" bIns="907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2764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31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16857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398"/>
            <a:ext cx="5486408" cy="4114799"/>
          </a:xfrm>
          <a:prstGeom prst="rect">
            <a:avLst/>
          </a:prstGeom>
          <a:noFill/>
          <a:ln>
            <a:noFill/>
          </a:ln>
        </p:spPr>
        <p:txBody>
          <a:bodyPr lIns="90725" tIns="90725" rIns="90725" bIns="90725" numCol="1"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57292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251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altLang="en" sz="1200" b="0" i="0" u="none" strike="noStrike" cap="none" baseline="0">
                <a:solidFill>
                  <a:schemeClr val="dk1"/>
                </a:solidFill>
                <a:latin typeface="Calibri"/>
                <a:ea typeface="Calibri"/>
                <a:cs typeface="Calibri"/>
                <a:sym typeface="Calibri"/>
                <a:rtl val="0"/>
              </a:rPr>
              <a:t>34</a:t>
            </a:fld>
            <a:endParaRPr lang="en" altLang="en"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90288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numCol="1"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62058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398"/>
            <a:ext cx="5486408" cy="4114799"/>
          </a:xfrm>
          <a:prstGeom prst="rect">
            <a:avLst/>
          </a:prstGeom>
          <a:noFill/>
          <a:ln>
            <a:noFill/>
          </a:ln>
        </p:spPr>
        <p:txBody>
          <a:bodyPr lIns="90725" tIns="90725" rIns="90725" bIns="90725" numCol="1"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4035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numCol="1" anchor="t" anchorCtr="0">
            <a:noAutofit/>
          </a:bodyPr>
          <a:lstStyle/>
          <a:p>
            <a:pPr marL="0" marR="0" lvl="0" indent="0" algn="l" rtl="0">
              <a:spcBef>
                <a:spcPts val="0"/>
              </a:spcBef>
              <a:buClr>
                <a:schemeClr val="dk1"/>
              </a:buClr>
              <a:buSzPct val="25000"/>
              <a:buFont typeface="Arial"/>
              <a:buNone/>
            </a:pPr>
            <a:r>
              <a:rPr lang="en" altLang="en"/>
              <a:t>another example of the roadplan OCCS does between prek-12</a:t>
            </a:r>
          </a:p>
        </p:txBody>
      </p:sp>
    </p:spTree>
    <p:extLst>
      <p:ext uri="{BB962C8B-B14F-4D97-AF65-F5344CB8AC3E}">
        <p14:creationId xmlns:p14="http://schemas.microsoft.com/office/powerpoint/2010/main" val="70234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-Data teams are present at elementary, as well as Middle and High schools (with different focuses)</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What is the ASPIRE program? </a:t>
            </a:r>
          </a:p>
          <a:p>
            <a:pPr marL="0" marR="0" lvl="0" indent="0" algn="l" rtl="0">
              <a:spcBef>
                <a:spcPts val="0"/>
              </a:spcBef>
              <a:buClr>
                <a:schemeClr val="dk1"/>
              </a:buClr>
              <a:buSzPct val="25000"/>
              <a:buFont typeface="Calibri"/>
              <a:buNone/>
            </a:pPr>
            <a:r>
              <a:rPr lang="en" altLang="en" sz="1200" b="0" i="0" u="none" strike="noStrike" cap="none" baseline="0">
                <a:solidFill>
                  <a:schemeClr val="dk1"/>
                </a:solidFill>
                <a:latin typeface="Calibri"/>
                <a:ea typeface="Calibri"/>
                <a:cs typeface="Calibri"/>
                <a:sym typeface="Calibri"/>
              </a:rPr>
              <a:t>Put chas</a:t>
            </a:r>
          </a:p>
        </p:txBody>
      </p:sp>
      <p:sp>
        <p:nvSpPr>
          <p:cNvPr id="109" name="Shape 109"/>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altLang="en" sz="1200" b="0" i="0" u="none" strike="noStrike" cap="none" baseline="0">
                <a:solidFill>
                  <a:schemeClr val="dk1"/>
                </a:solidFill>
                <a:latin typeface="Calibri"/>
                <a:ea typeface="Calibri"/>
                <a:cs typeface="Calibri"/>
                <a:sym typeface="Calibri"/>
                <a:rtl val="0"/>
              </a:rPr>
              <a:t>7</a:t>
            </a:fld>
            <a:endParaRPr lang="en" altLang="en"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33610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398"/>
            <a:ext cx="5486408" cy="4114799"/>
          </a:xfrm>
          <a:prstGeom prst="rect">
            <a:avLst/>
          </a:prstGeom>
          <a:noFill/>
          <a:ln>
            <a:noFill/>
          </a:ln>
        </p:spPr>
        <p:txBody>
          <a:bodyPr lIns="92450" tIns="46225" rIns="92450" bIns="46225" numCol="1" anchor="t" anchorCtr="0">
            <a:noAutofit/>
          </a:bodyPr>
          <a:lstStyle/>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9" y="8685213"/>
            <a:ext cx="2971804" cy="457199"/>
          </a:xfrm>
          <a:prstGeom prst="rect">
            <a:avLst/>
          </a:prstGeom>
          <a:noFill/>
          <a:ln>
            <a:noFill/>
          </a:ln>
        </p:spPr>
        <p:txBody>
          <a:bodyPr lIns="92450" tIns="46225" rIns="92450" bIns="46225"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altLang="en" sz="1200" b="0" i="0" u="none" strike="noStrike" cap="none" baseline="0">
                <a:solidFill>
                  <a:schemeClr val="dk1"/>
                </a:solidFill>
                <a:latin typeface="Calibri"/>
                <a:ea typeface="Calibri"/>
                <a:cs typeface="Calibri"/>
                <a:sym typeface="Calibri"/>
                <a:rtl val="0"/>
              </a:rPr>
              <a:t>8</a:t>
            </a:fld>
            <a:endParaRPr lang="en" altLang="en"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52011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numCol="1"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56579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numCol="1"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numCol="1"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numCol="1"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numCol="1"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457200" y="1110995"/>
            <a:ext cx="8229600" cy="3394500"/>
          </a:xfrm>
          <a:prstGeom prst="rect">
            <a:avLst/>
          </a:prstGeom>
          <a:noFill/>
          <a:ln>
            <a:noFill/>
          </a:ln>
        </p:spPr>
        <p:txBody>
          <a:bodyPr lIns="91425" tIns="91425" rIns="91425" bIns="91425" numCol="1" anchor="t" anchorCtr="0"/>
          <a:lstStyle>
            <a:lvl1pPr marL="365760" indent="27940" algn="l" rtl="0">
              <a:spcBef>
                <a:spcPts val="400"/>
              </a:spcBef>
              <a:spcAft>
                <a:spcPts val="0"/>
              </a:spcAft>
              <a:buClr>
                <a:schemeClr val="accent1"/>
              </a:buClr>
              <a:buFont typeface="Noto Symbol"/>
              <a:buChar char=""/>
              <a:defRPr/>
            </a:lvl1pPr>
            <a:lvl2pPr marL="621792" indent="76708" algn="l" rtl="0">
              <a:spcBef>
                <a:spcPts val="324"/>
              </a:spcBef>
              <a:buClr>
                <a:schemeClr val="accent1"/>
              </a:buClr>
              <a:buFont typeface="Verdana"/>
              <a:buChar char="◦"/>
              <a:defRPr/>
            </a:lvl2pPr>
            <a:lvl3pPr marL="859536" indent="67564" algn="l" rtl="0">
              <a:spcBef>
                <a:spcPts val="350"/>
              </a:spcBef>
              <a:buClr>
                <a:schemeClr val="accent2"/>
              </a:buClr>
              <a:buFont typeface="Noto Symbol"/>
              <a:buChar char="⚫"/>
              <a:defRPr/>
            </a:lvl3pPr>
            <a:lvl4pPr marL="1143000" indent="63500" algn="l" rtl="0">
              <a:spcBef>
                <a:spcPts val="350"/>
              </a:spcBef>
              <a:buClr>
                <a:schemeClr val="accent2"/>
              </a:buClr>
              <a:buFont typeface="Noto Symbol"/>
              <a:buChar char="⚫"/>
              <a:defRPr/>
            </a:lvl4pPr>
            <a:lvl5pPr marL="1371600" indent="63500" algn="l" rtl="0">
              <a:spcBef>
                <a:spcPts val="350"/>
              </a:spcBef>
              <a:buClr>
                <a:schemeClr val="accent2"/>
              </a:buClr>
              <a:buFont typeface="Noto Symbol"/>
              <a:buChar char="⚫"/>
              <a:defRPr/>
            </a:lvl5pPr>
            <a:lvl6pPr marL="1600200" indent="63500" algn="l" rtl="0">
              <a:spcBef>
                <a:spcPts val="350"/>
              </a:spcBef>
              <a:buClr>
                <a:schemeClr val="accent3"/>
              </a:buClr>
              <a:buFont typeface="Noto Symbol"/>
              <a:buChar char="◾"/>
              <a:defRPr/>
            </a:lvl6pPr>
            <a:lvl7pPr marL="1828800" indent="50800" algn="l" rtl="0">
              <a:spcBef>
                <a:spcPts val="350"/>
              </a:spcBef>
              <a:buClr>
                <a:schemeClr val="accent3"/>
              </a:buClr>
              <a:buFont typeface="Noto Symbol"/>
              <a:buChar char="◾"/>
              <a:defRPr/>
            </a:lvl7pPr>
            <a:lvl8pPr marL="2057400" indent="50800" algn="l" rtl="0">
              <a:spcBef>
                <a:spcPts val="350"/>
              </a:spcBef>
              <a:buClr>
                <a:schemeClr val="accent3"/>
              </a:buClr>
              <a:buFont typeface="Noto Symbol"/>
              <a:buChar char="◾"/>
              <a:defRPr/>
            </a:lvl8pPr>
            <a:lvl9pPr marL="2286000" indent="50800" algn="l" rtl="0">
              <a:spcBef>
                <a:spcPts val="350"/>
              </a:spcBef>
              <a:buClr>
                <a:schemeClr val="accent3"/>
              </a:buClr>
              <a:buFont typeface="Noto Symbol"/>
              <a:buChar char="◾"/>
              <a:defRPr/>
            </a:lvl9pPr>
          </a:lstStyle>
          <a:p>
            <a:endParaRPr/>
          </a:p>
        </p:txBody>
      </p:sp>
      <p:sp>
        <p:nvSpPr>
          <p:cNvPr id="51" name="Shape 51"/>
          <p:cNvSpPr txBox="1">
            <a:spLocks noGrp="1"/>
          </p:cNvSpPr>
          <p:nvPr>
            <p:ph type="dt" idx="10"/>
          </p:nvPr>
        </p:nvSpPr>
        <p:spPr>
          <a:xfrm>
            <a:off x="6727032" y="4805957"/>
            <a:ext cx="1920300" cy="274199"/>
          </a:xfrm>
          <a:prstGeom prst="rect">
            <a:avLst/>
          </a:prstGeom>
          <a:noFill/>
          <a:ln>
            <a:noFill/>
          </a:ln>
        </p:spPr>
        <p:txBody>
          <a:bodyPr lIns="91425" tIns="91425" rIns="91425" bIns="91425" numCol="1" anchor="b"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4380071" y="4805957"/>
            <a:ext cx="2350799" cy="273900"/>
          </a:xfrm>
          <a:prstGeom prst="rect">
            <a:avLst/>
          </a:prstGeom>
          <a:noFill/>
          <a:ln>
            <a:noFill/>
          </a:ln>
        </p:spPr>
        <p:txBody>
          <a:bodyPr lIns="91425" tIns="91425" rIns="91425" bIns="91425" numCol="1" anchor="b" anchorCtr="0"/>
          <a:lstStyle>
            <a:lvl1pPr marL="0" marR="0" indent="0" algn="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647271" y="4805957"/>
            <a:ext cx="365699" cy="2739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Rambla"/>
              <a:buNone/>
            </a:pPr>
            <a:fld id="{00000000-1234-1234-1234-123412341234}" type="slidenum">
              <a:rPr lang="en" altLang="en" sz="1000" b="0" i="0" u="none" strike="noStrike" cap="none" baseline="0">
                <a:solidFill>
                  <a:schemeClr val="dk1"/>
                </a:solidFill>
                <a:latin typeface="Rambla"/>
                <a:ea typeface="Rambla"/>
                <a:cs typeface="Rambla"/>
                <a:sym typeface="Rambla"/>
              </a:rPr>
              <a:t>‹#›</a:t>
            </a:fld>
            <a:endParaRPr lang="en" altLang="en" sz="1000" b="0" i="0" u="none" strike="noStrike" cap="none" baseline="0">
              <a:solidFill>
                <a:schemeClr val="dk1"/>
              </a:solidFill>
              <a:latin typeface="Rambla"/>
              <a:ea typeface="Rambla"/>
              <a:cs typeface="Rambla"/>
              <a:sym typeface="Rambla"/>
            </a:endParaRPr>
          </a:p>
        </p:txBody>
      </p:sp>
      <p:sp>
        <p:nvSpPr>
          <p:cNvPr id="54" name="Shape 54"/>
          <p:cNvSpPr txBox="1">
            <a:spLocks noGrp="1"/>
          </p:cNvSpPr>
          <p:nvPr>
            <p:ph type="title"/>
          </p:nvPr>
        </p:nvSpPr>
        <p:spPr>
          <a:xfrm>
            <a:off x="457200" y="205977"/>
            <a:ext cx="8229600" cy="857400"/>
          </a:xfrm>
          <a:prstGeom prst="rect">
            <a:avLst/>
          </a:prstGeom>
          <a:noFill/>
          <a:ln>
            <a:noFill/>
          </a:ln>
        </p:spPr>
        <p:txBody>
          <a:bodyPr lIns="91425" tIns="91425" rIns="91425" bIns="91425" numCol="1" anchor="ctr" anchorCtr="0"/>
          <a:lstStyle>
            <a:lvl1pPr algn="l" rtl="0">
              <a:spcBef>
                <a:spcPts val="0"/>
              </a:spcBef>
              <a:buClr>
                <a:schemeClr val="dk2"/>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457200" y="1110995"/>
            <a:ext cx="4038599" cy="3394500"/>
          </a:xfrm>
          <a:prstGeom prst="rect">
            <a:avLst/>
          </a:prstGeom>
          <a:noFill/>
          <a:ln>
            <a:noFill/>
          </a:ln>
        </p:spPr>
        <p:txBody>
          <a:bodyPr lIns="91425" tIns="91425" rIns="91425" bIns="91425" numCol="1"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2"/>
          </p:nvPr>
        </p:nvSpPr>
        <p:spPr>
          <a:xfrm>
            <a:off x="4648200" y="1110995"/>
            <a:ext cx="4038599" cy="3394500"/>
          </a:xfrm>
          <a:prstGeom prst="rect">
            <a:avLst/>
          </a:prstGeom>
          <a:noFill/>
          <a:ln>
            <a:noFill/>
          </a:ln>
        </p:spPr>
        <p:txBody>
          <a:bodyPr lIns="91425" tIns="91425" rIns="91425" bIns="91425" numCol="1"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dt" idx="10"/>
          </p:nvPr>
        </p:nvSpPr>
        <p:spPr>
          <a:xfrm>
            <a:off x="6727032" y="4805957"/>
            <a:ext cx="1920300" cy="274199"/>
          </a:xfrm>
          <a:prstGeom prst="rect">
            <a:avLst/>
          </a:prstGeom>
          <a:noFill/>
          <a:ln>
            <a:noFill/>
          </a:ln>
        </p:spPr>
        <p:txBody>
          <a:bodyPr lIns="91425" tIns="91425" rIns="91425" bIns="91425" numCol="1" anchor="b"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59" name="Shape 59"/>
          <p:cNvSpPr txBox="1">
            <a:spLocks noGrp="1"/>
          </p:cNvSpPr>
          <p:nvPr>
            <p:ph type="ftr" idx="11"/>
          </p:nvPr>
        </p:nvSpPr>
        <p:spPr>
          <a:xfrm>
            <a:off x="4380071" y="4805957"/>
            <a:ext cx="2350799" cy="273900"/>
          </a:xfrm>
          <a:prstGeom prst="rect">
            <a:avLst/>
          </a:prstGeom>
          <a:noFill/>
          <a:ln>
            <a:noFill/>
          </a:ln>
        </p:spPr>
        <p:txBody>
          <a:bodyPr lIns="91425" tIns="91425" rIns="91425" bIns="91425" numCol="1" anchor="b" anchorCtr="0"/>
          <a:lstStyle>
            <a:lvl1pPr marL="0" marR="0" indent="0" algn="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8647271" y="4805957"/>
            <a:ext cx="365699" cy="2739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Rambla"/>
              <a:buNone/>
            </a:pPr>
            <a:fld id="{00000000-1234-1234-1234-123412341234}" type="slidenum">
              <a:rPr lang="en" altLang="en" sz="1000" b="0" i="0" u="none" strike="noStrike" cap="none" baseline="0">
                <a:solidFill>
                  <a:schemeClr val="dk1"/>
                </a:solidFill>
                <a:latin typeface="Rambla"/>
                <a:ea typeface="Rambla"/>
                <a:cs typeface="Rambla"/>
                <a:sym typeface="Rambla"/>
              </a:rPr>
              <a:t>‹#›</a:t>
            </a:fld>
            <a:endParaRPr lang="en" altLang="en" sz="1000" b="0" i="0" u="none" strike="noStrike" cap="none" baseline="0">
              <a:solidFill>
                <a:schemeClr val="dk1"/>
              </a:solidFill>
              <a:latin typeface="Rambla"/>
              <a:ea typeface="Rambla"/>
              <a:cs typeface="Rambla"/>
              <a:sym typeface="Rambla"/>
            </a:endParaRPr>
          </a:p>
        </p:txBody>
      </p:sp>
      <p:sp>
        <p:nvSpPr>
          <p:cNvPr id="61" name="Shape 61"/>
          <p:cNvSpPr txBox="1">
            <a:spLocks noGrp="1"/>
          </p:cNvSpPr>
          <p:nvPr>
            <p:ph type="title"/>
          </p:nvPr>
        </p:nvSpPr>
        <p:spPr>
          <a:xfrm>
            <a:off x="457200" y="205977"/>
            <a:ext cx="8229600" cy="857400"/>
          </a:xfrm>
          <a:prstGeom prst="rect">
            <a:avLst/>
          </a:prstGeom>
          <a:noFill/>
          <a:ln>
            <a:noFill/>
          </a:ln>
        </p:spPr>
        <p:txBody>
          <a:bodyPr lIns="91425" tIns="91425" rIns="91425" bIns="91425" numCol="1" anchor="ctr" anchorCtr="0"/>
          <a:lstStyle>
            <a:lvl1pPr algn="l" rtl="0">
              <a:spcBef>
                <a:spcPts val="0"/>
              </a:spcBef>
              <a:buClr>
                <a:schemeClr val="dk2"/>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numCol="1"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numCol="1"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numCol="1"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numCol="1"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numCol="1"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numCol="1"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numCol="1"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numCol="1"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numCol="1"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numCol="1"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numCol="1"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numCol="1"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numCol="1"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numCol="1"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numCol="1"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numCol="1"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numCol="1"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numCol="1" anchor="ctr" anchorCtr="0">
            <a:noAutofit/>
          </a:bodyPr>
          <a:lstStyle/>
          <a:p>
            <a:pPr algn="r">
              <a:spcBef>
                <a:spcPts val="0"/>
              </a:spcBef>
              <a:buNone/>
            </a:pPr>
            <a:fld id="{00000000-1234-1234-1234-123412341234}" type="slidenum">
              <a:rPr lang="en" altLang="en" sz="1000">
                <a:solidFill>
                  <a:schemeClr val="dk2"/>
                </a:solidFill>
              </a:rPr>
              <a:t>‹#›</a:t>
            </a:fld>
            <a:endParaRPr lang="en" alt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a/oconeeschools.org/rti-demo/"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hyperlink" Target="https://www.dropbox.com/s/5pn0ig29230vvxm/Thornton.mp4?dl=0"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cid:image001.jpg@01D0774E.9AC831B0" TargetMode="Externa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hyperlink" Target="mailto:dleduff@oconeeschools.org" TargetMode="External"/><Relationship Id="rId3" Type="http://schemas.openxmlformats.org/officeDocument/2006/relationships/image" Target="../media/image29.jpg"/><Relationship Id="rId7" Type="http://schemas.openxmlformats.org/officeDocument/2006/relationships/hyperlink" Target="mailto:jjthornton@oconeeschools.org"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hyperlink" Target="mailto:lmurphey@oconeeschools.org" TargetMode="External"/><Relationship Id="rId5" Type="http://schemas.openxmlformats.org/officeDocument/2006/relationships/hyperlink" Target="mailto:skorngold@oconeeschools.org" TargetMode="External"/><Relationship Id="rId4" Type="http://schemas.openxmlformats.org/officeDocument/2006/relationships/image" Target="../media/image1.jpg"/><Relationship Id="rId9" Type="http://schemas.openxmlformats.org/officeDocument/2006/relationships/hyperlink" Target="mailto:mwilliams@oconeeschool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543050"/>
            <a:ext cx="7772400" cy="91512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2"/>
              </a:buClr>
              <a:buSzPct val="25000"/>
              <a:buFont typeface="Rambla"/>
              <a:buNone/>
            </a:pPr>
            <a:r>
              <a:rPr lang="en" altLang="en" sz="4100" b="1" i="0" u="none" strike="noStrike" cap="none" baseline="0" dirty="0">
                <a:solidFill>
                  <a:srgbClr val="002060"/>
                </a:solidFill>
                <a:latin typeface="Rambla"/>
                <a:ea typeface="Rambla"/>
                <a:cs typeface="Rambla"/>
                <a:sym typeface="Rambla"/>
                <a:rtl val="0"/>
              </a:rPr>
              <a:t>OCONEE COUNTY SCHOOLS</a:t>
            </a:r>
          </a:p>
        </p:txBody>
      </p:sp>
      <p:sp>
        <p:nvSpPr>
          <p:cNvPr id="64" name="Shape 64"/>
          <p:cNvSpPr txBox="1">
            <a:spLocks noGrp="1"/>
          </p:cNvSpPr>
          <p:nvPr>
            <p:ph type="subTitle" idx="1"/>
          </p:nvPr>
        </p:nvSpPr>
        <p:spPr>
          <a:xfrm>
            <a:off x="685800" y="2800350"/>
            <a:ext cx="7772400" cy="899776"/>
          </a:xfrm>
          <a:prstGeom prst="rect">
            <a:avLst/>
          </a:prstGeom>
          <a:noFill/>
          <a:ln>
            <a:noFill/>
          </a:ln>
        </p:spPr>
        <p:txBody>
          <a:bodyPr lIns="45700" tIns="45700" rIns="45700" bIns="45700" numCol="1" anchor="t" anchorCtr="0">
            <a:noAutofit/>
          </a:bodyPr>
          <a:lstStyle/>
          <a:p>
            <a:pPr marL="0" marR="64008" lvl="0" indent="0" algn="r" rtl="0">
              <a:lnSpc>
                <a:spcPct val="100000"/>
              </a:lnSpc>
              <a:spcBef>
                <a:spcPts val="0"/>
              </a:spcBef>
              <a:spcAft>
                <a:spcPts val="0"/>
              </a:spcAft>
              <a:buClr>
                <a:schemeClr val="accent1"/>
              </a:buClr>
              <a:buSzPct val="25000"/>
              <a:buFont typeface="Noto Symbol"/>
              <a:buNone/>
            </a:pPr>
            <a:r>
              <a:rPr lang="en" altLang="en" sz="2700" b="0" i="0" u="none" strike="noStrike" cap="none" baseline="0">
                <a:solidFill>
                  <a:schemeClr val="dk2"/>
                </a:solidFill>
                <a:latin typeface="Rambla"/>
                <a:ea typeface="Rambla"/>
                <a:cs typeface="Rambla"/>
                <a:sym typeface="Rambla"/>
                <a:rtl val="0"/>
              </a:rPr>
              <a:t>Committed to Student Success</a:t>
            </a:r>
          </a:p>
        </p:txBody>
      </p:sp>
      <p:pic>
        <p:nvPicPr>
          <p:cNvPr id="65" name="Shape 65"/>
          <p:cNvPicPr preferRelativeResize="0"/>
          <p:nvPr/>
        </p:nvPicPr>
        <p:blipFill rotWithShape="1">
          <a:blip r:embed="rId3">
            <a:alphaModFix/>
          </a:blip>
          <a:srcRect/>
          <a:stretch/>
        </p:blipFill>
        <p:spPr>
          <a:xfrm>
            <a:off x="470433" y="228600"/>
            <a:ext cx="1340013" cy="13144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457200" y="1543050"/>
            <a:ext cx="8229600" cy="2962417"/>
          </a:xfrm>
          <a:prstGeom prst="rect">
            <a:avLst/>
          </a:prstGeom>
          <a:noFill/>
          <a:ln>
            <a:noFill/>
          </a:ln>
        </p:spPr>
        <p:txBody>
          <a:bodyPr lIns="91425" tIns="45700" rIns="91425" bIns="45700" numCol="1" anchor="t" anchorCtr="0">
            <a:noAutofit/>
          </a:bodyPr>
          <a:lstStyle/>
          <a:p>
            <a:pPr marL="365760" marR="0" lvl="0" indent="-264160" algn="l" rtl="0">
              <a:lnSpc>
                <a:spcPct val="100000"/>
              </a:lnSpc>
              <a:spcBef>
                <a:spcPts val="0"/>
              </a:spcBef>
              <a:spcAft>
                <a:spcPts val="0"/>
              </a:spcAft>
              <a:buClr>
                <a:schemeClr val="accent1"/>
              </a:buClr>
              <a:buSzPct val="68000"/>
              <a:buFont typeface="Noto Symbol"/>
              <a:buChar char=""/>
            </a:pPr>
            <a:r>
              <a:rPr lang="en" altLang="en" sz="2700" b="0" i="0" u="sng" strike="noStrike" cap="none" baseline="0" dirty="0">
                <a:solidFill>
                  <a:schemeClr val="hlink"/>
                </a:solidFill>
                <a:latin typeface="Rambla"/>
                <a:ea typeface="Rambla"/>
                <a:cs typeface="Rambla"/>
                <a:sym typeface="Rambla"/>
                <a:hlinkClick r:id="rId3"/>
                <a:rtl val="0"/>
              </a:rPr>
              <a:t>https://sites.google.com/a/oconeeschools.org/rti-demo/</a:t>
            </a:r>
          </a:p>
          <a:p>
            <a:pPr marL="365760" marR="0" lvl="0" indent="-149859" algn="l" rtl="0">
              <a:lnSpc>
                <a:spcPct val="100000"/>
              </a:lnSpc>
              <a:spcBef>
                <a:spcPts val="400"/>
              </a:spcBef>
              <a:spcAft>
                <a:spcPts val="0"/>
              </a:spcAft>
              <a:buClr>
                <a:schemeClr val="accent1"/>
              </a:buClr>
              <a:buFont typeface="Noto Symbol"/>
              <a:buNone/>
            </a:pPr>
            <a:endParaRPr sz="2700" b="0" i="0" u="none" strike="noStrike" cap="none" baseline="0" dirty="0">
              <a:solidFill>
                <a:schemeClr val="dk1"/>
              </a:solidFill>
              <a:latin typeface="Rambla"/>
              <a:ea typeface="Rambla"/>
              <a:cs typeface="Rambla"/>
              <a:sym typeface="Rambla"/>
              <a:rtl val="0"/>
            </a:endParaRPr>
          </a:p>
          <a:p>
            <a:pPr marL="365760" marR="0" lvl="0" indent="-149859" algn="l" rtl="0">
              <a:lnSpc>
                <a:spcPct val="100000"/>
              </a:lnSpc>
              <a:spcBef>
                <a:spcPts val="400"/>
              </a:spcBef>
              <a:spcAft>
                <a:spcPts val="0"/>
              </a:spcAft>
              <a:buClr>
                <a:schemeClr val="accent1"/>
              </a:buClr>
              <a:buFont typeface="Noto Symbol"/>
              <a:buNone/>
            </a:pPr>
            <a:endParaRPr sz="2700" b="0" i="0" u="none" strike="noStrike" cap="none" baseline="0" dirty="0">
              <a:solidFill>
                <a:schemeClr val="dk1"/>
              </a:solidFill>
              <a:latin typeface="Rambla"/>
              <a:ea typeface="Rambla"/>
              <a:cs typeface="Rambla"/>
              <a:sym typeface="Rambla"/>
              <a:rtl val="0"/>
            </a:endParaRPr>
          </a:p>
        </p:txBody>
      </p:sp>
      <p:sp>
        <p:nvSpPr>
          <p:cNvPr id="134" name="Shape 134"/>
          <p:cNvSpPr txBox="1">
            <a:spLocks noGrp="1"/>
          </p:cNvSpPr>
          <p:nvPr>
            <p:ph type="title"/>
          </p:nvPr>
        </p:nvSpPr>
        <p:spPr>
          <a:xfrm>
            <a:off x="1514607" y="185345"/>
            <a:ext cx="7172193" cy="1143000"/>
          </a:xfrm>
          <a:prstGeom prst="rect">
            <a:avLst/>
          </a:prstGeom>
          <a:noFill/>
          <a:ln>
            <a:noFill/>
          </a:ln>
        </p:spPr>
        <p:txBody>
          <a:bodyPr lIns="91425" tIns="45700" rIns="91425" bIns="45700" numCol="1" anchor="ctr" anchorCtr="0">
            <a:noAutofit/>
          </a:bodyPr>
          <a:lstStyle/>
          <a:p>
            <a:pPr marL="0" marR="0" lvl="0" indent="0" algn="ctr" rtl="0">
              <a:lnSpc>
                <a:spcPct val="115000"/>
              </a:lnSpc>
              <a:spcBef>
                <a:spcPts val="0"/>
              </a:spcBef>
              <a:spcAft>
                <a:spcPts val="1000"/>
              </a:spcAft>
              <a:buClr>
                <a:srgbClr val="FF0000"/>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Oconee County RTI Mock Website</a:t>
            </a:r>
          </a:p>
        </p:txBody>
      </p:sp>
      <p:pic>
        <p:nvPicPr>
          <p:cNvPr id="135" name="Shape 135"/>
          <p:cNvPicPr preferRelativeResize="0"/>
          <p:nvPr/>
        </p:nvPicPr>
        <p:blipFill rotWithShape="1">
          <a:blip r:embed="rId4">
            <a:alphaModFix/>
          </a:blip>
          <a:srcRect/>
          <a:stretch/>
        </p:blipFill>
        <p:spPr>
          <a:xfrm>
            <a:off x="533400" y="171450"/>
            <a:ext cx="914399" cy="896954"/>
          </a:xfrm>
          <a:prstGeom prst="rect">
            <a:avLst/>
          </a:prstGeom>
          <a:noFill/>
          <a:ln>
            <a:noFill/>
          </a:ln>
        </p:spPr>
      </p:pic>
      <p:pic>
        <p:nvPicPr>
          <p:cNvPr id="136" name="Shape 136"/>
          <p:cNvPicPr preferRelativeResize="0"/>
          <p:nvPr/>
        </p:nvPicPr>
        <p:blipFill rotWithShape="1">
          <a:blip r:embed="rId4">
            <a:alphaModFix/>
          </a:blip>
          <a:srcRect/>
          <a:stretch/>
        </p:blipFill>
        <p:spPr>
          <a:xfrm>
            <a:off x="495833" y="114300"/>
            <a:ext cx="1018774" cy="9993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1781873" y="311618"/>
            <a:ext cx="5579108" cy="471011"/>
          </a:xfrm>
          <a:prstGeom prst="rect">
            <a:avLst/>
          </a:prstGeom>
          <a:noFill/>
          <a:ln>
            <a:noFill/>
          </a:ln>
        </p:spPr>
        <p:txBody>
          <a:bodyPr lIns="0" tIns="0" rIns="0" bIns="0" numCol="1" anchor="t" anchorCtr="0">
            <a:noAutofit/>
          </a:bodyPr>
          <a:lstStyle/>
          <a:p>
            <a:pPr marL="12700" marR="0" lvl="0" indent="0" algn="l" rtl="0">
              <a:lnSpc>
                <a:spcPct val="100000"/>
              </a:lnSpc>
              <a:spcBef>
                <a:spcPts val="0"/>
              </a:spcBef>
              <a:spcAft>
                <a:spcPts val="0"/>
              </a:spcAft>
              <a:buClr>
                <a:srgbClr val="FFFFFF"/>
              </a:buClr>
              <a:buSzPct val="25000"/>
              <a:buFont typeface="Calibri"/>
              <a:buNone/>
            </a:pPr>
            <a:r>
              <a:rPr lang="en" altLang="en" sz="4700" b="1" i="0" u="none" strike="noStrike" cap="none" baseline="0">
                <a:solidFill>
                  <a:srgbClr val="FFFFFF"/>
                </a:solidFill>
                <a:latin typeface="Calibri"/>
                <a:ea typeface="Calibri"/>
                <a:cs typeface="Calibri"/>
                <a:sym typeface="Calibri"/>
                <a:rtl val="0"/>
              </a:rPr>
              <a:t>What is an IE</a:t>
            </a:r>
            <a:r>
              <a:rPr lang="en" altLang="en" sz="4650" b="1" i="0" u="none" strike="noStrike" cap="none" baseline="30000">
                <a:solidFill>
                  <a:srgbClr val="FFFFFF"/>
                </a:solidFill>
                <a:latin typeface="Calibri"/>
                <a:ea typeface="Calibri"/>
                <a:cs typeface="Calibri"/>
                <a:sym typeface="Calibri"/>
                <a:rtl val="0"/>
              </a:rPr>
              <a:t>2	</a:t>
            </a:r>
            <a:r>
              <a:rPr lang="en" altLang="en" sz="4700" b="1" i="0" u="none" strike="noStrike" cap="none" baseline="0">
                <a:solidFill>
                  <a:srgbClr val="FFFFFF"/>
                </a:solidFill>
                <a:latin typeface="Calibri"/>
                <a:ea typeface="Calibri"/>
                <a:cs typeface="Calibri"/>
                <a:sym typeface="Calibri"/>
                <a:rtl val="0"/>
              </a:rPr>
              <a:t>system?</a:t>
            </a:r>
          </a:p>
        </p:txBody>
      </p:sp>
      <p:sp>
        <p:nvSpPr>
          <p:cNvPr id="143" name="Shape 143"/>
          <p:cNvSpPr txBox="1"/>
          <p:nvPr/>
        </p:nvSpPr>
        <p:spPr>
          <a:xfrm>
            <a:off x="1313973" y="1344291"/>
            <a:ext cx="1247774" cy="247649"/>
          </a:xfrm>
          <a:prstGeom prst="rect">
            <a:avLst/>
          </a:prstGeom>
          <a:noFill/>
          <a:ln>
            <a:noFill/>
          </a:ln>
        </p:spPr>
        <p:txBody>
          <a:bodyPr lIns="0" tIns="0" rIns="0" bIns="0" numCol="1" anchor="t" anchorCtr="0">
            <a:noAutofit/>
          </a:bodyPr>
          <a:lstStyle/>
          <a:p>
            <a:pPr marL="12700" marR="0" lvl="0" indent="0" algn="l" rtl="0">
              <a:lnSpc>
                <a:spcPct val="100000"/>
              </a:lnSpc>
              <a:spcBef>
                <a:spcPts val="0"/>
              </a:spcBef>
              <a:spcAft>
                <a:spcPts val="0"/>
              </a:spcAft>
              <a:buClr>
                <a:srgbClr val="FFFFFF"/>
              </a:buClr>
              <a:buSzPct val="25000"/>
              <a:buFont typeface="Calibri"/>
              <a:buNone/>
            </a:pPr>
            <a:r>
              <a:rPr lang="en" altLang="en" sz="2400" b="0" i="0" u="none" strike="noStrike" cap="none" baseline="0" dirty="0">
                <a:solidFill>
                  <a:srgbClr val="FFFFFF"/>
                </a:solidFill>
                <a:latin typeface="Calibri"/>
                <a:ea typeface="Calibri"/>
                <a:cs typeface="Calibri"/>
                <a:sym typeface="Calibri"/>
                <a:rtl val="0"/>
              </a:rPr>
              <a:t>Definition</a:t>
            </a:r>
          </a:p>
        </p:txBody>
      </p:sp>
      <p:sp>
        <p:nvSpPr>
          <p:cNvPr id="144" name="Shape 144"/>
          <p:cNvSpPr txBox="1"/>
          <p:nvPr/>
        </p:nvSpPr>
        <p:spPr>
          <a:xfrm>
            <a:off x="626077" y="3040286"/>
            <a:ext cx="2624454" cy="596264"/>
          </a:xfrm>
          <a:prstGeom prst="rect">
            <a:avLst/>
          </a:prstGeom>
          <a:noFill/>
          <a:ln>
            <a:noFill/>
          </a:ln>
        </p:spPr>
        <p:txBody>
          <a:bodyPr lIns="0" tIns="0" rIns="0" bIns="0" numCol="1" anchor="t" anchorCtr="0">
            <a:noAutofit/>
          </a:bodyPr>
          <a:lstStyle/>
          <a:p>
            <a:pPr marL="424180" marR="5080" lvl="0" indent="-411480" algn="l" rtl="0">
              <a:lnSpc>
                <a:spcPct val="127099"/>
              </a:lnSpc>
              <a:spcBef>
                <a:spcPts val="0"/>
              </a:spcBef>
              <a:spcAft>
                <a:spcPts val="0"/>
              </a:spcAft>
              <a:buClr>
                <a:srgbClr val="FFFFFF"/>
              </a:buClr>
              <a:buSzPct val="25000"/>
              <a:buFont typeface="Calibri"/>
              <a:buNone/>
            </a:pPr>
            <a:r>
              <a:rPr lang="en" altLang="en" sz="2400" b="0" i="0" u="none" strike="noStrike" cap="none" baseline="0" dirty="0">
                <a:solidFill>
                  <a:srgbClr val="FFFFFF"/>
                </a:solidFill>
                <a:latin typeface="Calibri"/>
                <a:ea typeface="Calibri"/>
                <a:cs typeface="Calibri"/>
                <a:sym typeface="Calibri"/>
                <a:rtl val="0"/>
              </a:rPr>
              <a:t>Relative Advantages/ Disadvantages</a:t>
            </a:r>
          </a:p>
        </p:txBody>
      </p:sp>
      <p:sp>
        <p:nvSpPr>
          <p:cNvPr id="146" name="Shape 146"/>
          <p:cNvSpPr txBox="1"/>
          <p:nvPr/>
        </p:nvSpPr>
        <p:spPr>
          <a:xfrm>
            <a:off x="596900" y="4005798"/>
            <a:ext cx="2683510" cy="210025"/>
          </a:xfrm>
          <a:prstGeom prst="rect">
            <a:avLst/>
          </a:prstGeom>
          <a:noFill/>
          <a:ln>
            <a:noFill/>
          </a:ln>
        </p:spPr>
        <p:txBody>
          <a:bodyPr lIns="0" tIns="0" rIns="0" bIns="0" numCol="1" anchor="t" anchorCtr="0">
            <a:noAutofit/>
          </a:bodyPr>
          <a:lstStyle/>
          <a:p>
            <a:pPr marL="12700" marR="0" lvl="0" indent="0" algn="l" rtl="0">
              <a:lnSpc>
                <a:spcPct val="100000"/>
              </a:lnSpc>
              <a:spcBef>
                <a:spcPts val="0"/>
              </a:spcBef>
              <a:spcAft>
                <a:spcPts val="0"/>
              </a:spcAft>
              <a:buClr>
                <a:srgbClr val="FFFFFF"/>
              </a:buClr>
              <a:buSzPct val="25000"/>
              <a:buFont typeface="Calibri"/>
              <a:buNone/>
            </a:pPr>
            <a:r>
              <a:rPr lang="en" altLang="en" sz="2000" b="0" i="0" u="none" strike="noStrike" cap="none" baseline="0">
                <a:solidFill>
                  <a:srgbClr val="FFFFFF"/>
                </a:solidFill>
                <a:latin typeface="Calibri"/>
                <a:ea typeface="Calibri"/>
                <a:cs typeface="Calibri"/>
                <a:sym typeface="Calibri"/>
                <a:rtl val="0"/>
              </a:rPr>
              <a:t>Federal/State Compliance</a:t>
            </a:r>
          </a:p>
        </p:txBody>
      </p:sp>
      <p:sp>
        <p:nvSpPr>
          <p:cNvPr id="147" name="Shape 147"/>
          <p:cNvSpPr txBox="1">
            <a:spLocks noGrp="1"/>
          </p:cNvSpPr>
          <p:nvPr>
            <p:ph type="title"/>
          </p:nvPr>
        </p:nvSpPr>
        <p:spPr>
          <a:xfrm>
            <a:off x="1514608" y="205977"/>
            <a:ext cx="7172192" cy="857250"/>
          </a:xfrm>
          <a:prstGeom prst="rect">
            <a:avLst/>
          </a:prstGeom>
          <a:noFill/>
          <a:ln>
            <a:noFill/>
          </a:ln>
        </p:spPr>
        <p:txBody>
          <a:bodyPr lIns="91425" tIns="45700" rIns="91425" bIns="45700" numCol="1" anchor="ctr" anchorCtr="0">
            <a:noAutofit/>
          </a:bodyPr>
          <a:lstStyle/>
          <a:p>
            <a:pPr marL="0" marR="0" lvl="0" indent="0" algn="ctr" rtl="0">
              <a:lnSpc>
                <a:spcPct val="100000"/>
              </a:lnSpc>
              <a:spcBef>
                <a:spcPts val="0"/>
              </a:spcBef>
              <a:spcAft>
                <a:spcPts val="0"/>
              </a:spcAft>
              <a:buClr>
                <a:schemeClr val="dk2"/>
              </a:buClr>
              <a:buSzPct val="25000"/>
              <a:buFont typeface="Rambla"/>
              <a:buNone/>
            </a:pPr>
            <a:r>
              <a:rPr lang="en" altLang="en" sz="4000" b="1" i="0" u="none" strike="noStrike" cap="none" baseline="0" dirty="0">
                <a:solidFill>
                  <a:schemeClr val="dk2"/>
                </a:solidFill>
                <a:latin typeface="Rambla"/>
                <a:ea typeface="Rambla"/>
                <a:cs typeface="Rambla"/>
                <a:sym typeface="Rambla"/>
                <a:rtl val="0"/>
              </a:rPr>
              <a:t>         </a:t>
            </a:r>
            <a:r>
              <a:rPr lang="en" altLang="en" sz="4000" b="1" i="0" u="none" strike="noStrike" cap="none" baseline="0" dirty="0">
                <a:solidFill>
                  <a:srgbClr val="002060"/>
                </a:solidFill>
                <a:latin typeface="Rambla"/>
                <a:ea typeface="Rambla"/>
                <a:cs typeface="Rambla"/>
                <a:sym typeface="Rambla"/>
                <a:rtl val="0"/>
              </a:rPr>
              <a:t>Self Directed Learning Within a Co-Taught Classroom</a:t>
            </a:r>
          </a:p>
        </p:txBody>
      </p:sp>
      <p:sp>
        <p:nvSpPr>
          <p:cNvPr id="148" name="Shape 148"/>
          <p:cNvSpPr txBox="1">
            <a:spLocks noGrp="1"/>
          </p:cNvSpPr>
          <p:nvPr>
            <p:ph type="body" idx="1"/>
          </p:nvPr>
        </p:nvSpPr>
        <p:spPr>
          <a:xfrm>
            <a:off x="4648203" y="1360289"/>
            <a:ext cx="4038597" cy="3394472"/>
          </a:xfrm>
          <a:prstGeom prst="rect">
            <a:avLst/>
          </a:prstGeom>
          <a:noFill/>
          <a:ln>
            <a:noFill/>
          </a:ln>
        </p:spPr>
        <p:txBody>
          <a:bodyPr lIns="91425" tIns="45700" rIns="91425" bIns="45700" numCol="1" anchor="t" anchorCtr="0">
            <a:noAutofit/>
          </a:bodyPr>
          <a:lstStyle/>
          <a:p>
            <a:pPr marL="475487" marR="18288" lvl="0" indent="-462787" algn="l" rtl="0">
              <a:lnSpc>
                <a:spcPct val="80000"/>
              </a:lnSpc>
              <a:spcBef>
                <a:spcPts val="0"/>
              </a:spcBef>
              <a:spcAft>
                <a:spcPts val="0"/>
              </a:spcAft>
              <a:buClrTx/>
              <a:buSzPct val="80000"/>
              <a:buFont typeface="Arial"/>
              <a:buChar char="•"/>
            </a:pPr>
            <a:r>
              <a:rPr lang="en" altLang="en" b="0" i="0" u="none" strike="noStrike" cap="none" baseline="0" dirty="0">
                <a:solidFill>
                  <a:srgbClr val="000000"/>
                </a:solidFill>
                <a:latin typeface="Rambla" panose="020B0604020202020204" charset="0"/>
                <a:ea typeface="Times New Roman"/>
                <a:cs typeface="Times New Roman"/>
                <a:sym typeface="Times New Roman"/>
                <a:rtl val="0"/>
              </a:rPr>
              <a:t>Our primary goal is to begin shifting student thinking so that they are in control and responsible for their own </a:t>
            </a:r>
            <a:r>
              <a:rPr lang="en" altLang="en" b="0" i="0" u="none" strike="noStrike" cap="none" baseline="0" dirty="0" smtClean="0">
                <a:solidFill>
                  <a:srgbClr val="000000"/>
                </a:solidFill>
                <a:latin typeface="Rambla" panose="020B0604020202020204" charset="0"/>
                <a:ea typeface="Times New Roman"/>
                <a:cs typeface="Times New Roman"/>
                <a:sym typeface="Times New Roman"/>
                <a:rtl val="0"/>
              </a:rPr>
              <a:t>learning</a:t>
            </a:r>
            <a:endParaRPr lang="en" altLang="en" b="0" i="0" u="none" strike="noStrike" cap="none" baseline="0" dirty="0">
              <a:solidFill>
                <a:srgbClr val="000000"/>
              </a:solidFill>
              <a:latin typeface="Rambla" panose="020B0604020202020204" charset="0"/>
              <a:ea typeface="Times New Roman"/>
              <a:cs typeface="Times New Roman"/>
              <a:sym typeface="Times New Roman"/>
              <a:rtl val="0"/>
            </a:endParaRPr>
          </a:p>
          <a:p>
            <a:pPr marL="18288" marR="18288" lvl="0" indent="-5588" algn="l" rtl="0">
              <a:lnSpc>
                <a:spcPct val="80000"/>
              </a:lnSpc>
              <a:spcBef>
                <a:spcPts val="0"/>
              </a:spcBef>
              <a:spcAft>
                <a:spcPts val="0"/>
              </a:spcAft>
              <a:buClrTx/>
              <a:buFont typeface="Noto Symbol"/>
              <a:buNone/>
            </a:pPr>
            <a:endParaRPr b="0" i="0" u="none" strike="noStrike" cap="none" baseline="0" dirty="0">
              <a:solidFill>
                <a:srgbClr val="000000"/>
              </a:solidFill>
              <a:latin typeface="Rambla" panose="020B0604020202020204" charset="0"/>
              <a:ea typeface="Times New Roman"/>
              <a:cs typeface="Times New Roman"/>
              <a:sym typeface="Times New Roman"/>
              <a:rtl val="0"/>
            </a:endParaRPr>
          </a:p>
          <a:p>
            <a:pPr marL="12700" marR="18288" lvl="0" algn="l" rtl="0">
              <a:lnSpc>
                <a:spcPct val="80000"/>
              </a:lnSpc>
              <a:spcBef>
                <a:spcPts val="0"/>
              </a:spcBef>
              <a:spcAft>
                <a:spcPts val="0"/>
              </a:spcAft>
              <a:buClrTx/>
              <a:buSzPct val="80000"/>
            </a:pPr>
            <a:r>
              <a:rPr lang="en" altLang="en" b="1" i="0" u="sng" strike="noStrike" cap="none" baseline="0" dirty="0">
                <a:solidFill>
                  <a:srgbClr val="000000"/>
                </a:solidFill>
                <a:latin typeface="Rambla" panose="020B0604020202020204" charset="0"/>
                <a:ea typeface="Times New Roman"/>
                <a:cs typeface="Times New Roman"/>
                <a:sym typeface="Times New Roman"/>
                <a:rtl val="0"/>
              </a:rPr>
              <a:t>Main Objectives</a:t>
            </a:r>
            <a:r>
              <a:rPr lang="en" altLang="en" b="0" i="0" u="none" strike="noStrike" cap="none" baseline="0" dirty="0">
                <a:solidFill>
                  <a:srgbClr val="000000"/>
                </a:solidFill>
                <a:latin typeface="Rambla" panose="020B0604020202020204" charset="0"/>
                <a:ea typeface="Times New Roman"/>
                <a:cs typeface="Times New Roman"/>
                <a:sym typeface="Times New Roman"/>
                <a:rtl val="0"/>
              </a:rPr>
              <a:t>:</a:t>
            </a:r>
          </a:p>
          <a:p>
            <a:pPr marL="18288" marR="18288" lvl="0" indent="-5588" algn="l" rtl="0">
              <a:lnSpc>
                <a:spcPct val="80000"/>
              </a:lnSpc>
              <a:spcBef>
                <a:spcPts val="0"/>
              </a:spcBef>
              <a:spcAft>
                <a:spcPts val="0"/>
              </a:spcAft>
              <a:buClrTx/>
              <a:buFont typeface="Noto Symbol"/>
              <a:buNone/>
            </a:pPr>
            <a:endParaRPr b="0" i="0" u="none" strike="noStrike" cap="none" baseline="0" dirty="0">
              <a:solidFill>
                <a:srgbClr val="000000"/>
              </a:solidFill>
              <a:latin typeface="Rambla" panose="020B0604020202020204" charset="0"/>
              <a:ea typeface="Times New Roman"/>
              <a:cs typeface="Times New Roman"/>
              <a:sym typeface="Times New Roman"/>
              <a:rtl val="0"/>
            </a:endParaRPr>
          </a:p>
          <a:p>
            <a:pPr marL="532638" marR="18288" lvl="0" indent="-519937" algn="l" rtl="0">
              <a:lnSpc>
                <a:spcPct val="80000"/>
              </a:lnSpc>
              <a:spcBef>
                <a:spcPts val="0"/>
              </a:spcBef>
              <a:spcAft>
                <a:spcPts val="0"/>
              </a:spcAft>
              <a:buClrTx/>
              <a:buSzPct val="80000"/>
              <a:buFont typeface="Noto Symbol"/>
              <a:buChar char="•"/>
            </a:pPr>
            <a:r>
              <a:rPr lang="en" altLang="en" b="0" i="0" u="none" strike="noStrike" cap="none" baseline="0" dirty="0">
                <a:solidFill>
                  <a:srgbClr val="000000"/>
                </a:solidFill>
                <a:latin typeface="Rambla" panose="020B0604020202020204" charset="0"/>
                <a:ea typeface="Times New Roman"/>
                <a:cs typeface="Times New Roman"/>
                <a:sym typeface="Times New Roman"/>
                <a:rtl val="0"/>
              </a:rPr>
              <a:t>Continue driving students forward who are </a:t>
            </a:r>
            <a:r>
              <a:rPr lang="en" altLang="en" b="0" i="0" u="none" strike="noStrike" cap="none" baseline="0" dirty="0" smtClean="0">
                <a:solidFill>
                  <a:srgbClr val="000000"/>
                </a:solidFill>
                <a:latin typeface="Rambla" panose="020B0604020202020204" charset="0"/>
                <a:ea typeface="Times New Roman"/>
                <a:cs typeface="Times New Roman"/>
                <a:sym typeface="Times New Roman"/>
                <a:rtl val="0"/>
              </a:rPr>
              <a:t>ready</a:t>
            </a:r>
            <a:endParaRPr lang="en" altLang="en" b="0" i="0" u="none" strike="noStrike" cap="none" baseline="0" dirty="0">
              <a:solidFill>
                <a:srgbClr val="000000"/>
              </a:solidFill>
              <a:latin typeface="Rambla" panose="020B0604020202020204" charset="0"/>
              <a:ea typeface="Times New Roman"/>
              <a:cs typeface="Times New Roman"/>
              <a:sym typeface="Times New Roman"/>
              <a:rtl val="0"/>
            </a:endParaRPr>
          </a:p>
          <a:p>
            <a:pPr marL="18288" marR="18288" lvl="0" indent="-5588" algn="l" rtl="0">
              <a:lnSpc>
                <a:spcPct val="80000"/>
              </a:lnSpc>
              <a:spcBef>
                <a:spcPts val="0"/>
              </a:spcBef>
              <a:spcAft>
                <a:spcPts val="0"/>
              </a:spcAft>
              <a:buClrTx/>
              <a:buFont typeface="Noto Symbol"/>
              <a:buNone/>
            </a:pPr>
            <a:endParaRPr b="0" i="0" u="none" strike="noStrike" cap="none" baseline="0" dirty="0">
              <a:solidFill>
                <a:srgbClr val="000000"/>
              </a:solidFill>
              <a:latin typeface="Rambla" panose="020B0604020202020204" charset="0"/>
              <a:ea typeface="Times New Roman"/>
              <a:cs typeface="Times New Roman"/>
              <a:sym typeface="Times New Roman"/>
              <a:rtl val="0"/>
            </a:endParaRPr>
          </a:p>
          <a:p>
            <a:pPr marL="589788" marR="18288" lvl="0" indent="-577088" algn="l" rtl="0">
              <a:lnSpc>
                <a:spcPct val="80000"/>
              </a:lnSpc>
              <a:spcBef>
                <a:spcPts val="0"/>
              </a:spcBef>
              <a:spcAft>
                <a:spcPts val="0"/>
              </a:spcAft>
              <a:buClrTx/>
              <a:buSzPct val="80000"/>
              <a:buFont typeface="Noto Symbol"/>
              <a:buChar char="•"/>
            </a:pPr>
            <a:r>
              <a:rPr lang="en" altLang="en" b="0" i="0" u="none" strike="noStrike" cap="none" baseline="0" dirty="0">
                <a:solidFill>
                  <a:srgbClr val="000000"/>
                </a:solidFill>
                <a:latin typeface="Rambla" panose="020B0604020202020204" charset="0"/>
                <a:ea typeface="Times New Roman"/>
                <a:cs typeface="Times New Roman"/>
                <a:sym typeface="Times New Roman"/>
                <a:rtl val="0"/>
              </a:rPr>
              <a:t>Target instruction for students that require additional assistance through one on one and small </a:t>
            </a:r>
            <a:r>
              <a:rPr lang="en" altLang="en" b="0" i="0" u="none" strike="noStrike" cap="none" baseline="0" dirty="0" smtClean="0">
                <a:solidFill>
                  <a:srgbClr val="000000"/>
                </a:solidFill>
                <a:latin typeface="Rambla" panose="020B0604020202020204" charset="0"/>
                <a:ea typeface="Times New Roman"/>
                <a:cs typeface="Times New Roman"/>
                <a:sym typeface="Times New Roman"/>
                <a:rtl val="0"/>
              </a:rPr>
              <a:t>group </a:t>
            </a:r>
            <a:endParaRPr lang="en" altLang="en" b="0" i="0" u="none" strike="noStrike" cap="none" baseline="0" dirty="0">
              <a:solidFill>
                <a:srgbClr val="000000"/>
              </a:solidFill>
              <a:latin typeface="Rambla" panose="020B0604020202020204" charset="0"/>
              <a:ea typeface="Times New Roman"/>
              <a:cs typeface="Times New Roman"/>
              <a:sym typeface="Times New Roman"/>
              <a:rtl val="0"/>
            </a:endParaRPr>
          </a:p>
          <a:p>
            <a:pPr marL="304038" marR="18288" lvl="0" indent="-227838" algn="l" rtl="0">
              <a:lnSpc>
                <a:spcPct val="80000"/>
              </a:lnSpc>
              <a:spcBef>
                <a:spcPts val="0"/>
              </a:spcBef>
              <a:spcAft>
                <a:spcPts val="0"/>
              </a:spcAft>
              <a:buClr>
                <a:srgbClr val="F07F09"/>
              </a:buClr>
              <a:buFont typeface="Arial"/>
              <a:buNone/>
            </a:pPr>
            <a:endParaRPr b="0" i="0" u="none" strike="noStrike" cap="none" baseline="0" dirty="0">
              <a:solidFill>
                <a:srgbClr val="000000"/>
              </a:solidFill>
              <a:latin typeface="Rambla" panose="020B0604020202020204" charset="0"/>
              <a:ea typeface="Times New Roman"/>
              <a:cs typeface="Times New Roman"/>
              <a:sym typeface="Times New Roman"/>
              <a:rtl val="0"/>
            </a:endParaRPr>
          </a:p>
          <a:p>
            <a:pPr marL="18288" marR="18288" lvl="0" indent="-5588" algn="l" rtl="0">
              <a:lnSpc>
                <a:spcPct val="80000"/>
              </a:lnSpc>
              <a:spcBef>
                <a:spcPts val="0"/>
              </a:spcBef>
              <a:spcAft>
                <a:spcPts val="0"/>
              </a:spcAft>
              <a:buClr>
                <a:srgbClr val="F07F09"/>
              </a:buClr>
              <a:buFont typeface="Noto Symbol"/>
              <a:buNone/>
            </a:pPr>
            <a:endParaRPr b="0" i="0" u="none" strike="noStrike" cap="none" baseline="0" dirty="0">
              <a:solidFill>
                <a:srgbClr val="000000"/>
              </a:solidFill>
              <a:latin typeface="Rambla" panose="020B0604020202020204" charset="0"/>
              <a:ea typeface="Times New Roman"/>
              <a:cs typeface="Times New Roman"/>
              <a:sym typeface="Times New Roman"/>
              <a:rtl val="0"/>
            </a:endParaRPr>
          </a:p>
          <a:p>
            <a:pPr marL="365760" marR="0" lvl="0" indent="-226059" algn="l" rtl="0">
              <a:lnSpc>
                <a:spcPct val="80000"/>
              </a:lnSpc>
              <a:spcBef>
                <a:spcPts val="400"/>
              </a:spcBef>
              <a:spcAft>
                <a:spcPts val="0"/>
              </a:spcAft>
              <a:buClr>
                <a:schemeClr val="accent1"/>
              </a:buClr>
              <a:buFont typeface="Noto Symbol"/>
              <a:buNone/>
            </a:pPr>
            <a:endParaRPr b="0" i="0" u="none" strike="noStrike" cap="none" baseline="0" dirty="0">
              <a:solidFill>
                <a:schemeClr val="dk1"/>
              </a:solidFill>
              <a:latin typeface="Rambla" panose="020B0604020202020204" charset="0"/>
              <a:ea typeface="Rambla"/>
              <a:cs typeface="Rambla"/>
              <a:sym typeface="Rambla"/>
              <a:rtl val="0"/>
            </a:endParaRPr>
          </a:p>
        </p:txBody>
      </p:sp>
      <p:pic>
        <p:nvPicPr>
          <p:cNvPr id="150" name="Shape 150"/>
          <p:cNvPicPr preferRelativeResize="0">
            <a:picLocks noGrp="1"/>
          </p:cNvPicPr>
          <p:nvPr>
            <p:ph type="body" idx="2"/>
          </p:nvPr>
        </p:nvPicPr>
        <p:blipFill rotWithShape="1">
          <a:blip r:embed="rId3">
            <a:alphaModFix/>
          </a:blip>
          <a:srcRect/>
          <a:stretch/>
        </p:blipFill>
        <p:spPr>
          <a:xfrm>
            <a:off x="626077" y="1241907"/>
            <a:ext cx="2742718" cy="1428745"/>
          </a:xfrm>
          <a:prstGeom prst="rect">
            <a:avLst/>
          </a:prstGeom>
          <a:noFill/>
          <a:ln>
            <a:noFill/>
          </a:ln>
        </p:spPr>
      </p:pic>
      <p:pic>
        <p:nvPicPr>
          <p:cNvPr id="151" name="Shape 151"/>
          <p:cNvPicPr preferRelativeResize="0"/>
          <p:nvPr/>
        </p:nvPicPr>
        <p:blipFill rotWithShape="1">
          <a:blip r:embed="rId4">
            <a:alphaModFix/>
          </a:blip>
          <a:srcRect/>
          <a:stretch/>
        </p:blipFill>
        <p:spPr>
          <a:xfrm>
            <a:off x="495833" y="114300"/>
            <a:ext cx="1018774" cy="9993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1215104" y="1566337"/>
            <a:ext cx="1446529" cy="285750"/>
          </a:xfrm>
          <a:prstGeom prst="rect">
            <a:avLst/>
          </a:prstGeom>
          <a:noFill/>
          <a:ln>
            <a:noFill/>
          </a:ln>
        </p:spPr>
        <p:txBody>
          <a:bodyPr lIns="0" tIns="0" rIns="0" bIns="0" numCol="1" anchor="t" anchorCtr="0">
            <a:noAutofit/>
          </a:bodyPr>
          <a:lstStyle/>
          <a:p>
            <a:pPr marL="12700" marR="0" lvl="0" indent="0" algn="l" rtl="0">
              <a:lnSpc>
                <a:spcPct val="100000"/>
              </a:lnSpc>
              <a:spcBef>
                <a:spcPts val="0"/>
              </a:spcBef>
              <a:spcAft>
                <a:spcPts val="0"/>
              </a:spcAft>
              <a:buClr>
                <a:srgbClr val="FFFFFF"/>
              </a:buClr>
              <a:buSzPct val="25000"/>
              <a:buFont typeface="Calibri"/>
              <a:buNone/>
            </a:pPr>
            <a:r>
              <a:rPr lang="en" altLang="en" sz="2800" b="0" i="0" u="none" strike="noStrike" cap="none" baseline="0">
                <a:solidFill>
                  <a:srgbClr val="FFFFFF"/>
                </a:solidFill>
                <a:latin typeface="Calibri"/>
                <a:ea typeface="Calibri"/>
                <a:cs typeface="Calibri"/>
                <a:sym typeface="Calibri"/>
                <a:rtl val="0"/>
              </a:rPr>
              <a:t>Definition</a:t>
            </a:r>
          </a:p>
        </p:txBody>
      </p:sp>
      <p:sp>
        <p:nvSpPr>
          <p:cNvPr id="157" name="Shape 157"/>
          <p:cNvSpPr txBox="1"/>
          <p:nvPr/>
        </p:nvSpPr>
        <p:spPr>
          <a:xfrm>
            <a:off x="736281" y="2618775"/>
            <a:ext cx="2403474" cy="285750"/>
          </a:xfrm>
          <a:prstGeom prst="rect">
            <a:avLst/>
          </a:prstGeom>
          <a:noFill/>
          <a:ln>
            <a:noFill/>
          </a:ln>
        </p:spPr>
        <p:txBody>
          <a:bodyPr lIns="0" tIns="0" rIns="0" bIns="0" numCol="1" anchor="t" anchorCtr="0">
            <a:noAutofit/>
          </a:bodyPr>
          <a:lstStyle/>
          <a:p>
            <a:pPr marL="12700" marR="0" lvl="0" indent="0" algn="l" rtl="0">
              <a:lnSpc>
                <a:spcPct val="100000"/>
              </a:lnSpc>
              <a:spcBef>
                <a:spcPts val="0"/>
              </a:spcBef>
              <a:spcAft>
                <a:spcPts val="0"/>
              </a:spcAft>
              <a:buClr>
                <a:srgbClr val="FFFFFF"/>
              </a:buClr>
              <a:buSzPct val="25000"/>
              <a:buFont typeface="Calibri"/>
              <a:buNone/>
            </a:pPr>
            <a:r>
              <a:rPr lang="en" altLang="en" sz="2800" b="0" i="0" u="none" strike="noStrike" cap="none" baseline="0">
                <a:solidFill>
                  <a:srgbClr val="FFFFFF"/>
                </a:solidFill>
                <a:latin typeface="Calibri"/>
                <a:ea typeface="Calibri"/>
                <a:cs typeface="Calibri"/>
                <a:sym typeface="Calibri"/>
                <a:rtl val="0"/>
              </a:rPr>
              <a:t>Facts &amp; Features</a:t>
            </a:r>
          </a:p>
        </p:txBody>
      </p:sp>
      <p:sp>
        <p:nvSpPr>
          <p:cNvPr id="158" name="Shape 158"/>
          <p:cNvSpPr txBox="1"/>
          <p:nvPr/>
        </p:nvSpPr>
        <p:spPr>
          <a:xfrm>
            <a:off x="611735" y="3399196"/>
            <a:ext cx="2654935" cy="398621"/>
          </a:xfrm>
          <a:prstGeom prst="rect">
            <a:avLst/>
          </a:prstGeom>
          <a:noFill/>
          <a:ln>
            <a:noFill/>
          </a:ln>
        </p:spPr>
        <p:txBody>
          <a:bodyPr lIns="0" tIns="0" rIns="0" bIns="0" numCol="1" anchor="t" anchorCtr="0">
            <a:noAutofit/>
          </a:bodyPr>
          <a:lstStyle/>
          <a:p>
            <a:pPr marL="12700" marR="5080" lvl="0" indent="914400" algn="l" rtl="0">
              <a:lnSpc>
                <a:spcPct val="110000"/>
              </a:lnSpc>
              <a:spcBef>
                <a:spcPts val="0"/>
              </a:spcBef>
              <a:spcAft>
                <a:spcPts val="0"/>
              </a:spcAft>
              <a:buClr>
                <a:srgbClr val="FFFFFF"/>
              </a:buClr>
              <a:buSzPct val="25000"/>
              <a:buFont typeface="Calibri"/>
              <a:buNone/>
            </a:pPr>
            <a:r>
              <a:rPr lang="en" altLang="en" sz="1900" b="0" i="0" u="none" strike="noStrike" cap="none" baseline="0">
                <a:solidFill>
                  <a:srgbClr val="FFFFFF"/>
                </a:solidFill>
                <a:latin typeface="Calibri"/>
                <a:ea typeface="Calibri"/>
                <a:cs typeface="Calibri"/>
                <a:sym typeface="Calibri"/>
                <a:rtl val="0"/>
              </a:rPr>
              <a:t>Relative Advantages/Disadvantages</a:t>
            </a:r>
          </a:p>
        </p:txBody>
      </p:sp>
      <p:sp>
        <p:nvSpPr>
          <p:cNvPr id="160" name="Shape 160"/>
          <p:cNvSpPr txBox="1">
            <a:spLocks noGrp="1"/>
          </p:cNvSpPr>
          <p:nvPr>
            <p:ph type="body" idx="1"/>
          </p:nvPr>
        </p:nvSpPr>
        <p:spPr>
          <a:xfrm>
            <a:off x="457200" y="1110995"/>
            <a:ext cx="4038597" cy="3394472"/>
          </a:xfrm>
          <a:prstGeom prst="rect">
            <a:avLst/>
          </a:prstGeom>
          <a:noFill/>
          <a:ln>
            <a:noFill/>
          </a:ln>
        </p:spPr>
        <p:txBody>
          <a:bodyPr lIns="91425" tIns="91425" rIns="91425" bIns="91425" numCol="1" anchor="t" anchorCtr="0">
            <a:noAutofit/>
          </a:bodyPr>
          <a:lstStyle/>
          <a:p>
            <a:pPr marL="590551" marR="0" lvl="0" indent="-285750" algn="l" rtl="0">
              <a:lnSpc>
                <a:spcPct val="100000"/>
              </a:lnSpc>
              <a:spcBef>
                <a:spcPts val="0"/>
              </a:spcBef>
              <a:spcAft>
                <a:spcPts val="0"/>
              </a:spcAft>
              <a:buClrTx/>
              <a:buSzPct val="100000"/>
              <a:buFont typeface="Arial" panose="020B0604020202020204" pitchFamily="34" charset="0"/>
              <a:buChar char="•"/>
            </a:pPr>
            <a:r>
              <a:rPr lang="en" altLang="en" b="0" i="0" u="none" strike="noStrike" cap="none" baseline="0" dirty="0">
                <a:solidFill>
                  <a:schemeClr val="tx1"/>
                </a:solidFill>
                <a:latin typeface="Rambla" panose="020B0604020202020204" charset="0"/>
                <a:ea typeface="Times New Roman"/>
                <a:cs typeface="Times New Roman"/>
                <a:sym typeface="Times New Roman"/>
                <a:rtl val="0"/>
              </a:rPr>
              <a:t>When we begin a new unit, students are given their packet/guide for the strand we are </a:t>
            </a:r>
            <a:r>
              <a:rPr lang="en" altLang="en" b="0" i="0" u="none" strike="noStrike" cap="none" baseline="0" dirty="0" smtClean="0">
                <a:solidFill>
                  <a:schemeClr val="tx1"/>
                </a:solidFill>
                <a:latin typeface="Rambla" panose="020B0604020202020204" charset="0"/>
                <a:ea typeface="Times New Roman"/>
                <a:cs typeface="Times New Roman"/>
                <a:sym typeface="Times New Roman"/>
                <a:rtl val="0"/>
              </a:rPr>
              <a:t>introducing</a:t>
            </a:r>
            <a:endParaRPr lang="en" altLang="en" b="0" i="0" u="none" strike="noStrike" cap="none" baseline="0" dirty="0">
              <a:solidFill>
                <a:schemeClr val="tx1"/>
              </a:solidFill>
              <a:latin typeface="Rambla" panose="020B0604020202020204" charset="0"/>
              <a:ea typeface="Times New Roman"/>
              <a:cs typeface="Times New Roman"/>
              <a:sym typeface="Times New Roman"/>
              <a:rtl val="0"/>
            </a:endParaRPr>
          </a:p>
          <a:p>
            <a:pPr marL="577850" marR="0" lvl="0" indent="-285750" algn="l" rtl="0">
              <a:lnSpc>
                <a:spcPct val="100000"/>
              </a:lnSpc>
              <a:spcBef>
                <a:spcPts val="0"/>
              </a:spcBef>
              <a:spcAft>
                <a:spcPts val="0"/>
              </a:spcAft>
              <a:buClrTx/>
              <a:buFont typeface="Arial" panose="020B0604020202020204" pitchFamily="34" charset="0"/>
              <a:buChar char="•"/>
            </a:pPr>
            <a:endParaRPr b="0" i="0" u="none" strike="noStrike" cap="none" baseline="0" dirty="0">
              <a:solidFill>
                <a:schemeClr val="tx1"/>
              </a:solidFill>
              <a:latin typeface="Rambla" panose="020B0604020202020204" charset="0"/>
              <a:ea typeface="Times New Roman"/>
              <a:cs typeface="Times New Roman"/>
              <a:sym typeface="Times New Roman"/>
              <a:rtl val="0"/>
            </a:endParaRPr>
          </a:p>
          <a:p>
            <a:pPr marL="590551" marR="0" lvl="0" indent="-285750" algn="l" rtl="0">
              <a:lnSpc>
                <a:spcPct val="100000"/>
              </a:lnSpc>
              <a:spcBef>
                <a:spcPts val="0"/>
              </a:spcBef>
              <a:spcAft>
                <a:spcPts val="0"/>
              </a:spcAft>
              <a:buClrTx/>
              <a:buSzPct val="100000"/>
              <a:buFont typeface="Arial" panose="020B0604020202020204" pitchFamily="34" charset="0"/>
              <a:buChar char="•"/>
            </a:pPr>
            <a:r>
              <a:rPr lang="en" altLang="en" b="0" i="0" u="none" strike="noStrike" cap="none" baseline="0" dirty="0">
                <a:solidFill>
                  <a:schemeClr val="tx1"/>
                </a:solidFill>
                <a:latin typeface="Rambla" panose="020B0604020202020204" charset="0"/>
                <a:ea typeface="Times New Roman"/>
                <a:cs typeface="Times New Roman"/>
                <a:sym typeface="Times New Roman"/>
                <a:rtl val="0"/>
              </a:rPr>
              <a:t>Students then watch the teacher created video and engage in different activities which can include interactive games or </a:t>
            </a:r>
            <a:r>
              <a:rPr lang="en" altLang="en" b="0" i="0" u="none" strike="noStrike" cap="none" baseline="0" dirty="0" smtClean="0">
                <a:solidFill>
                  <a:schemeClr val="tx1"/>
                </a:solidFill>
                <a:latin typeface="Rambla" panose="020B0604020202020204" charset="0"/>
                <a:ea typeface="Times New Roman"/>
                <a:cs typeface="Times New Roman"/>
                <a:sym typeface="Times New Roman"/>
                <a:rtl val="0"/>
              </a:rPr>
              <a:t>websites</a:t>
            </a:r>
            <a:endParaRPr lang="en" altLang="en" b="0" i="0" u="none" strike="noStrike" cap="none" baseline="0" dirty="0">
              <a:solidFill>
                <a:schemeClr val="tx1"/>
              </a:solidFill>
              <a:latin typeface="Rambla" panose="020B0604020202020204" charset="0"/>
              <a:ea typeface="Times New Roman"/>
              <a:cs typeface="Times New Roman"/>
              <a:sym typeface="Times New Roman"/>
              <a:rtl val="0"/>
            </a:endParaRPr>
          </a:p>
          <a:p>
            <a:pPr marL="292100" marR="0" lvl="0" indent="0" algn="l" rtl="0">
              <a:lnSpc>
                <a:spcPct val="100000"/>
              </a:lnSpc>
              <a:spcBef>
                <a:spcPts val="0"/>
              </a:spcBef>
              <a:spcAft>
                <a:spcPts val="0"/>
              </a:spcAft>
              <a:buClr>
                <a:schemeClr val="accent1"/>
              </a:buClr>
              <a:buFont typeface="Noto Symbol"/>
              <a:buNone/>
            </a:pPr>
            <a:endParaRPr sz="1800" b="0" i="0" u="none" strike="noStrike" cap="none" baseline="0" dirty="0">
              <a:solidFill>
                <a:srgbClr val="000000"/>
              </a:solidFill>
              <a:latin typeface="Times New Roman"/>
              <a:ea typeface="Times New Roman"/>
              <a:cs typeface="Times New Roman"/>
              <a:sym typeface="Times New Roman"/>
              <a:rtl val="0"/>
            </a:endParaRPr>
          </a:p>
          <a:p>
            <a:pPr marL="292100" marR="0" lvl="0" indent="0" algn="l" rtl="0">
              <a:lnSpc>
                <a:spcPct val="100000"/>
              </a:lnSpc>
              <a:spcBef>
                <a:spcPts val="0"/>
              </a:spcBef>
              <a:spcAft>
                <a:spcPts val="0"/>
              </a:spcAft>
              <a:buClr>
                <a:schemeClr val="accent1"/>
              </a:buClr>
              <a:buFont typeface="Noto Symbol"/>
              <a:buNone/>
            </a:pPr>
            <a:endParaRPr sz="1400" b="0" i="0" u="none" strike="noStrike" cap="none" baseline="0" dirty="0">
              <a:solidFill>
                <a:srgbClr val="000000"/>
              </a:solidFill>
              <a:latin typeface="Times New Roman"/>
              <a:ea typeface="Times New Roman"/>
              <a:cs typeface="Times New Roman"/>
              <a:sym typeface="Times New Roman"/>
              <a:rtl val="0"/>
            </a:endParaRPr>
          </a:p>
          <a:p>
            <a:pPr marL="292100" marR="0" lvl="0" indent="0" algn="l" rtl="0">
              <a:lnSpc>
                <a:spcPct val="100000"/>
              </a:lnSpc>
              <a:spcBef>
                <a:spcPts val="0"/>
              </a:spcBef>
              <a:spcAft>
                <a:spcPts val="0"/>
              </a:spcAft>
              <a:buClr>
                <a:schemeClr val="accent1"/>
              </a:buClr>
              <a:buFont typeface="Noto Symbol"/>
              <a:buNone/>
            </a:pPr>
            <a:endParaRPr sz="1400" b="0" i="0" u="none" strike="noStrike" cap="none" baseline="0" dirty="0">
              <a:solidFill>
                <a:srgbClr val="000000"/>
              </a:solidFill>
              <a:latin typeface="Times New Roman"/>
              <a:ea typeface="Times New Roman"/>
              <a:cs typeface="Times New Roman"/>
              <a:sym typeface="Times New Roman"/>
              <a:rtl val="0"/>
            </a:endParaRPr>
          </a:p>
          <a:p>
            <a:pPr marL="365760" marR="0" lvl="0" indent="27940" algn="l" rtl="0">
              <a:lnSpc>
                <a:spcPct val="100000"/>
              </a:lnSpc>
              <a:spcBef>
                <a:spcPts val="0"/>
              </a:spcBef>
              <a:spcAft>
                <a:spcPts val="0"/>
              </a:spcAft>
              <a:buClr>
                <a:schemeClr val="accent1"/>
              </a:buClr>
              <a:buFont typeface="Noto Symbol"/>
              <a:buNone/>
            </a:pPr>
            <a:endParaRPr sz="1400" b="0" i="0" u="none" strike="noStrike" cap="none" baseline="0" dirty="0">
              <a:solidFill>
                <a:srgbClr val="000000"/>
              </a:solidFill>
              <a:latin typeface="Times New Roman"/>
              <a:ea typeface="Times New Roman"/>
              <a:cs typeface="Times New Roman"/>
              <a:sym typeface="Times New Roman"/>
              <a:rtl val="0"/>
            </a:endParaRPr>
          </a:p>
          <a:p>
            <a:pPr marL="365760" marR="0" lvl="0" indent="27940" algn="l" rtl="0">
              <a:lnSpc>
                <a:spcPct val="100000"/>
              </a:lnSpc>
              <a:spcBef>
                <a:spcPts val="0"/>
              </a:spcBef>
              <a:spcAft>
                <a:spcPts val="0"/>
              </a:spcAft>
              <a:buClr>
                <a:schemeClr val="accent1"/>
              </a:buClr>
              <a:buFont typeface="Noto Symbol"/>
              <a:buNone/>
            </a:pPr>
            <a:endParaRPr sz="1400" b="0" i="0" u="none" strike="noStrike" cap="none" baseline="0" dirty="0">
              <a:solidFill>
                <a:srgbClr val="000000"/>
              </a:solidFill>
              <a:latin typeface="Times New Roman"/>
              <a:ea typeface="Times New Roman"/>
              <a:cs typeface="Times New Roman"/>
              <a:sym typeface="Times New Roman"/>
              <a:rtl val="0"/>
            </a:endParaRPr>
          </a:p>
          <a:p>
            <a:pPr marL="365760" marR="0" lvl="0" indent="27940" algn="l" rtl="0">
              <a:lnSpc>
                <a:spcPct val="100000"/>
              </a:lnSpc>
              <a:spcBef>
                <a:spcPts val="0"/>
              </a:spcBef>
              <a:spcAft>
                <a:spcPts val="0"/>
              </a:spcAft>
              <a:buClr>
                <a:schemeClr val="accent1"/>
              </a:buClr>
              <a:buFont typeface="Noto Symbol"/>
              <a:buNone/>
            </a:pPr>
            <a:endParaRPr sz="1400" b="0" i="0" u="none" strike="noStrike" cap="none" baseline="0" dirty="0">
              <a:solidFill>
                <a:srgbClr val="000000"/>
              </a:solidFill>
              <a:latin typeface="Times New Roman"/>
              <a:ea typeface="Times New Roman"/>
              <a:cs typeface="Times New Roman"/>
              <a:sym typeface="Times New Roman"/>
              <a:rtl val="0"/>
            </a:endParaRPr>
          </a:p>
          <a:p>
            <a:pPr marL="365760" marR="0" lvl="0" indent="27940" algn="l" rtl="0">
              <a:lnSpc>
                <a:spcPct val="100000"/>
              </a:lnSpc>
              <a:spcBef>
                <a:spcPts val="0"/>
              </a:spcBef>
              <a:spcAft>
                <a:spcPts val="0"/>
              </a:spcAft>
              <a:buClr>
                <a:schemeClr val="accent1"/>
              </a:buClr>
              <a:buFont typeface="Noto Symbol"/>
              <a:buNone/>
            </a:pPr>
            <a:endParaRPr sz="1400" b="0" i="0" u="none" strike="noStrike" cap="none" baseline="0" dirty="0">
              <a:solidFill>
                <a:srgbClr val="000000"/>
              </a:solidFill>
              <a:latin typeface="Arial"/>
              <a:ea typeface="Arial"/>
              <a:cs typeface="Arial"/>
              <a:sym typeface="Arial"/>
              <a:rtl val="0"/>
            </a:endParaRPr>
          </a:p>
        </p:txBody>
      </p:sp>
      <p:sp>
        <p:nvSpPr>
          <p:cNvPr id="161" name="Shape 161"/>
          <p:cNvSpPr txBox="1">
            <a:spLocks noGrp="1"/>
          </p:cNvSpPr>
          <p:nvPr>
            <p:ph type="body" idx="2"/>
          </p:nvPr>
        </p:nvSpPr>
        <p:spPr>
          <a:xfrm>
            <a:off x="4648200" y="1110995"/>
            <a:ext cx="4038597" cy="3394472"/>
          </a:xfrm>
          <a:prstGeom prst="rect">
            <a:avLst/>
          </a:prstGeom>
          <a:noFill/>
          <a:ln>
            <a:noFill/>
          </a:ln>
        </p:spPr>
        <p:txBody>
          <a:bodyPr lIns="91425" tIns="91425" rIns="91425" bIns="91425" numCol="1" anchor="t" anchorCtr="0">
            <a:noAutofit/>
          </a:bodyPr>
          <a:lstStyle/>
          <a:p>
            <a:pPr marL="590551" marR="0" lvl="0" indent="-285750" algn="l" rtl="0">
              <a:lnSpc>
                <a:spcPct val="100000"/>
              </a:lnSpc>
              <a:spcBef>
                <a:spcPts val="0"/>
              </a:spcBef>
              <a:spcAft>
                <a:spcPts val="0"/>
              </a:spcAft>
              <a:buClrTx/>
              <a:buSzPct val="111111"/>
              <a:buFont typeface="Arial" panose="020B0604020202020204" pitchFamily="34" charset="0"/>
              <a:buChar char="•"/>
            </a:pPr>
            <a:r>
              <a:rPr lang="en" altLang="en" sz="1800" b="0" i="0" u="none" strike="noStrike" cap="none" baseline="0" dirty="0">
                <a:solidFill>
                  <a:srgbClr val="000000"/>
                </a:solidFill>
                <a:latin typeface="Times New Roman"/>
                <a:ea typeface="Times New Roman"/>
                <a:cs typeface="Times New Roman"/>
                <a:sym typeface="Times New Roman"/>
                <a:rtl val="0"/>
              </a:rPr>
              <a:t> </a:t>
            </a:r>
            <a:r>
              <a:rPr lang="en" altLang="en" sz="2000" b="0" i="0" u="none" strike="noStrike" cap="none" baseline="0" dirty="0">
                <a:solidFill>
                  <a:srgbClr val="000000"/>
                </a:solidFill>
                <a:latin typeface="Times New Roman"/>
                <a:ea typeface="Times New Roman"/>
                <a:cs typeface="Times New Roman"/>
                <a:sym typeface="Times New Roman"/>
                <a:rtl val="0"/>
              </a:rPr>
              <a:t>One of the major benefits of the teacher created video is that both teachers are able to provide attention to students with the highest needs throughout the instructional </a:t>
            </a:r>
            <a:r>
              <a:rPr lang="en" altLang="en" sz="2000" b="0" i="0" u="none" strike="noStrike" cap="none" baseline="0" dirty="0" smtClean="0">
                <a:solidFill>
                  <a:srgbClr val="000000"/>
                </a:solidFill>
                <a:latin typeface="Times New Roman"/>
                <a:ea typeface="Times New Roman"/>
                <a:cs typeface="Times New Roman"/>
                <a:sym typeface="Times New Roman"/>
                <a:rtl val="0"/>
              </a:rPr>
              <a:t>process </a:t>
            </a:r>
            <a:endParaRPr lang="en" altLang="en" sz="2000" b="0" i="0" u="none" strike="noStrike" cap="none" baseline="0" dirty="0">
              <a:solidFill>
                <a:srgbClr val="000000"/>
              </a:solidFill>
              <a:latin typeface="Times New Roman"/>
              <a:ea typeface="Times New Roman"/>
              <a:cs typeface="Times New Roman"/>
              <a:sym typeface="Times New Roman"/>
              <a:rtl val="0"/>
            </a:endParaRPr>
          </a:p>
          <a:p>
            <a:pPr marL="647701" marR="0" lvl="0" indent="-342900" algn="l" rtl="0">
              <a:lnSpc>
                <a:spcPct val="100000"/>
              </a:lnSpc>
              <a:spcBef>
                <a:spcPts val="0"/>
              </a:spcBef>
              <a:spcAft>
                <a:spcPts val="0"/>
              </a:spcAft>
              <a:buClrTx/>
              <a:buSzPct val="100000"/>
              <a:buFont typeface="Arial" panose="020B0604020202020204" pitchFamily="34" charset="0"/>
              <a:buChar char="•"/>
            </a:pPr>
            <a:r>
              <a:rPr lang="en" altLang="en" sz="2000" b="0" i="0" u="none" strike="noStrike" cap="none" baseline="0" dirty="0" smtClean="0">
                <a:solidFill>
                  <a:srgbClr val="000000"/>
                </a:solidFill>
                <a:latin typeface="Times New Roman"/>
                <a:ea typeface="Times New Roman"/>
                <a:cs typeface="Times New Roman"/>
                <a:sym typeface="Times New Roman"/>
                <a:rtl val="0"/>
              </a:rPr>
              <a:t>As </a:t>
            </a:r>
            <a:r>
              <a:rPr lang="en" altLang="en" sz="2000" b="0" i="0" u="none" strike="noStrike" cap="none" baseline="0" dirty="0">
                <a:solidFill>
                  <a:srgbClr val="000000"/>
                </a:solidFill>
                <a:latin typeface="Times New Roman"/>
                <a:ea typeface="Times New Roman"/>
                <a:cs typeface="Times New Roman"/>
                <a:sym typeface="Times New Roman"/>
                <a:rtl val="0"/>
              </a:rPr>
              <a:t>these students are identified they will be placed in a small group for more intensive </a:t>
            </a:r>
            <a:r>
              <a:rPr lang="en" altLang="en" sz="2000" b="0" i="0" u="none" strike="noStrike" cap="none" baseline="0" dirty="0" smtClean="0">
                <a:solidFill>
                  <a:srgbClr val="000000"/>
                </a:solidFill>
                <a:latin typeface="Times New Roman"/>
                <a:ea typeface="Times New Roman"/>
                <a:cs typeface="Times New Roman"/>
                <a:sym typeface="Times New Roman"/>
                <a:rtl val="0"/>
              </a:rPr>
              <a:t>instruction  </a:t>
            </a:r>
          </a:p>
          <a:p>
            <a:pPr marL="647701" lvl="0" indent="-342900">
              <a:lnSpc>
                <a:spcPct val="100000"/>
              </a:lnSpc>
              <a:spcAft>
                <a:spcPts val="0"/>
              </a:spcAft>
              <a:buClrTx/>
              <a:buFont typeface="Arial" panose="020B0604020202020204" pitchFamily="34" charset="0"/>
              <a:buChar char="•"/>
            </a:pPr>
            <a:r>
              <a:rPr lang="en-US" sz="1600" dirty="0">
                <a:solidFill>
                  <a:srgbClr val="000000"/>
                </a:solidFill>
                <a:latin typeface="Times New Roman"/>
                <a:ea typeface="Times New Roman"/>
                <a:cs typeface="Times New Roman"/>
                <a:sym typeface="Times New Roman"/>
                <a:hlinkClick r:id="rId3"/>
              </a:rPr>
              <a:t>https://</a:t>
            </a:r>
            <a:r>
              <a:rPr lang="en-US" sz="1600" dirty="0" smtClean="0">
                <a:solidFill>
                  <a:srgbClr val="000000"/>
                </a:solidFill>
                <a:latin typeface="Times New Roman"/>
                <a:ea typeface="Times New Roman"/>
                <a:cs typeface="Times New Roman"/>
                <a:sym typeface="Times New Roman"/>
                <a:hlinkClick r:id="rId3"/>
              </a:rPr>
              <a:t>www.dropbox.com/s/5pn0ig29230vvxm/Thornton.mp4?dl=0</a:t>
            </a:r>
            <a:endParaRPr lang="en-US" sz="1600" dirty="0" smtClean="0">
              <a:solidFill>
                <a:srgbClr val="000000"/>
              </a:solidFill>
              <a:latin typeface="Times New Roman"/>
              <a:ea typeface="Times New Roman"/>
              <a:cs typeface="Times New Roman"/>
              <a:sym typeface="Times New Roman"/>
            </a:endParaRPr>
          </a:p>
          <a:p>
            <a:pPr marL="647701" lvl="0" indent="-342900">
              <a:lnSpc>
                <a:spcPct val="100000"/>
              </a:lnSpc>
              <a:spcAft>
                <a:spcPts val="0"/>
              </a:spcAft>
              <a:buClrTx/>
              <a:buFont typeface="Arial" panose="020B0604020202020204" pitchFamily="34" charset="0"/>
              <a:buChar char="•"/>
            </a:pPr>
            <a:endParaRPr lang="en" altLang="en" sz="2000" b="0" i="0" u="none" strike="noStrike" cap="none" baseline="0" dirty="0">
              <a:solidFill>
                <a:srgbClr val="000000"/>
              </a:solidFill>
              <a:latin typeface="Times New Roman"/>
              <a:ea typeface="Times New Roman"/>
              <a:cs typeface="Times New Roman"/>
              <a:sym typeface="Times New Roman"/>
              <a:rtl val="0"/>
            </a:endParaRPr>
          </a:p>
          <a:p>
            <a:pPr marL="292100" marR="0" lvl="0" indent="0" algn="l" rtl="0">
              <a:lnSpc>
                <a:spcPct val="100000"/>
              </a:lnSpc>
              <a:spcBef>
                <a:spcPts val="0"/>
              </a:spcBef>
              <a:spcAft>
                <a:spcPts val="0"/>
              </a:spcAft>
              <a:buClr>
                <a:schemeClr val="accent1"/>
              </a:buClr>
              <a:buFont typeface="Noto Symbol"/>
              <a:buNone/>
            </a:pPr>
            <a:endParaRPr sz="1400" b="0" i="0" u="none" strike="noStrike" cap="none" baseline="0" dirty="0">
              <a:solidFill>
                <a:srgbClr val="000000"/>
              </a:solidFill>
              <a:latin typeface="Times New Roman"/>
              <a:ea typeface="Times New Roman"/>
              <a:cs typeface="Times New Roman"/>
              <a:sym typeface="Times New Roman"/>
              <a:rtl val="0"/>
            </a:endParaRPr>
          </a:p>
          <a:p>
            <a:pPr marL="292100" marR="0" lvl="0" indent="0" algn="l" rtl="0">
              <a:lnSpc>
                <a:spcPct val="100000"/>
              </a:lnSpc>
              <a:spcBef>
                <a:spcPts val="0"/>
              </a:spcBef>
              <a:spcAft>
                <a:spcPts val="0"/>
              </a:spcAft>
              <a:buClr>
                <a:schemeClr val="accent1"/>
              </a:buClr>
              <a:buFont typeface="Noto Symbol"/>
              <a:buNone/>
            </a:pPr>
            <a:endParaRPr sz="1400" b="0" i="0" u="none" strike="noStrike" cap="none" baseline="0" dirty="0">
              <a:solidFill>
                <a:srgbClr val="000000"/>
              </a:solidFill>
              <a:latin typeface="Times New Roman"/>
              <a:ea typeface="Times New Roman"/>
              <a:cs typeface="Times New Roman"/>
              <a:sym typeface="Times New Roman"/>
              <a:rtl val="0"/>
            </a:endParaRPr>
          </a:p>
        </p:txBody>
      </p:sp>
      <p:sp>
        <p:nvSpPr>
          <p:cNvPr id="162" name="Shape 162"/>
          <p:cNvSpPr txBox="1">
            <a:spLocks noGrp="1"/>
          </p:cNvSpPr>
          <p:nvPr>
            <p:ph type="sldNum" idx="12"/>
          </p:nvPr>
        </p:nvSpPr>
        <p:spPr>
          <a:xfrm>
            <a:off x="8647271" y="4805957"/>
            <a:ext cx="365759" cy="273842"/>
          </a:xfrm>
          <a:prstGeom prst="rect">
            <a:avLst/>
          </a:prstGeom>
          <a:noFill/>
          <a:ln>
            <a:noFill/>
          </a:ln>
        </p:spPr>
        <p:txBody>
          <a:bodyPr lIns="0" tIns="0" rIns="0" bIns="0" numCol="1" anchor="b" anchorCtr="0">
            <a:noAutofit/>
          </a:bodyPr>
          <a:lstStyle/>
          <a:p>
            <a:pPr lvl="0" rtl="0">
              <a:spcBef>
                <a:spcPts val="0"/>
              </a:spcBef>
              <a:buClr>
                <a:schemeClr val="dk1"/>
              </a:buClr>
              <a:buSzPct val="25000"/>
              <a:buFont typeface="Rambla"/>
              <a:buNone/>
            </a:pPr>
            <a:fld id="{00000000-1234-1234-1234-123412341234}" type="slidenum">
              <a:rPr lang="en" altLang="en"/>
              <a:t>12</a:t>
            </a:fld>
            <a:endParaRPr lang="en" altLang="en"/>
          </a:p>
        </p:txBody>
      </p:sp>
      <p:sp>
        <p:nvSpPr>
          <p:cNvPr id="163" name="Shape 163"/>
          <p:cNvSpPr/>
          <p:nvPr/>
        </p:nvSpPr>
        <p:spPr>
          <a:xfrm>
            <a:off x="4419600" y="876225"/>
            <a:ext cx="4572000" cy="4224232"/>
          </a:xfrm>
          <a:prstGeom prst="rect">
            <a:avLst/>
          </a:prstGeom>
          <a:noFill/>
          <a:ln>
            <a:noFill/>
          </a:ln>
        </p:spPr>
        <p:txBody>
          <a:bodyPr lIns="91425" tIns="45700" rIns="91425" bIns="45700" numCol="1" anchor="t" anchorCtr="0">
            <a:noAutofit/>
          </a:bodyPr>
          <a:lstStyle/>
          <a:p>
            <a:pPr marL="20320" marR="18288" lvl="0" indent="-7620" algn="l" rtl="0">
              <a:lnSpc>
                <a:spcPct val="100000"/>
              </a:lnSpc>
              <a:spcBef>
                <a:spcPts val="0"/>
              </a:spcBef>
              <a:spcAft>
                <a:spcPts val="0"/>
              </a:spcAft>
              <a:buClr>
                <a:srgbClr val="F07F09"/>
              </a:buClr>
              <a:buFont typeface="Arial"/>
              <a:buNone/>
            </a:pPr>
            <a:endParaRPr sz="1800" b="0" i="0" u="none" strike="noStrike" cap="none" baseline="0">
              <a:solidFill>
                <a:srgbClr val="000000"/>
              </a:solidFill>
              <a:latin typeface="Times New Roman"/>
              <a:ea typeface="Times New Roman"/>
              <a:cs typeface="Times New Roman"/>
              <a:sym typeface="Times New Roman"/>
              <a:rtl val="0"/>
            </a:endParaRPr>
          </a:p>
          <a:p>
            <a:pPr marL="20320" marR="18288" lvl="0" indent="-7620" algn="l" rtl="0">
              <a:lnSpc>
                <a:spcPct val="100000"/>
              </a:lnSpc>
              <a:spcBef>
                <a:spcPts val="0"/>
              </a:spcBef>
              <a:spcAft>
                <a:spcPts val="0"/>
              </a:spcAft>
              <a:buClr>
                <a:srgbClr val="F07F09"/>
              </a:buClr>
              <a:buFont typeface="Arial"/>
              <a:buNone/>
            </a:pPr>
            <a:endParaRPr sz="1800" b="0" i="0" u="none" strike="noStrike" cap="none" baseline="0">
              <a:solidFill>
                <a:srgbClr val="000000"/>
              </a:solidFill>
              <a:latin typeface="Times New Roman"/>
              <a:ea typeface="Times New Roman"/>
              <a:cs typeface="Times New Roman"/>
              <a:sym typeface="Times New Roman"/>
              <a:rtl val="0"/>
            </a:endParaRPr>
          </a:p>
          <a:p>
            <a:pPr marL="304038" marR="18288" lvl="0" indent="-177038" algn="l" rtl="0">
              <a:lnSpc>
                <a:spcPct val="100000"/>
              </a:lnSpc>
              <a:spcBef>
                <a:spcPts val="0"/>
              </a:spcBef>
              <a:spcAft>
                <a:spcPts val="0"/>
              </a:spcAft>
              <a:buClr>
                <a:srgbClr val="F07F09"/>
              </a:buClr>
              <a:buFont typeface="Arial"/>
              <a:buNone/>
            </a:pPr>
            <a:endParaRPr sz="1800" b="0" i="0" u="none" strike="noStrike" cap="none" baseline="0">
              <a:solidFill>
                <a:srgbClr val="000000"/>
              </a:solidFill>
              <a:latin typeface="Times New Roman"/>
              <a:ea typeface="Times New Roman"/>
              <a:cs typeface="Times New Roman"/>
              <a:sym typeface="Times New Roman"/>
              <a:rtl val="0"/>
            </a:endParaRPr>
          </a:p>
          <a:p>
            <a:pPr marL="20320" marR="18288" lvl="0" indent="-7620" algn="l" rtl="0">
              <a:lnSpc>
                <a:spcPct val="100000"/>
              </a:lnSpc>
              <a:spcBef>
                <a:spcPts val="0"/>
              </a:spcBef>
              <a:spcAft>
                <a:spcPts val="0"/>
              </a:spcAft>
              <a:buClr>
                <a:srgbClr val="F07F09"/>
              </a:buClr>
              <a:buFont typeface="Arial"/>
              <a:buNone/>
            </a:pPr>
            <a:endParaRPr sz="1800" b="0" i="0" u="none" strike="noStrike" cap="none" baseline="0">
              <a:solidFill>
                <a:srgbClr val="000000"/>
              </a:solidFill>
              <a:latin typeface="Times New Roman"/>
              <a:ea typeface="Times New Roman"/>
              <a:cs typeface="Times New Roman"/>
              <a:sym typeface="Times New Roman"/>
              <a:rtl val="0"/>
            </a:endParaRPr>
          </a:p>
          <a:p>
            <a:pPr marL="20320" marR="18288" lvl="0" indent="-7620" algn="l" rtl="0">
              <a:lnSpc>
                <a:spcPct val="100000"/>
              </a:lnSpc>
              <a:spcBef>
                <a:spcPts val="0"/>
              </a:spcBef>
              <a:spcAft>
                <a:spcPts val="0"/>
              </a:spcAft>
              <a:buClr>
                <a:srgbClr val="F07F09"/>
              </a:buClr>
              <a:buFont typeface="Arial"/>
              <a:buNone/>
            </a:pPr>
            <a:endParaRPr sz="1800" b="0" i="0" u="none" strike="noStrike" cap="none" baseline="0">
              <a:solidFill>
                <a:srgbClr val="000000"/>
              </a:solidFill>
              <a:latin typeface="Times New Roman"/>
              <a:ea typeface="Times New Roman"/>
              <a:cs typeface="Times New Roman"/>
              <a:sym typeface="Times New Roman"/>
              <a:rtl val="0"/>
            </a:endParaRPr>
          </a:p>
        </p:txBody>
      </p:sp>
      <p:sp>
        <p:nvSpPr>
          <p:cNvPr id="164" name="Shape 164"/>
          <p:cNvSpPr txBox="1"/>
          <p:nvPr/>
        </p:nvSpPr>
        <p:spPr>
          <a:xfrm>
            <a:off x="1514607" y="176427"/>
            <a:ext cx="6180406" cy="692495"/>
          </a:xfrm>
          <a:prstGeom prst="rect">
            <a:avLst/>
          </a:prstGeom>
          <a:noFill/>
          <a:ln>
            <a:noFill/>
          </a:ln>
        </p:spPr>
        <p:txBody>
          <a:bodyPr lIns="91425" tIns="45700" rIns="91425" bIns="45700" numCol="1" anchor="t" anchorCtr="0">
            <a:noAutofit/>
          </a:bodyPr>
          <a:lstStyle/>
          <a:p>
            <a:pPr marL="0" marR="0" lvl="0" indent="0" algn="ctr" rtl="0">
              <a:lnSpc>
                <a:spcPct val="100000"/>
              </a:lnSpc>
              <a:spcBef>
                <a:spcPts val="0"/>
              </a:spcBef>
              <a:spcAft>
                <a:spcPts val="0"/>
              </a:spcAft>
              <a:buClr>
                <a:srgbClr val="002060"/>
              </a:buClr>
              <a:buSzPct val="25000"/>
              <a:buFont typeface="Rambla"/>
              <a:buNone/>
            </a:pPr>
            <a:r>
              <a:rPr lang="en" altLang="en" sz="4000" b="1" i="0" u="none" strike="noStrike" cap="none" baseline="0" dirty="0">
                <a:solidFill>
                  <a:srgbClr val="002060"/>
                </a:solidFill>
                <a:latin typeface="Rambla"/>
                <a:ea typeface="Rambla"/>
                <a:cs typeface="Rambla"/>
                <a:sym typeface="Rambla"/>
                <a:rtl val="0"/>
              </a:rPr>
              <a:t>The Process</a:t>
            </a:r>
          </a:p>
        </p:txBody>
      </p:sp>
      <p:pic>
        <p:nvPicPr>
          <p:cNvPr id="165" name="Shape 165"/>
          <p:cNvPicPr preferRelativeResize="0"/>
          <p:nvPr/>
        </p:nvPicPr>
        <p:blipFill rotWithShape="1">
          <a:blip r:embed="rId4">
            <a:alphaModFix/>
          </a:blip>
          <a:srcRect/>
          <a:stretch/>
        </p:blipFill>
        <p:spPr>
          <a:xfrm>
            <a:off x="495833" y="114300"/>
            <a:ext cx="1018774" cy="9993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3">
            <a:alphaModFix/>
          </a:blip>
          <a:srcRect/>
          <a:stretch/>
        </p:blipFill>
        <p:spPr>
          <a:xfrm>
            <a:off x="495833" y="114300"/>
            <a:ext cx="1018774" cy="999339"/>
          </a:xfrm>
          <a:prstGeom prst="rect">
            <a:avLst/>
          </a:prstGeom>
          <a:noFill/>
          <a:ln>
            <a:noFill/>
          </a:ln>
        </p:spPr>
      </p:pic>
      <p:sp>
        <p:nvSpPr>
          <p:cNvPr id="171" name="Shape 171"/>
          <p:cNvSpPr txBox="1">
            <a:spLocks noGrp="1"/>
          </p:cNvSpPr>
          <p:nvPr>
            <p:ph type="body" idx="1"/>
          </p:nvPr>
        </p:nvSpPr>
        <p:spPr>
          <a:xfrm>
            <a:off x="4648200" y="971550"/>
            <a:ext cx="4038597" cy="3943349"/>
          </a:xfrm>
          <a:prstGeom prst="rect">
            <a:avLst/>
          </a:prstGeom>
          <a:noFill/>
          <a:ln>
            <a:noFill/>
          </a:ln>
        </p:spPr>
        <p:txBody>
          <a:bodyPr lIns="91425" tIns="45700" rIns="91425" bIns="45700" numCol="1" anchor="t" anchorCtr="0">
            <a:noAutofit/>
          </a:bodyPr>
          <a:lstStyle/>
          <a:p>
            <a:pPr marL="304038" marR="18288" lvl="0" indent="-215138" algn="l" rtl="0">
              <a:lnSpc>
                <a:spcPct val="80000"/>
              </a:lnSpc>
              <a:spcBef>
                <a:spcPts val="0"/>
              </a:spcBef>
              <a:spcAft>
                <a:spcPts val="0"/>
              </a:spcAft>
              <a:buClrTx/>
              <a:buFont typeface="Arial"/>
              <a:buNone/>
            </a:pPr>
            <a:endParaRPr b="0" i="0" u="none" strike="noStrike" cap="none" baseline="0" dirty="0">
              <a:solidFill>
                <a:srgbClr val="000000"/>
              </a:solidFill>
              <a:latin typeface="Rambla" panose="020B0604020202020204" charset="0"/>
              <a:ea typeface="Times New Roman"/>
              <a:cs typeface="Times New Roman"/>
              <a:sym typeface="Times New Roman"/>
              <a:rtl val="0"/>
            </a:endParaRPr>
          </a:p>
          <a:p>
            <a:pPr marL="304038" marR="18288" lvl="0" indent="-291338" algn="l" rtl="0">
              <a:lnSpc>
                <a:spcPct val="80000"/>
              </a:lnSpc>
              <a:spcBef>
                <a:spcPts val="0"/>
              </a:spcBef>
              <a:spcAft>
                <a:spcPts val="0"/>
              </a:spcAft>
              <a:buClrTx/>
              <a:buSzPct val="80000"/>
              <a:buFont typeface="Arial"/>
              <a:buChar char="•"/>
            </a:pPr>
            <a:r>
              <a:rPr lang="en" altLang="en" b="0" i="0" u="none" strike="noStrike" cap="none" baseline="0" dirty="0">
                <a:solidFill>
                  <a:srgbClr val="000000"/>
                </a:solidFill>
                <a:latin typeface="Rambla" panose="020B0604020202020204" charset="0"/>
                <a:ea typeface="Times New Roman"/>
                <a:cs typeface="Times New Roman"/>
                <a:sym typeface="Times New Roman"/>
                <a:rtl val="0"/>
              </a:rPr>
              <a:t>Students are self-reporting their work throughout the </a:t>
            </a:r>
            <a:r>
              <a:rPr lang="en" altLang="en" b="0" i="0" u="none" strike="noStrike" cap="none" baseline="0" dirty="0" smtClean="0">
                <a:solidFill>
                  <a:srgbClr val="000000"/>
                </a:solidFill>
                <a:latin typeface="Rambla" panose="020B0604020202020204" charset="0"/>
                <a:ea typeface="Times New Roman"/>
                <a:cs typeface="Times New Roman"/>
                <a:sym typeface="Times New Roman"/>
                <a:rtl val="0"/>
              </a:rPr>
              <a:t>process</a:t>
            </a:r>
            <a:endParaRPr lang="en" altLang="en" b="0" i="0" u="none" strike="noStrike" cap="none" baseline="0" dirty="0">
              <a:solidFill>
                <a:srgbClr val="000000"/>
              </a:solidFill>
              <a:latin typeface="Rambla" panose="020B0604020202020204" charset="0"/>
              <a:ea typeface="Times New Roman"/>
              <a:cs typeface="Times New Roman"/>
              <a:sym typeface="Times New Roman"/>
              <a:rtl val="0"/>
            </a:endParaRPr>
          </a:p>
          <a:p>
            <a:pPr marL="304038" marR="18288" lvl="0" indent="-189738" algn="l" rtl="0">
              <a:lnSpc>
                <a:spcPct val="80000"/>
              </a:lnSpc>
              <a:spcBef>
                <a:spcPts val="0"/>
              </a:spcBef>
              <a:spcAft>
                <a:spcPts val="0"/>
              </a:spcAft>
              <a:buClrTx/>
              <a:buFont typeface="Arial"/>
              <a:buNone/>
            </a:pPr>
            <a:endParaRPr b="0" i="0" u="none" strike="noStrike" cap="none" baseline="0" dirty="0">
              <a:solidFill>
                <a:srgbClr val="000000"/>
              </a:solidFill>
              <a:latin typeface="Rambla" panose="020B0604020202020204" charset="0"/>
              <a:ea typeface="Times New Roman"/>
              <a:cs typeface="Times New Roman"/>
              <a:sym typeface="Times New Roman"/>
              <a:rtl val="0"/>
            </a:endParaRPr>
          </a:p>
          <a:p>
            <a:pPr marL="304038" marR="18288" lvl="0" indent="-291338" algn="l" rtl="0">
              <a:lnSpc>
                <a:spcPct val="80000"/>
              </a:lnSpc>
              <a:spcBef>
                <a:spcPts val="0"/>
              </a:spcBef>
              <a:spcAft>
                <a:spcPts val="0"/>
              </a:spcAft>
              <a:buClrTx/>
              <a:buSzPct val="80000"/>
              <a:buFont typeface="Arial"/>
              <a:buChar char="•"/>
            </a:pPr>
            <a:r>
              <a:rPr lang="en" altLang="en" b="0" i="0" u="none" strike="noStrike" cap="none" baseline="0" dirty="0">
                <a:solidFill>
                  <a:srgbClr val="000000"/>
                </a:solidFill>
                <a:latin typeface="Rambla" panose="020B0604020202020204" charset="0"/>
                <a:ea typeface="Times New Roman"/>
                <a:cs typeface="Times New Roman"/>
                <a:sym typeface="Times New Roman"/>
                <a:rtl val="0"/>
              </a:rPr>
              <a:t>The only formative grades taken are All-In Learning Quick checks. </a:t>
            </a:r>
            <a:r>
              <a:rPr lang="en" altLang="en" b="1" i="0" u="none" strike="noStrike" cap="none" baseline="0" dirty="0">
                <a:solidFill>
                  <a:srgbClr val="000000"/>
                </a:solidFill>
                <a:latin typeface="Rambla" panose="020B0604020202020204" charset="0"/>
                <a:ea typeface="Times New Roman"/>
                <a:cs typeface="Times New Roman"/>
                <a:sym typeface="Times New Roman"/>
                <a:rtl val="0"/>
              </a:rPr>
              <a:t>10-12 </a:t>
            </a:r>
            <a:r>
              <a:rPr lang="en" altLang="en" b="1" i="0" u="none" strike="noStrike" cap="none" baseline="0" dirty="0" smtClean="0">
                <a:solidFill>
                  <a:srgbClr val="000000"/>
                </a:solidFill>
                <a:latin typeface="Rambla" panose="020B0604020202020204" charset="0"/>
                <a:ea typeface="Times New Roman"/>
                <a:cs typeface="Times New Roman"/>
                <a:sym typeface="Times New Roman"/>
                <a:rtl val="0"/>
              </a:rPr>
              <a:t>Questions</a:t>
            </a:r>
            <a:endParaRPr lang="en" altLang="en" b="1" i="0" u="none" strike="noStrike" cap="none" baseline="0" dirty="0">
              <a:solidFill>
                <a:srgbClr val="000000"/>
              </a:solidFill>
              <a:latin typeface="Rambla" panose="020B0604020202020204" charset="0"/>
              <a:ea typeface="Times New Roman"/>
              <a:cs typeface="Times New Roman"/>
              <a:sym typeface="Times New Roman"/>
              <a:rtl val="0"/>
            </a:endParaRPr>
          </a:p>
          <a:p>
            <a:pPr marL="361188" marR="18288" lvl="0" indent="-246888" algn="l" rtl="0">
              <a:lnSpc>
                <a:spcPct val="80000"/>
              </a:lnSpc>
              <a:spcBef>
                <a:spcPts val="0"/>
              </a:spcBef>
              <a:spcAft>
                <a:spcPts val="0"/>
              </a:spcAft>
              <a:buClrTx/>
              <a:buFont typeface="Arial"/>
              <a:buNone/>
            </a:pPr>
            <a:endParaRPr b="1" i="0" u="none" strike="noStrike" cap="none" baseline="0" dirty="0">
              <a:solidFill>
                <a:srgbClr val="000000"/>
              </a:solidFill>
              <a:latin typeface="Rambla" panose="020B0604020202020204" charset="0"/>
              <a:ea typeface="Times New Roman"/>
              <a:cs typeface="Times New Roman"/>
              <a:sym typeface="Times New Roman"/>
              <a:rtl val="0"/>
            </a:endParaRPr>
          </a:p>
          <a:p>
            <a:pPr marL="361188" marR="18288" lvl="0" indent="-348488" algn="l" rtl="0">
              <a:lnSpc>
                <a:spcPct val="80000"/>
              </a:lnSpc>
              <a:spcBef>
                <a:spcPts val="0"/>
              </a:spcBef>
              <a:spcAft>
                <a:spcPts val="0"/>
              </a:spcAft>
              <a:buClrTx/>
              <a:buSzPct val="80000"/>
              <a:buFont typeface="Arial"/>
              <a:buChar char="•"/>
            </a:pPr>
            <a:r>
              <a:rPr lang="en" altLang="en" b="1" i="0" u="none" strike="noStrike" cap="none" baseline="0" dirty="0">
                <a:solidFill>
                  <a:srgbClr val="000000"/>
                </a:solidFill>
                <a:latin typeface="Rambla" panose="020B0604020202020204" charset="0"/>
                <a:ea typeface="Times New Roman"/>
                <a:cs typeface="Times New Roman"/>
                <a:sym typeface="Times New Roman"/>
                <a:rtl val="0"/>
              </a:rPr>
              <a:t>80 or above </a:t>
            </a:r>
            <a:r>
              <a:rPr lang="en" altLang="en" b="0" i="0" u="none" strike="noStrike" cap="none" baseline="0" dirty="0">
                <a:solidFill>
                  <a:srgbClr val="000000"/>
                </a:solidFill>
                <a:latin typeface="Rambla" panose="020B0604020202020204" charset="0"/>
                <a:ea typeface="Times New Roman"/>
                <a:cs typeface="Times New Roman"/>
                <a:sym typeface="Times New Roman"/>
                <a:rtl val="0"/>
              </a:rPr>
              <a:t>student continues to next </a:t>
            </a:r>
            <a:r>
              <a:rPr lang="en" altLang="en" b="0" i="0" u="none" strike="noStrike" cap="none" baseline="0" dirty="0" smtClean="0">
                <a:solidFill>
                  <a:srgbClr val="000000"/>
                </a:solidFill>
                <a:latin typeface="Rambla" panose="020B0604020202020204" charset="0"/>
                <a:ea typeface="Times New Roman"/>
                <a:cs typeface="Times New Roman"/>
                <a:sym typeface="Times New Roman"/>
                <a:rtl val="0"/>
              </a:rPr>
              <a:t>strand</a:t>
            </a:r>
            <a:endParaRPr lang="en" altLang="en" b="0" i="0" u="none" strike="noStrike" cap="none" baseline="0" dirty="0">
              <a:solidFill>
                <a:srgbClr val="000000"/>
              </a:solidFill>
              <a:latin typeface="Rambla" panose="020B0604020202020204" charset="0"/>
              <a:ea typeface="Times New Roman"/>
              <a:cs typeface="Times New Roman"/>
              <a:sym typeface="Times New Roman"/>
              <a:rtl val="0"/>
            </a:endParaRPr>
          </a:p>
          <a:p>
            <a:pPr marL="361188" marR="18288" lvl="0" indent="-246888" algn="l" rtl="0">
              <a:lnSpc>
                <a:spcPct val="80000"/>
              </a:lnSpc>
              <a:spcBef>
                <a:spcPts val="0"/>
              </a:spcBef>
              <a:spcAft>
                <a:spcPts val="0"/>
              </a:spcAft>
              <a:buClrTx/>
              <a:buFont typeface="Arial"/>
              <a:buNone/>
            </a:pPr>
            <a:endParaRPr b="1" i="0" u="none" strike="noStrike" cap="none" baseline="0" dirty="0">
              <a:solidFill>
                <a:srgbClr val="000000"/>
              </a:solidFill>
              <a:latin typeface="Rambla" panose="020B0604020202020204" charset="0"/>
              <a:ea typeface="Times New Roman"/>
              <a:cs typeface="Times New Roman"/>
              <a:sym typeface="Times New Roman"/>
              <a:rtl val="0"/>
            </a:endParaRPr>
          </a:p>
          <a:p>
            <a:pPr marL="361188" marR="18288" lvl="0" indent="-348488" algn="l" rtl="0">
              <a:lnSpc>
                <a:spcPct val="80000"/>
              </a:lnSpc>
              <a:spcBef>
                <a:spcPts val="0"/>
              </a:spcBef>
              <a:spcAft>
                <a:spcPts val="0"/>
              </a:spcAft>
              <a:buClrTx/>
              <a:buSzPct val="80000"/>
              <a:buFont typeface="Arial"/>
              <a:buChar char="•"/>
            </a:pPr>
            <a:r>
              <a:rPr lang="en" altLang="en" b="0" i="0" u="none" strike="noStrike" cap="none" baseline="0" dirty="0">
                <a:solidFill>
                  <a:srgbClr val="000000"/>
                </a:solidFill>
                <a:latin typeface="Rambla" panose="020B0604020202020204" charset="0"/>
                <a:ea typeface="Times New Roman"/>
                <a:cs typeface="Times New Roman"/>
                <a:sym typeface="Times New Roman"/>
                <a:rtl val="0"/>
              </a:rPr>
              <a:t>Students who need motivation have daily goals for completion, based on student choice, PBIS signatures, etc. </a:t>
            </a:r>
          </a:p>
          <a:p>
            <a:pPr marL="18288" marR="18288" lvl="0" indent="-5588" algn="l" rtl="0">
              <a:lnSpc>
                <a:spcPct val="80000"/>
              </a:lnSpc>
              <a:spcBef>
                <a:spcPts val="0"/>
              </a:spcBef>
              <a:spcAft>
                <a:spcPts val="0"/>
              </a:spcAft>
              <a:buClr>
                <a:srgbClr val="F07F09"/>
              </a:buClr>
              <a:buFont typeface="Noto Symbol"/>
              <a:buNone/>
            </a:pPr>
            <a:endParaRPr sz="1850" b="0" i="0" u="none" strike="noStrike" cap="none" baseline="0" dirty="0">
              <a:solidFill>
                <a:srgbClr val="000000"/>
              </a:solidFill>
              <a:latin typeface="Times New Roman"/>
              <a:ea typeface="Times New Roman"/>
              <a:cs typeface="Times New Roman"/>
              <a:sym typeface="Times New Roman"/>
              <a:rtl val="0"/>
            </a:endParaRPr>
          </a:p>
          <a:p>
            <a:pPr marL="18288" marR="18288" lvl="0" indent="-5588" algn="l" rtl="0">
              <a:lnSpc>
                <a:spcPct val="80000"/>
              </a:lnSpc>
              <a:spcBef>
                <a:spcPts val="0"/>
              </a:spcBef>
              <a:spcAft>
                <a:spcPts val="0"/>
              </a:spcAft>
              <a:buClr>
                <a:srgbClr val="F07F09"/>
              </a:buClr>
              <a:buFont typeface="Noto Symbol"/>
              <a:buNone/>
            </a:pPr>
            <a:endParaRPr sz="1850" b="0" i="0" u="none" strike="noStrike" cap="none" baseline="0" dirty="0">
              <a:solidFill>
                <a:srgbClr val="000000"/>
              </a:solidFill>
              <a:latin typeface="Times New Roman"/>
              <a:ea typeface="Times New Roman"/>
              <a:cs typeface="Times New Roman"/>
              <a:sym typeface="Times New Roman"/>
              <a:rtl val="0"/>
            </a:endParaRPr>
          </a:p>
          <a:p>
            <a:pPr marL="18288" marR="18288" lvl="0" indent="-5588" algn="l" rtl="0">
              <a:lnSpc>
                <a:spcPct val="80000"/>
              </a:lnSpc>
              <a:spcBef>
                <a:spcPts val="0"/>
              </a:spcBef>
              <a:spcAft>
                <a:spcPts val="0"/>
              </a:spcAft>
              <a:buClr>
                <a:srgbClr val="F07F09"/>
              </a:buClr>
              <a:buFont typeface="Noto Symbol"/>
              <a:buNone/>
            </a:pPr>
            <a:endParaRPr sz="1850" b="0" i="0" u="none" strike="noStrike" cap="none" baseline="0" dirty="0">
              <a:solidFill>
                <a:srgbClr val="000000"/>
              </a:solidFill>
              <a:latin typeface="Times New Roman"/>
              <a:ea typeface="Times New Roman"/>
              <a:cs typeface="Times New Roman"/>
              <a:sym typeface="Times New Roman"/>
              <a:rtl val="0"/>
            </a:endParaRPr>
          </a:p>
          <a:p>
            <a:pPr marL="365760" marR="0" lvl="0" indent="-226059" algn="l" rtl="0">
              <a:lnSpc>
                <a:spcPct val="80000"/>
              </a:lnSpc>
              <a:spcBef>
                <a:spcPts val="400"/>
              </a:spcBef>
              <a:spcAft>
                <a:spcPts val="0"/>
              </a:spcAft>
              <a:buClr>
                <a:schemeClr val="accent1"/>
              </a:buClr>
              <a:buFont typeface="Noto Symbol"/>
              <a:buNone/>
            </a:pPr>
            <a:endParaRPr sz="1100" b="0" i="0" u="none" strike="noStrike" cap="none" baseline="0" dirty="0">
              <a:solidFill>
                <a:schemeClr val="dk1"/>
              </a:solidFill>
              <a:latin typeface="Rambla"/>
              <a:ea typeface="Rambla"/>
              <a:cs typeface="Rambla"/>
              <a:sym typeface="Rambla"/>
              <a:rtl val="0"/>
            </a:endParaRPr>
          </a:p>
        </p:txBody>
      </p:sp>
      <p:sp>
        <p:nvSpPr>
          <p:cNvPr id="172" name="Shape 172"/>
          <p:cNvSpPr txBox="1">
            <a:spLocks noGrp="1"/>
          </p:cNvSpPr>
          <p:nvPr>
            <p:ph type="title"/>
          </p:nvPr>
        </p:nvSpPr>
        <p:spPr>
          <a:xfrm>
            <a:off x="1175016" y="205977"/>
            <a:ext cx="7511783" cy="857250"/>
          </a:xfrm>
          <a:prstGeom prst="rect">
            <a:avLst/>
          </a:prstGeom>
          <a:noFill/>
          <a:ln>
            <a:noFill/>
          </a:ln>
        </p:spPr>
        <p:txBody>
          <a:bodyPr lIns="91425" tIns="45700" rIns="91425" bIns="45700" numCol="1"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 altLang="en" sz="4000" b="1" i="0" u="none" strike="noStrike" cap="none" baseline="0" dirty="0">
                <a:solidFill>
                  <a:srgbClr val="002060"/>
                </a:solidFill>
                <a:latin typeface="Rambla"/>
                <a:ea typeface="Rambla"/>
                <a:cs typeface="Rambla"/>
                <a:sym typeface="Rambla"/>
                <a:rtl val="0"/>
              </a:rPr>
              <a:t>        Student Progress</a:t>
            </a:r>
          </a:p>
        </p:txBody>
      </p:sp>
      <p:sp>
        <p:nvSpPr>
          <p:cNvPr id="173" name="Shape 173"/>
          <p:cNvSpPr txBox="1"/>
          <p:nvPr/>
        </p:nvSpPr>
        <p:spPr>
          <a:xfrm>
            <a:off x="914400" y="4429125"/>
            <a:ext cx="838198" cy="276998"/>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Rambla"/>
              <a:ea typeface="Rambla"/>
              <a:cs typeface="Rambla"/>
              <a:sym typeface="Rambla"/>
              <a:rtl val="0"/>
            </a:endParaRPr>
          </a:p>
        </p:txBody>
      </p:sp>
      <p:pic>
        <p:nvPicPr>
          <p:cNvPr id="174" name="Shape 174"/>
          <p:cNvPicPr preferRelativeResize="0"/>
          <p:nvPr/>
        </p:nvPicPr>
        <p:blipFill rotWithShape="1">
          <a:blip r:embed="rId4">
            <a:alphaModFix/>
          </a:blip>
          <a:srcRect/>
          <a:stretch/>
        </p:blipFill>
        <p:spPr>
          <a:xfrm>
            <a:off x="58189" y="1388225"/>
            <a:ext cx="4164675" cy="3040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457200" y="1110995"/>
            <a:ext cx="4038597" cy="3632453"/>
          </a:xfrm>
          <a:prstGeom prst="rect">
            <a:avLst/>
          </a:prstGeom>
          <a:noFill/>
          <a:ln>
            <a:noFill/>
          </a:ln>
        </p:spPr>
        <p:txBody>
          <a:bodyPr lIns="91425" tIns="45700" rIns="91425" bIns="45700" numCol="1" anchor="t" anchorCtr="0">
            <a:noAutofit/>
          </a:bodyPr>
          <a:lstStyle/>
          <a:p>
            <a:pPr marL="285750" marR="0" lvl="0" indent="-209550" algn="l" rtl="0">
              <a:lnSpc>
                <a:spcPct val="80000"/>
              </a:lnSpc>
              <a:spcBef>
                <a:spcPts val="0"/>
              </a:spcBef>
              <a:spcAft>
                <a:spcPts val="0"/>
              </a:spcAft>
              <a:buClr>
                <a:schemeClr val="accent1"/>
              </a:buClr>
              <a:buFont typeface="Arial"/>
              <a:buNone/>
            </a:pPr>
            <a:endParaRPr sz="1950" b="0" i="0" u="none" strike="noStrike" cap="none" baseline="0" dirty="0">
              <a:solidFill>
                <a:schemeClr val="dk1"/>
              </a:solidFill>
              <a:latin typeface="Rambla"/>
              <a:ea typeface="Rambla"/>
              <a:cs typeface="Rambla"/>
              <a:sym typeface="Rambla"/>
              <a:rtl val="0"/>
            </a:endParaRPr>
          </a:p>
          <a:p>
            <a:pPr marL="365760" marR="0" lvl="0" indent="-264160" algn="l" rtl="0">
              <a:lnSpc>
                <a:spcPct val="80000"/>
              </a:lnSpc>
              <a:spcBef>
                <a:spcPts val="400"/>
              </a:spcBef>
              <a:spcAft>
                <a:spcPts val="0"/>
              </a:spcAft>
              <a:buClrTx/>
              <a:buSzPct val="68000"/>
              <a:buFont typeface="Arial"/>
              <a:buChar char="•"/>
            </a:pPr>
            <a:r>
              <a:rPr lang="en" altLang="en" b="0" i="0" u="none" strike="noStrike" cap="none" baseline="0" dirty="0">
                <a:solidFill>
                  <a:schemeClr val="dk1"/>
                </a:solidFill>
                <a:latin typeface="Rambla" panose="020B0604020202020204" charset="0"/>
                <a:ea typeface="Times New Roman"/>
                <a:cs typeface="Times New Roman"/>
                <a:sym typeface="Times New Roman"/>
                <a:rtl val="0"/>
              </a:rPr>
              <a:t>Student profiles are developed at the beginning of the school year based on the psychological evaluation</a:t>
            </a:r>
          </a:p>
          <a:p>
            <a:pPr marL="365760" marR="0" lvl="0" indent="-187959" algn="l" rtl="0">
              <a:lnSpc>
                <a:spcPct val="80000"/>
              </a:lnSpc>
              <a:spcBef>
                <a:spcPts val="400"/>
              </a:spcBef>
              <a:spcAft>
                <a:spcPts val="0"/>
              </a:spcAft>
              <a:buClrTx/>
              <a:buFont typeface="Arial"/>
              <a:buNone/>
            </a:pPr>
            <a:endParaRPr b="0" i="0" u="none" strike="noStrike" cap="none" baseline="0" dirty="0">
              <a:solidFill>
                <a:schemeClr val="dk1"/>
              </a:solidFill>
              <a:latin typeface="Rambla" panose="020B0604020202020204" charset="0"/>
              <a:ea typeface="Times New Roman"/>
              <a:cs typeface="Times New Roman"/>
              <a:sym typeface="Times New Roman"/>
              <a:rtl val="0"/>
            </a:endParaRPr>
          </a:p>
          <a:p>
            <a:pPr marL="365760" marR="0" lvl="0" indent="-264160" algn="l" rtl="0">
              <a:lnSpc>
                <a:spcPct val="80000"/>
              </a:lnSpc>
              <a:spcBef>
                <a:spcPts val="400"/>
              </a:spcBef>
              <a:spcAft>
                <a:spcPts val="0"/>
              </a:spcAft>
              <a:buClrTx/>
              <a:buSzPct val="68000"/>
              <a:buFont typeface="Arial"/>
              <a:buChar char="•"/>
            </a:pPr>
            <a:r>
              <a:rPr lang="en" altLang="en" b="0" i="0" u="none" strike="noStrike" cap="none" baseline="0" dirty="0">
                <a:solidFill>
                  <a:schemeClr val="dk1"/>
                </a:solidFill>
                <a:latin typeface="Rambla" panose="020B0604020202020204" charset="0"/>
                <a:ea typeface="Times New Roman"/>
                <a:cs typeface="Times New Roman"/>
                <a:sym typeface="Times New Roman"/>
                <a:rtl val="0"/>
              </a:rPr>
              <a:t>Student profiles are developed based on student’s strengths and weaknesses- </a:t>
            </a:r>
            <a:r>
              <a:rPr lang="en" altLang="en" b="0" i="1" u="none" strike="noStrike" cap="none" baseline="0" dirty="0">
                <a:solidFill>
                  <a:schemeClr val="dk1"/>
                </a:solidFill>
                <a:latin typeface="Rambla" panose="020B0604020202020204" charset="0"/>
                <a:ea typeface="Times New Roman"/>
                <a:cs typeface="Times New Roman"/>
                <a:sym typeface="Times New Roman"/>
                <a:rtl val="0"/>
              </a:rPr>
              <a:t>processing deficits</a:t>
            </a:r>
          </a:p>
          <a:p>
            <a:pPr marL="365760" marR="0" lvl="0" indent="-187959" algn="l" rtl="0">
              <a:lnSpc>
                <a:spcPct val="80000"/>
              </a:lnSpc>
              <a:spcBef>
                <a:spcPts val="400"/>
              </a:spcBef>
              <a:spcAft>
                <a:spcPts val="0"/>
              </a:spcAft>
              <a:buClrTx/>
              <a:buFont typeface="Arial"/>
              <a:buNone/>
            </a:pPr>
            <a:endParaRPr b="0" i="0" u="none" strike="noStrike" cap="none" baseline="0" dirty="0">
              <a:solidFill>
                <a:schemeClr val="dk1"/>
              </a:solidFill>
              <a:latin typeface="Rambla" panose="020B0604020202020204" charset="0"/>
              <a:ea typeface="Times New Roman"/>
              <a:cs typeface="Times New Roman"/>
              <a:sym typeface="Times New Roman"/>
              <a:rtl val="0"/>
            </a:endParaRPr>
          </a:p>
          <a:p>
            <a:pPr marL="365760" marR="0" lvl="0" indent="-264160" algn="l" rtl="0">
              <a:lnSpc>
                <a:spcPct val="80000"/>
              </a:lnSpc>
              <a:spcBef>
                <a:spcPts val="400"/>
              </a:spcBef>
              <a:spcAft>
                <a:spcPts val="0"/>
              </a:spcAft>
              <a:buClrTx/>
              <a:buSzPct val="68000"/>
              <a:buFont typeface="Arial"/>
              <a:buChar char="•"/>
            </a:pPr>
            <a:r>
              <a:rPr lang="en" altLang="en" b="0" i="0" u="none" strike="noStrike" cap="none" baseline="0" dirty="0">
                <a:solidFill>
                  <a:schemeClr val="dk1"/>
                </a:solidFill>
                <a:latin typeface="Rambla" panose="020B0604020202020204" charset="0"/>
                <a:ea typeface="Times New Roman"/>
                <a:cs typeface="Times New Roman"/>
                <a:sym typeface="Times New Roman"/>
                <a:rtl val="0"/>
              </a:rPr>
              <a:t>Learning strategies and accommodations target student deficits from day 1 </a:t>
            </a:r>
          </a:p>
          <a:p>
            <a:pPr marL="109728" marR="0" lvl="0" indent="-8128" algn="l" rtl="0">
              <a:lnSpc>
                <a:spcPct val="80000"/>
              </a:lnSpc>
              <a:spcBef>
                <a:spcPts val="400"/>
              </a:spcBef>
              <a:spcAft>
                <a:spcPts val="0"/>
              </a:spcAft>
              <a:buClr>
                <a:schemeClr val="accent1"/>
              </a:buClr>
              <a:buFont typeface="Noto Symbol"/>
              <a:buNone/>
            </a:pPr>
            <a:endParaRPr b="0" i="0" u="none" strike="noStrike" cap="none" baseline="0" dirty="0">
              <a:solidFill>
                <a:schemeClr val="dk1"/>
              </a:solidFill>
              <a:latin typeface="Rambla" panose="020B0604020202020204" charset="0"/>
              <a:ea typeface="Times New Roman"/>
              <a:cs typeface="Times New Roman"/>
              <a:sym typeface="Times New Roman"/>
              <a:rtl val="0"/>
            </a:endParaRPr>
          </a:p>
        </p:txBody>
      </p:sp>
      <p:sp>
        <p:nvSpPr>
          <p:cNvPr id="180" name="Shape 180"/>
          <p:cNvSpPr txBox="1">
            <a:spLocks noGrp="1"/>
          </p:cNvSpPr>
          <p:nvPr>
            <p:ph type="body" idx="2"/>
          </p:nvPr>
        </p:nvSpPr>
        <p:spPr>
          <a:xfrm>
            <a:off x="4648200" y="1110995"/>
            <a:ext cx="4038597" cy="3394472"/>
          </a:xfrm>
          <a:prstGeom prst="rect">
            <a:avLst/>
          </a:prstGeom>
          <a:noFill/>
          <a:ln>
            <a:noFill/>
          </a:ln>
        </p:spPr>
        <p:txBody>
          <a:bodyPr lIns="91425" tIns="45700" rIns="91425" bIns="45700" numCol="1" anchor="t" anchorCtr="0">
            <a:noAutofit/>
          </a:bodyPr>
          <a:lstStyle/>
          <a:p>
            <a:pPr marL="109728" marR="0" lvl="0" indent="-8128" algn="l" rtl="0">
              <a:lnSpc>
                <a:spcPct val="80000"/>
              </a:lnSpc>
              <a:spcBef>
                <a:spcPts val="0"/>
              </a:spcBef>
              <a:spcAft>
                <a:spcPts val="0"/>
              </a:spcAft>
              <a:buClr>
                <a:schemeClr val="accent1"/>
              </a:buClr>
              <a:buFont typeface="Noto Symbol"/>
              <a:buNone/>
            </a:pPr>
            <a:endParaRPr b="0" i="0" u="none" strike="noStrike" cap="none" baseline="0" dirty="0">
              <a:solidFill>
                <a:schemeClr val="dk1"/>
              </a:solidFill>
              <a:latin typeface="Rambla" panose="020B0604020202020204" charset="0"/>
              <a:ea typeface="Times New Roman"/>
              <a:cs typeface="Times New Roman"/>
              <a:sym typeface="Times New Roman"/>
              <a:rtl val="0"/>
            </a:endParaRPr>
          </a:p>
          <a:p>
            <a:pPr marL="365760" marR="0" lvl="0" indent="-264160" algn="l" rtl="0">
              <a:lnSpc>
                <a:spcPct val="80000"/>
              </a:lnSpc>
              <a:spcBef>
                <a:spcPts val="400"/>
              </a:spcBef>
              <a:spcAft>
                <a:spcPts val="0"/>
              </a:spcAft>
              <a:buClrTx/>
              <a:buSzPct val="68000"/>
              <a:buFont typeface="Arial"/>
              <a:buChar char="•"/>
            </a:pPr>
            <a:r>
              <a:rPr lang="en" altLang="en" b="0" i="0" u="none" strike="noStrike" cap="none" baseline="0" dirty="0">
                <a:solidFill>
                  <a:schemeClr val="dk1"/>
                </a:solidFill>
                <a:latin typeface="Rambla" panose="020B0604020202020204" charset="0"/>
                <a:ea typeface="Times New Roman"/>
                <a:cs typeface="Times New Roman"/>
                <a:sym typeface="Times New Roman"/>
                <a:rtl val="0"/>
              </a:rPr>
              <a:t>Student profiles eliminate guess work and a foundation for student success is developed immediately</a:t>
            </a:r>
          </a:p>
          <a:p>
            <a:pPr marL="365760" marR="0" lvl="0" indent="-162559" algn="l" rtl="0">
              <a:lnSpc>
                <a:spcPct val="80000"/>
              </a:lnSpc>
              <a:spcBef>
                <a:spcPts val="400"/>
              </a:spcBef>
              <a:spcAft>
                <a:spcPts val="0"/>
              </a:spcAft>
              <a:buClrTx/>
              <a:buFont typeface="Arial"/>
              <a:buNone/>
            </a:pPr>
            <a:endParaRPr b="0" i="0" u="none" strike="noStrike" cap="none" baseline="0" dirty="0">
              <a:solidFill>
                <a:schemeClr val="dk1"/>
              </a:solidFill>
              <a:latin typeface="Rambla" panose="020B0604020202020204" charset="0"/>
              <a:ea typeface="Times New Roman"/>
              <a:cs typeface="Times New Roman"/>
              <a:sym typeface="Times New Roman"/>
              <a:rtl val="0"/>
            </a:endParaRPr>
          </a:p>
          <a:p>
            <a:pPr marL="365760" marR="0" lvl="0" indent="-264160" algn="l" rtl="0">
              <a:lnSpc>
                <a:spcPct val="80000"/>
              </a:lnSpc>
              <a:spcBef>
                <a:spcPts val="400"/>
              </a:spcBef>
              <a:spcAft>
                <a:spcPts val="0"/>
              </a:spcAft>
              <a:buClrTx/>
              <a:buSzPct val="68000"/>
              <a:buFont typeface="Arial"/>
              <a:buChar char="•"/>
            </a:pPr>
            <a:r>
              <a:rPr lang="en" altLang="en" b="0" i="0" u="none" strike="noStrike" cap="none" baseline="0" dirty="0">
                <a:solidFill>
                  <a:schemeClr val="dk1"/>
                </a:solidFill>
                <a:latin typeface="Rambla" panose="020B0604020202020204" charset="0"/>
                <a:ea typeface="Times New Roman"/>
                <a:cs typeface="Times New Roman"/>
                <a:sym typeface="Times New Roman"/>
                <a:rtl val="0"/>
              </a:rPr>
              <a:t>Pre-determined learning strategies and accommodations assist our general education teachers to best serve our students </a:t>
            </a:r>
          </a:p>
          <a:p>
            <a:pPr marL="365760" marR="0" lvl="0" indent="-187959" algn="l" rtl="0">
              <a:lnSpc>
                <a:spcPct val="80000"/>
              </a:lnSpc>
              <a:spcBef>
                <a:spcPts val="400"/>
              </a:spcBef>
              <a:spcAft>
                <a:spcPts val="0"/>
              </a:spcAft>
              <a:buClr>
                <a:schemeClr val="accent1"/>
              </a:buClr>
              <a:buFont typeface="Arial"/>
              <a:buNone/>
            </a:pPr>
            <a:endParaRPr sz="1950" b="0" i="0" u="none" strike="noStrike" cap="none" baseline="0" dirty="0">
              <a:solidFill>
                <a:schemeClr val="dk1"/>
              </a:solidFill>
              <a:latin typeface="Times New Roman"/>
              <a:ea typeface="Times New Roman"/>
              <a:cs typeface="Times New Roman"/>
              <a:sym typeface="Times New Roman"/>
              <a:rtl val="0"/>
            </a:endParaRPr>
          </a:p>
          <a:p>
            <a:pPr marL="365760" marR="0" lvl="0" indent="-187959" algn="l" rtl="0">
              <a:lnSpc>
                <a:spcPct val="80000"/>
              </a:lnSpc>
              <a:spcBef>
                <a:spcPts val="400"/>
              </a:spcBef>
              <a:spcAft>
                <a:spcPts val="0"/>
              </a:spcAft>
              <a:buClr>
                <a:schemeClr val="accent1"/>
              </a:buClr>
              <a:buFont typeface="Arial"/>
              <a:buNone/>
            </a:pPr>
            <a:endParaRPr sz="1950" b="0" i="0" u="none" strike="noStrike" cap="none" baseline="0" dirty="0">
              <a:solidFill>
                <a:schemeClr val="dk1"/>
              </a:solidFill>
              <a:latin typeface="Times New Roman"/>
              <a:ea typeface="Times New Roman"/>
              <a:cs typeface="Times New Roman"/>
              <a:sym typeface="Times New Roman"/>
              <a:rtl val="0"/>
            </a:endParaRPr>
          </a:p>
          <a:p>
            <a:pPr marL="365760" marR="0" lvl="0" indent="-187959" algn="l" rtl="0">
              <a:lnSpc>
                <a:spcPct val="80000"/>
              </a:lnSpc>
              <a:spcBef>
                <a:spcPts val="400"/>
              </a:spcBef>
              <a:spcAft>
                <a:spcPts val="0"/>
              </a:spcAft>
              <a:buClr>
                <a:schemeClr val="accent1"/>
              </a:buClr>
              <a:buFont typeface="Arial"/>
              <a:buNone/>
            </a:pPr>
            <a:endParaRPr sz="1950" b="0" i="0" u="none" strike="noStrike" cap="none" baseline="0" dirty="0">
              <a:solidFill>
                <a:schemeClr val="dk1"/>
              </a:solidFill>
              <a:latin typeface="Times New Roman"/>
              <a:ea typeface="Times New Roman"/>
              <a:cs typeface="Times New Roman"/>
              <a:sym typeface="Times New Roman"/>
              <a:rtl val="0"/>
            </a:endParaRPr>
          </a:p>
          <a:p>
            <a:pPr marL="365760" marR="0" lvl="0" indent="-187959" algn="l" rtl="0">
              <a:lnSpc>
                <a:spcPct val="80000"/>
              </a:lnSpc>
              <a:spcBef>
                <a:spcPts val="400"/>
              </a:spcBef>
              <a:spcAft>
                <a:spcPts val="0"/>
              </a:spcAft>
              <a:buClr>
                <a:schemeClr val="accent1"/>
              </a:buClr>
              <a:buFont typeface="Arial"/>
              <a:buNone/>
            </a:pPr>
            <a:endParaRPr sz="1950" b="0" i="0" u="none" strike="noStrike" cap="none" baseline="0" dirty="0">
              <a:solidFill>
                <a:schemeClr val="dk1"/>
              </a:solidFill>
              <a:latin typeface="Times New Roman"/>
              <a:ea typeface="Times New Roman"/>
              <a:cs typeface="Times New Roman"/>
              <a:sym typeface="Times New Roman"/>
              <a:rtl val="0"/>
            </a:endParaRPr>
          </a:p>
          <a:p>
            <a:pPr marL="365760" marR="0" lvl="0" indent="-187959" algn="l" rtl="0">
              <a:lnSpc>
                <a:spcPct val="80000"/>
              </a:lnSpc>
              <a:spcBef>
                <a:spcPts val="400"/>
              </a:spcBef>
              <a:spcAft>
                <a:spcPts val="0"/>
              </a:spcAft>
              <a:buClr>
                <a:schemeClr val="accent1"/>
              </a:buClr>
              <a:buFont typeface="Arial"/>
              <a:buNone/>
            </a:pPr>
            <a:endParaRPr sz="1950" b="0" i="0" u="none" strike="noStrike" cap="none" baseline="0" dirty="0">
              <a:solidFill>
                <a:schemeClr val="dk1"/>
              </a:solidFill>
              <a:latin typeface="Times New Roman"/>
              <a:ea typeface="Times New Roman"/>
              <a:cs typeface="Times New Roman"/>
              <a:sym typeface="Times New Roman"/>
              <a:rtl val="0"/>
            </a:endParaRPr>
          </a:p>
          <a:p>
            <a:pPr marL="109728" marR="0" lvl="0" indent="-8128" algn="l" rtl="0">
              <a:lnSpc>
                <a:spcPct val="80000"/>
              </a:lnSpc>
              <a:spcBef>
                <a:spcPts val="400"/>
              </a:spcBef>
              <a:spcAft>
                <a:spcPts val="0"/>
              </a:spcAft>
              <a:buClr>
                <a:schemeClr val="accent1"/>
              </a:buClr>
              <a:buFont typeface="Noto Symbol"/>
              <a:buNone/>
            </a:pPr>
            <a:endParaRPr sz="1950" b="0" i="0" u="none" strike="noStrike" cap="none" baseline="0" dirty="0">
              <a:solidFill>
                <a:schemeClr val="dk1"/>
              </a:solidFill>
              <a:latin typeface="Rambla"/>
              <a:ea typeface="Rambla"/>
              <a:cs typeface="Rambla"/>
              <a:sym typeface="Rambla"/>
              <a:rtl val="0"/>
            </a:endParaRPr>
          </a:p>
        </p:txBody>
      </p:sp>
      <p:sp>
        <p:nvSpPr>
          <p:cNvPr id="181" name="Shape 181"/>
          <p:cNvSpPr txBox="1">
            <a:spLocks noGrp="1"/>
          </p:cNvSpPr>
          <p:nvPr>
            <p:ph type="title"/>
          </p:nvPr>
        </p:nvSpPr>
        <p:spPr>
          <a:xfrm>
            <a:off x="1514606" y="223520"/>
            <a:ext cx="7527793" cy="819074"/>
          </a:xfrm>
          <a:prstGeom prst="rect">
            <a:avLst/>
          </a:prstGeom>
          <a:noFill/>
          <a:ln>
            <a:noFill/>
          </a:ln>
        </p:spPr>
        <p:txBody>
          <a:bodyPr lIns="91425" tIns="45700" rIns="91425" bIns="45700" numCol="1" anchor="ctr" anchorCtr="0">
            <a:noAutofit/>
          </a:bodyPr>
          <a:lstStyle/>
          <a:p>
            <a:pPr marL="0" marR="0" lvl="0" indent="0" algn="ctr" rtl="0">
              <a:lnSpc>
                <a:spcPct val="100000"/>
              </a:lnSpc>
              <a:spcBef>
                <a:spcPts val="0"/>
              </a:spcBef>
              <a:spcAft>
                <a:spcPts val="0"/>
              </a:spcAft>
              <a:buClr>
                <a:schemeClr val="dk2"/>
              </a:buClr>
              <a:buSzPct val="25000"/>
              <a:buFont typeface="Rambla"/>
              <a:buNone/>
            </a:pPr>
            <a:r>
              <a:rPr lang="en" altLang="en" sz="3600" b="1" i="0" u="none" strike="noStrike" cap="none" baseline="0" dirty="0">
                <a:solidFill>
                  <a:schemeClr val="dk2"/>
                </a:solidFill>
                <a:latin typeface="Rambla"/>
                <a:ea typeface="Rambla"/>
                <a:cs typeface="Rambla"/>
                <a:sym typeface="Rambla"/>
                <a:rtl val="0"/>
              </a:rPr>
              <a:t>   </a:t>
            </a:r>
            <a:r>
              <a:rPr lang="en" altLang="en" sz="3950" b="1" i="0" u="none" strike="noStrike" cap="none" baseline="0" dirty="0">
                <a:solidFill>
                  <a:schemeClr val="dk2"/>
                </a:solidFill>
                <a:latin typeface="Times New Roman"/>
                <a:ea typeface="Times New Roman"/>
                <a:cs typeface="Times New Roman"/>
                <a:sym typeface="Times New Roman"/>
                <a:rtl val="0"/>
              </a:rPr>
              <a:t/>
            </a:r>
            <a:br>
              <a:rPr lang="en" altLang="en" sz="3950" b="1" i="0" u="none" strike="noStrike" cap="none" baseline="0" dirty="0">
                <a:solidFill>
                  <a:schemeClr val="dk2"/>
                </a:solidFill>
                <a:latin typeface="Times New Roman"/>
                <a:ea typeface="Times New Roman"/>
                <a:cs typeface="Times New Roman"/>
                <a:sym typeface="Times New Roman"/>
                <a:rtl val="0"/>
              </a:rPr>
            </a:br>
            <a:r>
              <a:rPr lang="en" altLang="en" sz="3950" b="1" i="0" u="none" strike="noStrike" cap="none" baseline="0" dirty="0">
                <a:solidFill>
                  <a:schemeClr val="dk2"/>
                </a:solidFill>
                <a:latin typeface="Times New Roman"/>
                <a:ea typeface="Times New Roman"/>
                <a:cs typeface="Times New Roman"/>
                <a:sym typeface="Times New Roman"/>
                <a:rtl val="0"/>
              </a:rPr>
              <a:t/>
            </a:r>
            <a:br>
              <a:rPr lang="en" altLang="en" sz="3950" b="1" i="0" u="none" strike="noStrike" cap="none" baseline="0" dirty="0">
                <a:solidFill>
                  <a:schemeClr val="dk2"/>
                </a:solidFill>
                <a:latin typeface="Times New Roman"/>
                <a:ea typeface="Times New Roman"/>
                <a:cs typeface="Times New Roman"/>
                <a:sym typeface="Times New Roman"/>
                <a:rtl val="0"/>
              </a:rPr>
            </a:br>
            <a:r>
              <a:rPr lang="en" altLang="en" sz="3950" b="1" i="0" u="none" strike="noStrike" cap="none" baseline="0" dirty="0">
                <a:solidFill>
                  <a:schemeClr val="dk2"/>
                </a:solidFill>
                <a:latin typeface="Times New Roman"/>
                <a:ea typeface="Times New Roman"/>
                <a:cs typeface="Times New Roman"/>
                <a:sym typeface="Times New Roman"/>
                <a:rtl val="0"/>
              </a:rPr>
              <a:t> </a:t>
            </a:r>
            <a:r>
              <a:rPr lang="en" altLang="en" sz="4000" b="1" i="0" u="none" strike="noStrike" cap="none" baseline="0" dirty="0">
                <a:solidFill>
                  <a:srgbClr val="002060"/>
                </a:solidFill>
                <a:latin typeface="Rambla"/>
                <a:ea typeface="Rambla"/>
                <a:cs typeface="Rambla"/>
                <a:sym typeface="Rambla"/>
                <a:rtl val="0"/>
              </a:rPr>
              <a:t>Learning Strategies &amp; </a:t>
            </a:r>
            <a:r>
              <a:rPr lang="en" altLang="en" sz="4000" b="1" i="0" u="none" strike="noStrike" cap="none" baseline="0" dirty="0" smtClean="0">
                <a:solidFill>
                  <a:srgbClr val="002060"/>
                </a:solidFill>
                <a:latin typeface="Rambla"/>
                <a:ea typeface="Rambla"/>
                <a:cs typeface="Rambla"/>
                <a:sym typeface="Rambla"/>
                <a:rtl val="0"/>
              </a:rPr>
              <a:t>Accommodations</a:t>
            </a:r>
            <a:r>
              <a:rPr lang="en" altLang="en" sz="3950" b="1" i="0" u="none" strike="noStrike" cap="none" baseline="0" dirty="0">
                <a:solidFill>
                  <a:schemeClr val="dk2"/>
                </a:solidFill>
                <a:latin typeface="Times New Roman"/>
                <a:ea typeface="Times New Roman"/>
                <a:cs typeface="Times New Roman"/>
                <a:sym typeface="Times New Roman"/>
                <a:rtl val="0"/>
              </a:rPr>
              <a:t/>
            </a:r>
            <a:br>
              <a:rPr lang="en" altLang="en" sz="3950" b="1" i="0" u="none" strike="noStrike" cap="none" baseline="0" dirty="0">
                <a:solidFill>
                  <a:schemeClr val="dk2"/>
                </a:solidFill>
                <a:latin typeface="Times New Roman"/>
                <a:ea typeface="Times New Roman"/>
                <a:cs typeface="Times New Roman"/>
                <a:sym typeface="Times New Roman"/>
                <a:rtl val="0"/>
              </a:rPr>
            </a:br>
            <a:r>
              <a:rPr lang="en" altLang="en" sz="3950" b="1" i="0" u="none" strike="noStrike" cap="none" baseline="0" dirty="0">
                <a:solidFill>
                  <a:schemeClr val="dk2"/>
                </a:solidFill>
                <a:latin typeface="Times New Roman"/>
                <a:ea typeface="Times New Roman"/>
                <a:cs typeface="Times New Roman"/>
                <a:sym typeface="Times New Roman"/>
                <a:rtl val="0"/>
              </a:rPr>
              <a:t/>
            </a:r>
            <a:br>
              <a:rPr lang="en" altLang="en" sz="3950" b="1" i="0" u="none" strike="noStrike" cap="none" baseline="0" dirty="0">
                <a:solidFill>
                  <a:schemeClr val="dk2"/>
                </a:solidFill>
                <a:latin typeface="Times New Roman"/>
                <a:ea typeface="Times New Roman"/>
                <a:cs typeface="Times New Roman"/>
                <a:sym typeface="Times New Roman"/>
                <a:rtl val="0"/>
              </a:rPr>
            </a:br>
            <a:endParaRPr lang="en" altLang="en" sz="3950" b="1" i="0" u="none" strike="noStrike" cap="none" baseline="0" dirty="0">
              <a:solidFill>
                <a:schemeClr val="dk2"/>
              </a:solidFill>
              <a:latin typeface="Times New Roman"/>
              <a:ea typeface="Times New Roman"/>
              <a:cs typeface="Times New Roman"/>
              <a:sym typeface="Times New Roman"/>
              <a:rtl val="0"/>
            </a:endParaRPr>
          </a:p>
        </p:txBody>
      </p:sp>
      <p:pic>
        <p:nvPicPr>
          <p:cNvPr id="182" name="Shape 182"/>
          <p:cNvPicPr preferRelativeResize="0"/>
          <p:nvPr/>
        </p:nvPicPr>
        <p:blipFill rotWithShape="1">
          <a:blip r:embed="rId3">
            <a:alphaModFix/>
          </a:blip>
          <a:srcRect/>
          <a:stretch/>
        </p:blipFill>
        <p:spPr>
          <a:xfrm>
            <a:off x="495833" y="114300"/>
            <a:ext cx="1018774" cy="9993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9" name="Shape 189"/>
          <p:cNvPicPr preferRelativeResize="0"/>
          <p:nvPr/>
        </p:nvPicPr>
        <p:blipFill rotWithShape="1">
          <a:blip r:embed="rId3">
            <a:alphaModFix/>
          </a:blip>
          <a:srcRect/>
          <a:stretch/>
        </p:blipFill>
        <p:spPr>
          <a:xfrm>
            <a:off x="3657600" y="670560"/>
            <a:ext cx="5394960" cy="4247231"/>
          </a:xfrm>
          <a:prstGeom prst="rect">
            <a:avLst/>
          </a:prstGeom>
          <a:noFill/>
          <a:ln>
            <a:noFill/>
          </a:ln>
        </p:spPr>
      </p:pic>
      <p:sp>
        <p:nvSpPr>
          <p:cNvPr id="190" name="Shape 190"/>
          <p:cNvSpPr/>
          <p:nvPr/>
        </p:nvSpPr>
        <p:spPr>
          <a:xfrm>
            <a:off x="533400" y="2023109"/>
            <a:ext cx="3124199" cy="1085850"/>
          </a:xfrm>
          <a:prstGeom prst="rightArrow">
            <a:avLst>
              <a:gd name="adj1" fmla="val 50000"/>
              <a:gd name="adj2" fmla="val 50000"/>
            </a:avLst>
          </a:prstGeom>
          <a:solidFill>
            <a:srgbClr val="FFFF00"/>
          </a:solidFill>
          <a:ln w="19050" cap="flat" cmpd="sng">
            <a:solidFill>
              <a:srgbClr val="364259"/>
            </a:solidFill>
            <a:prstDash val="solid"/>
            <a:round/>
            <a:headEnd type="none" w="med" len="med"/>
            <a:tailEnd type="none" w="med" len="med"/>
          </a:ln>
        </p:spPr>
        <p:txBody>
          <a:bodyPr lIns="91425" tIns="45700" rIns="91425" bIns="45700" numCol="1" anchor="ctr" anchorCtr="0">
            <a:noAutofit/>
          </a:bodyPr>
          <a:lstStyle/>
          <a:p>
            <a:pPr marL="0" marR="0" lvl="0" indent="0" algn="ctr" rtl="0">
              <a:lnSpc>
                <a:spcPct val="100000"/>
              </a:lnSpc>
              <a:spcBef>
                <a:spcPts val="0"/>
              </a:spcBef>
              <a:spcAft>
                <a:spcPts val="0"/>
              </a:spcAft>
              <a:buClr>
                <a:srgbClr val="FF0000"/>
              </a:buClr>
              <a:buSzPct val="25000"/>
              <a:buFont typeface="Cantarell"/>
              <a:buNone/>
            </a:pPr>
            <a:r>
              <a:rPr lang="en" altLang="en" sz="2000" b="0" i="0" u="none" strike="noStrike" cap="none" baseline="0" dirty="0">
                <a:solidFill>
                  <a:srgbClr val="FF0000"/>
                </a:solidFill>
                <a:latin typeface="Cantarell"/>
                <a:ea typeface="Cantarell"/>
                <a:cs typeface="Cantarell"/>
                <a:sym typeface="Cantarell"/>
                <a:rtl val="0"/>
              </a:rPr>
              <a:t>Student strengths and weaknesses</a:t>
            </a:r>
          </a:p>
        </p:txBody>
      </p:sp>
      <p:sp>
        <p:nvSpPr>
          <p:cNvPr id="191" name="Shape 191"/>
          <p:cNvSpPr/>
          <p:nvPr/>
        </p:nvSpPr>
        <p:spPr>
          <a:xfrm>
            <a:off x="537210" y="2973246"/>
            <a:ext cx="3120390" cy="1827351"/>
          </a:xfrm>
          <a:prstGeom prst="rightArrow">
            <a:avLst>
              <a:gd name="adj1" fmla="val 50000"/>
              <a:gd name="adj2" fmla="val 50000"/>
            </a:avLst>
          </a:prstGeom>
          <a:solidFill>
            <a:srgbClr val="FFFF00"/>
          </a:solidFill>
          <a:ln w="19050" cap="flat" cmpd="sng">
            <a:solidFill>
              <a:srgbClr val="364259"/>
            </a:solidFill>
            <a:prstDash val="solid"/>
            <a:round/>
            <a:headEnd type="none" w="med" len="med"/>
            <a:tailEnd type="none" w="med" len="med"/>
          </a:ln>
        </p:spPr>
        <p:txBody>
          <a:bodyPr lIns="91425" tIns="45700" rIns="91425" bIns="45700" numCol="1" anchor="ctr" anchorCtr="0">
            <a:noAutofit/>
          </a:bodyPr>
          <a:lstStyle/>
          <a:p>
            <a:pPr marL="0" marR="0" lvl="0" indent="0" algn="ctr" rtl="0">
              <a:lnSpc>
                <a:spcPct val="100000"/>
              </a:lnSpc>
              <a:spcBef>
                <a:spcPts val="0"/>
              </a:spcBef>
              <a:spcAft>
                <a:spcPts val="0"/>
              </a:spcAft>
              <a:buClr>
                <a:srgbClr val="FF0000"/>
              </a:buClr>
              <a:buSzPct val="25000"/>
              <a:buFont typeface="Cantarell"/>
              <a:buNone/>
            </a:pPr>
            <a:r>
              <a:rPr lang="en" altLang="en" sz="1800" b="0" i="0" u="none" strike="noStrike" cap="none" baseline="0" dirty="0">
                <a:solidFill>
                  <a:srgbClr val="FF0000"/>
                </a:solidFill>
                <a:latin typeface="Cantarell"/>
                <a:ea typeface="Cantarell"/>
                <a:cs typeface="Cantarell"/>
                <a:sym typeface="Cantarell"/>
                <a:rtl val="0"/>
              </a:rPr>
              <a:t>Strategies tailored to assist this child’s processing disorder(s)</a:t>
            </a:r>
          </a:p>
        </p:txBody>
      </p:sp>
      <p:pic>
        <p:nvPicPr>
          <p:cNvPr id="192" name="Shape 192"/>
          <p:cNvPicPr preferRelativeResize="0"/>
          <p:nvPr/>
        </p:nvPicPr>
        <p:blipFill rotWithShape="1">
          <a:blip r:embed="rId4">
            <a:alphaModFix/>
          </a:blip>
          <a:srcRect/>
          <a:stretch/>
        </p:blipFill>
        <p:spPr>
          <a:xfrm>
            <a:off x="495833" y="114300"/>
            <a:ext cx="1018774" cy="999339"/>
          </a:xfrm>
          <a:prstGeom prst="rect">
            <a:avLst/>
          </a:prstGeom>
          <a:noFill/>
          <a:ln>
            <a:noFill/>
          </a:ln>
        </p:spPr>
      </p:pic>
      <p:sp>
        <p:nvSpPr>
          <p:cNvPr id="187" name="Shape 187"/>
          <p:cNvSpPr txBox="1">
            <a:spLocks noGrp="1"/>
          </p:cNvSpPr>
          <p:nvPr>
            <p:ph type="title"/>
          </p:nvPr>
        </p:nvSpPr>
        <p:spPr>
          <a:xfrm>
            <a:off x="1514607" y="171450"/>
            <a:ext cx="4784593" cy="834627"/>
          </a:xfrm>
          <a:prstGeom prst="rect">
            <a:avLst/>
          </a:prstGeom>
          <a:noFill/>
          <a:ln>
            <a:noFill/>
          </a:ln>
        </p:spPr>
        <p:txBody>
          <a:bodyPr lIns="91425" tIns="45700" rIns="91425" bIns="45700" numCol="1" anchor="ctr" anchorCtr="0">
            <a:noAutofit/>
          </a:bodyPr>
          <a:lstStyle/>
          <a:p>
            <a:pPr marL="0" marR="0" lvl="0" indent="0" algn="l" rtl="0">
              <a:lnSpc>
                <a:spcPct val="100000"/>
              </a:lnSpc>
              <a:spcBef>
                <a:spcPts val="0"/>
              </a:spcBef>
              <a:spcAft>
                <a:spcPts val="0"/>
              </a:spcAft>
              <a:buClr>
                <a:schemeClr val="dk1"/>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Learning Profile</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381000" y="1428750"/>
            <a:ext cx="5064760" cy="2482850"/>
          </a:xfrm>
          <a:prstGeom prst="rect">
            <a:avLst/>
          </a:prstGeom>
          <a:noFill/>
          <a:ln>
            <a:noFill/>
          </a:ln>
        </p:spPr>
        <p:txBody>
          <a:bodyPr lIns="91425" tIns="45700" rIns="91425" bIns="45700" numCol="1" anchor="t" anchorCtr="0">
            <a:noAutofit/>
          </a:bodyPr>
          <a:lstStyle/>
          <a:p>
            <a:pPr marL="342900" indent="-342900">
              <a:lnSpc>
                <a:spcPct val="100000"/>
              </a:lnSpc>
              <a:spcBef>
                <a:spcPts val="0"/>
              </a:spcBef>
              <a:buClr>
                <a:schemeClr val="dk1"/>
              </a:buClr>
              <a:buFont typeface="Arial" panose="020B0604020202020204" pitchFamily="34" charset="0"/>
              <a:buChar char="•"/>
            </a:pPr>
            <a:r>
              <a:rPr lang="en" altLang="en" b="0" i="0" u="none" strike="noStrike" cap="none" baseline="0" dirty="0">
                <a:solidFill>
                  <a:schemeClr val="dk1"/>
                </a:solidFill>
                <a:latin typeface="Rambla"/>
                <a:ea typeface="Rambla"/>
                <a:cs typeface="Rambla"/>
                <a:sym typeface="Rambla"/>
                <a:rtl val="0"/>
              </a:rPr>
              <a:t>The underlying goal of implementing a blended learning model for students with disabilities is meeting students where they are based on their readiness, learning profiles, and interest. </a:t>
            </a:r>
          </a:p>
          <a:p>
            <a:pPr marL="342900" marR="0" lvl="0" indent="-342900" algn="l" rtl="0">
              <a:lnSpc>
                <a:spcPct val="100000"/>
              </a:lnSpc>
              <a:spcBef>
                <a:spcPts val="640"/>
              </a:spcBef>
              <a:spcAft>
                <a:spcPts val="0"/>
              </a:spcAft>
              <a:buClr>
                <a:schemeClr val="dk1"/>
              </a:buClr>
              <a:buFont typeface="Arial"/>
              <a:buNone/>
            </a:pPr>
            <a:endParaRPr b="1" i="0" u="none" strike="noStrike" cap="none" baseline="0" dirty="0">
              <a:solidFill>
                <a:schemeClr val="dk1"/>
              </a:solidFill>
              <a:latin typeface="Garamond"/>
              <a:ea typeface="Garamond"/>
              <a:cs typeface="Garamond"/>
              <a:sym typeface="Garamond"/>
              <a:rtl val="0"/>
            </a:endParaRPr>
          </a:p>
        </p:txBody>
      </p:sp>
      <p:sp>
        <p:nvSpPr>
          <p:cNvPr id="198" name="Shape 198"/>
          <p:cNvSpPr txBox="1">
            <a:spLocks noGrp="1"/>
          </p:cNvSpPr>
          <p:nvPr>
            <p:ph type="title"/>
          </p:nvPr>
        </p:nvSpPr>
        <p:spPr>
          <a:xfrm>
            <a:off x="1447799" y="228600"/>
            <a:ext cx="6476999" cy="834627"/>
          </a:xfrm>
          <a:prstGeom prst="rect">
            <a:avLst/>
          </a:prstGeom>
          <a:noFill/>
          <a:ln>
            <a:noFill/>
          </a:ln>
        </p:spPr>
        <p:txBody>
          <a:bodyPr lIns="91425" tIns="45700" rIns="91425" bIns="45700" numCol="1" anchor="ctr" anchorCtr="0">
            <a:noAutofit/>
          </a:bodyPr>
          <a:lstStyle/>
          <a:p>
            <a:pPr marL="0" marR="0" lvl="0" indent="0" algn="l" rtl="0">
              <a:lnSpc>
                <a:spcPct val="100000"/>
              </a:lnSpc>
              <a:spcBef>
                <a:spcPts val="0"/>
              </a:spcBef>
              <a:spcAft>
                <a:spcPts val="0"/>
              </a:spcAft>
              <a:buClr>
                <a:srgbClr val="FF0000"/>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Blended Learning</a:t>
            </a:r>
          </a:p>
        </p:txBody>
      </p:sp>
      <p:pic>
        <p:nvPicPr>
          <p:cNvPr id="199" name="Shape 199"/>
          <p:cNvPicPr preferRelativeResize="0"/>
          <p:nvPr/>
        </p:nvPicPr>
        <p:blipFill rotWithShape="1">
          <a:blip r:embed="rId3">
            <a:alphaModFix/>
          </a:blip>
          <a:srcRect/>
          <a:stretch/>
        </p:blipFill>
        <p:spPr>
          <a:xfrm>
            <a:off x="533400" y="171450"/>
            <a:ext cx="914399" cy="896954"/>
          </a:xfrm>
          <a:prstGeom prst="rect">
            <a:avLst/>
          </a:prstGeom>
          <a:noFill/>
          <a:ln>
            <a:noFill/>
          </a:ln>
        </p:spPr>
      </p:pic>
      <p:pic>
        <p:nvPicPr>
          <p:cNvPr id="201" name="Shape 201"/>
          <p:cNvPicPr preferRelativeResize="0"/>
          <p:nvPr/>
        </p:nvPicPr>
        <p:blipFill rotWithShape="1">
          <a:blip r:embed="rId4">
            <a:alphaModFix/>
          </a:blip>
          <a:srcRect/>
          <a:stretch/>
        </p:blipFill>
        <p:spPr>
          <a:xfrm>
            <a:off x="5852161" y="514350"/>
            <a:ext cx="2989386" cy="240157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544" y="2858481"/>
            <a:ext cx="2957947" cy="2106238"/>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447799" y="228600"/>
            <a:ext cx="6476999" cy="834627"/>
          </a:xfrm>
          <a:prstGeom prst="rect">
            <a:avLst/>
          </a:prstGeom>
          <a:noFill/>
          <a:ln>
            <a:noFill/>
          </a:ln>
        </p:spPr>
        <p:txBody>
          <a:bodyPr lIns="91425" tIns="45700" rIns="91425" bIns="45700" numCol="1" anchor="ctr" anchorCtr="0">
            <a:noAutofit/>
          </a:bodyPr>
          <a:lstStyle/>
          <a:p>
            <a:pPr marL="0" marR="0" lvl="0" indent="0" rtl="0">
              <a:lnSpc>
                <a:spcPct val="100000"/>
              </a:lnSpc>
              <a:spcBef>
                <a:spcPts val="0"/>
              </a:spcBef>
              <a:spcAft>
                <a:spcPts val="0"/>
              </a:spcAft>
              <a:buClr>
                <a:srgbClr val="FF0000"/>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Blended Learning</a:t>
            </a:r>
          </a:p>
        </p:txBody>
      </p:sp>
      <p:pic>
        <p:nvPicPr>
          <p:cNvPr id="208" name="Shape 208"/>
          <p:cNvPicPr preferRelativeResize="0"/>
          <p:nvPr/>
        </p:nvPicPr>
        <p:blipFill rotWithShape="1">
          <a:blip r:embed="rId3">
            <a:alphaModFix/>
          </a:blip>
          <a:srcRect/>
          <a:stretch/>
        </p:blipFill>
        <p:spPr>
          <a:xfrm>
            <a:off x="533400" y="171450"/>
            <a:ext cx="914399" cy="896954"/>
          </a:xfrm>
          <a:prstGeom prst="rect">
            <a:avLst/>
          </a:prstGeom>
          <a:noFill/>
          <a:ln>
            <a:noFill/>
          </a:ln>
        </p:spPr>
      </p:pic>
      <p:grpSp>
        <p:nvGrpSpPr>
          <p:cNvPr id="209" name="Shape 209"/>
          <p:cNvGrpSpPr/>
          <p:nvPr/>
        </p:nvGrpSpPr>
        <p:grpSpPr>
          <a:xfrm>
            <a:off x="457200" y="1200150"/>
            <a:ext cx="8229600" cy="3394470"/>
            <a:chOff x="0" y="0"/>
            <a:chExt cx="8229600" cy="4525961"/>
          </a:xfrm>
        </p:grpSpPr>
        <p:sp>
          <p:nvSpPr>
            <p:cNvPr id="210" name="Shape 210"/>
            <p:cNvSpPr/>
            <p:nvPr/>
          </p:nvSpPr>
          <p:spPr>
            <a:xfrm>
              <a:off x="0" y="0"/>
              <a:ext cx="8229600" cy="1357788"/>
            </a:xfrm>
            <a:prstGeom prst="rect">
              <a:avLst/>
            </a:prstGeom>
            <a:solidFill>
              <a:srgbClr val="4775AB"/>
            </a:solidFill>
            <a:ln>
              <a:noFill/>
            </a:ln>
          </p:spPr>
          <p:txBody>
            <a:bodyPr lIns="91425" tIns="91425" rIns="91425" bIns="91425" numCol="1"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11" name="Shape 211"/>
            <p:cNvSpPr txBox="1"/>
            <p:nvPr/>
          </p:nvSpPr>
          <p:spPr>
            <a:xfrm>
              <a:off x="0" y="0"/>
              <a:ext cx="8229600" cy="1357788"/>
            </a:xfrm>
            <a:prstGeom prst="rect">
              <a:avLst/>
            </a:prstGeom>
            <a:noFill/>
            <a:ln>
              <a:noFill/>
            </a:ln>
          </p:spPr>
          <p:txBody>
            <a:bodyPr lIns="232400" tIns="232400" rIns="232400" bIns="232400" numCol="1" anchor="ctr" anchorCtr="0">
              <a:noAutofit/>
            </a:bodyPr>
            <a:lstStyle/>
            <a:p>
              <a:pPr marL="0" marR="0" lvl="0" indent="0" algn="ctr" rtl="0">
                <a:lnSpc>
                  <a:spcPct val="90000"/>
                </a:lnSpc>
                <a:spcBef>
                  <a:spcPts val="0"/>
                </a:spcBef>
                <a:spcAft>
                  <a:spcPts val="2135"/>
                </a:spcAft>
                <a:buClr>
                  <a:schemeClr val="dk1"/>
                </a:buClr>
                <a:buSzPct val="25000"/>
                <a:buFont typeface="Rambla"/>
                <a:buNone/>
              </a:pPr>
              <a:r>
                <a:rPr lang="en" altLang="en" sz="4800" b="0" i="0" u="none" strike="noStrike" cap="none" baseline="0" dirty="0">
                  <a:solidFill>
                    <a:schemeClr val="dk1"/>
                  </a:solidFill>
                  <a:latin typeface="Rambla"/>
                  <a:ea typeface="Rambla"/>
                  <a:cs typeface="Rambla"/>
                  <a:sym typeface="Rambla"/>
                  <a:rtl val="0"/>
                </a:rPr>
                <a:t>Benefits          Challenges</a:t>
              </a:r>
            </a:p>
          </p:txBody>
        </p:sp>
        <p:sp>
          <p:nvSpPr>
            <p:cNvPr id="212" name="Shape 212"/>
            <p:cNvSpPr/>
            <p:nvPr/>
          </p:nvSpPr>
          <p:spPr>
            <a:xfrm>
              <a:off x="0" y="1357787"/>
              <a:ext cx="4114799" cy="2851356"/>
            </a:xfrm>
            <a:prstGeom prst="rect">
              <a:avLst/>
            </a:prstGeom>
            <a:gradFill>
              <a:gsLst>
                <a:gs pos="0">
                  <a:srgbClr val="3E7FCE"/>
                </a:gs>
                <a:gs pos="100000">
                  <a:srgbClr val="BFDCFF"/>
                </a:gs>
              </a:gsLst>
              <a:lin ang="16200000" scaled="0"/>
            </a:gradFill>
            <a:ln>
              <a:noFill/>
            </a:ln>
          </p:spPr>
          <p:txBody>
            <a:bodyPr lIns="91425" tIns="91425" rIns="91425" bIns="91425" numCol="1"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13" name="Shape 213"/>
            <p:cNvSpPr txBox="1"/>
            <p:nvPr/>
          </p:nvSpPr>
          <p:spPr>
            <a:xfrm>
              <a:off x="0" y="1357787"/>
              <a:ext cx="4114799" cy="2851356"/>
            </a:xfrm>
            <a:prstGeom prst="rect">
              <a:avLst/>
            </a:prstGeom>
            <a:noFill/>
            <a:ln>
              <a:noFill/>
            </a:ln>
          </p:spPr>
          <p:txBody>
            <a:bodyPr lIns="72375" tIns="72375" rIns="72375" bIns="72375" numCol="1" anchor="ctr" anchorCtr="0">
              <a:noAutofit/>
            </a:bodyPr>
            <a:lstStyle/>
            <a:p>
              <a:pPr marL="0" marR="0" lvl="0" indent="0" algn="l" rtl="0">
                <a:lnSpc>
                  <a:spcPct val="90000"/>
                </a:lnSpc>
                <a:spcBef>
                  <a:spcPts val="0"/>
                </a:spcBef>
                <a:spcAft>
                  <a:spcPts val="0"/>
                </a:spcAft>
                <a:buClr>
                  <a:srgbClr val="000000"/>
                </a:buClr>
                <a:buFont typeface="Arial"/>
                <a:buNone/>
              </a:pPr>
              <a:endParaRPr sz="1900" b="0" i="0" u="none" strike="noStrike" cap="none" baseline="0" dirty="0">
                <a:solidFill>
                  <a:schemeClr val="lt1"/>
                </a:solidFill>
                <a:latin typeface="Calibri"/>
                <a:ea typeface="Calibri"/>
                <a:cs typeface="Calibri"/>
                <a:sym typeface="Calibri"/>
                <a:rtl val="0"/>
              </a:endParaRPr>
            </a:p>
            <a:p>
              <a:pPr marL="0" marR="0" lvl="0" indent="0" algn="l" rtl="0">
                <a:lnSpc>
                  <a:spcPct val="90000"/>
                </a:lnSpc>
                <a:spcBef>
                  <a:spcPts val="665"/>
                </a:spcBef>
                <a:spcAft>
                  <a:spcPts val="0"/>
                </a:spcAft>
                <a:buClr>
                  <a:schemeClr val="lt1"/>
                </a:buClr>
                <a:buSzPct val="25000"/>
                <a:buFont typeface="Rambla"/>
                <a:buNone/>
              </a:pPr>
              <a:r>
                <a:rPr lang="en" altLang="en" sz="1900" b="0" i="0" u="none" strike="noStrike" cap="none" baseline="0" dirty="0">
                  <a:solidFill>
                    <a:schemeClr val="tx1"/>
                  </a:solidFill>
                  <a:latin typeface="Rambla"/>
                  <a:ea typeface="Rambla"/>
                  <a:cs typeface="Rambla"/>
                  <a:sym typeface="Rambla"/>
                  <a:rtl val="0"/>
                </a:rPr>
                <a:t>-Flexibility</a:t>
              </a:r>
            </a:p>
            <a:p>
              <a:pPr marL="0" marR="0" lvl="0" indent="0" algn="l" rtl="0">
                <a:lnSpc>
                  <a:spcPct val="90000"/>
                </a:lnSpc>
                <a:spcBef>
                  <a:spcPts val="665"/>
                </a:spcBef>
                <a:spcAft>
                  <a:spcPts val="0"/>
                </a:spcAft>
                <a:buClr>
                  <a:schemeClr val="lt1"/>
                </a:buClr>
                <a:buSzPct val="25000"/>
                <a:buFont typeface="Rambla"/>
                <a:buNone/>
              </a:pPr>
              <a:r>
                <a:rPr lang="en" altLang="en" sz="1900" b="0" i="0" u="none" strike="noStrike" cap="none" baseline="0" dirty="0">
                  <a:solidFill>
                    <a:schemeClr val="tx1"/>
                  </a:solidFill>
                  <a:latin typeface="Rambla"/>
                  <a:ea typeface="Rambla"/>
                  <a:cs typeface="Rambla"/>
                  <a:sym typeface="Rambla"/>
                  <a:rtl val="0"/>
                </a:rPr>
                <a:t>-Individualized learning in pace and content</a:t>
              </a:r>
            </a:p>
            <a:p>
              <a:pPr marL="0" marR="0" lvl="0" indent="0" algn="l" rtl="0">
                <a:lnSpc>
                  <a:spcPct val="90000"/>
                </a:lnSpc>
                <a:spcBef>
                  <a:spcPts val="665"/>
                </a:spcBef>
                <a:spcAft>
                  <a:spcPts val="0"/>
                </a:spcAft>
                <a:buClr>
                  <a:schemeClr val="lt1"/>
                </a:buClr>
                <a:buSzPct val="25000"/>
                <a:buFont typeface="Rambla"/>
                <a:buNone/>
              </a:pPr>
              <a:r>
                <a:rPr lang="en" altLang="en" sz="1900" b="0" i="0" u="none" strike="noStrike" cap="none" baseline="0" dirty="0">
                  <a:solidFill>
                    <a:schemeClr val="tx1"/>
                  </a:solidFill>
                  <a:latin typeface="Rambla"/>
                  <a:ea typeface="Rambla"/>
                  <a:cs typeface="Rambla"/>
                  <a:sym typeface="Rambla"/>
                  <a:rtl val="0"/>
                </a:rPr>
                <a:t>-A scaffold of support can be provided without falling behind in content</a:t>
              </a:r>
            </a:p>
            <a:p>
              <a:pPr marL="0" marR="0" lvl="0" indent="0" algn="l" rtl="0">
                <a:lnSpc>
                  <a:spcPct val="90000"/>
                </a:lnSpc>
                <a:spcBef>
                  <a:spcPts val="665"/>
                </a:spcBef>
                <a:spcAft>
                  <a:spcPts val="0"/>
                </a:spcAft>
                <a:buClr>
                  <a:srgbClr val="000000"/>
                </a:buClr>
                <a:buFont typeface="Arial"/>
                <a:buNone/>
              </a:pPr>
              <a:endParaRPr sz="1900" b="0" i="0" u="none" strike="noStrike" cap="none" baseline="0" dirty="0">
                <a:solidFill>
                  <a:schemeClr val="lt1"/>
                </a:solidFill>
                <a:latin typeface="Calibri"/>
                <a:ea typeface="Calibri"/>
                <a:cs typeface="Calibri"/>
                <a:sym typeface="Calibri"/>
                <a:rtl val="0"/>
              </a:endParaRPr>
            </a:p>
            <a:p>
              <a:pPr marL="0" marR="0" lvl="0" indent="0" algn="l" rtl="0">
                <a:lnSpc>
                  <a:spcPct val="90000"/>
                </a:lnSpc>
                <a:spcBef>
                  <a:spcPts val="665"/>
                </a:spcBef>
                <a:spcAft>
                  <a:spcPts val="665"/>
                </a:spcAft>
                <a:buClr>
                  <a:srgbClr val="000000"/>
                </a:buClr>
                <a:buFont typeface="Arial"/>
                <a:buNone/>
              </a:pPr>
              <a:endParaRPr sz="1900" b="0" i="0" u="none" strike="noStrike" cap="none" baseline="0" dirty="0">
                <a:solidFill>
                  <a:schemeClr val="lt1"/>
                </a:solidFill>
                <a:latin typeface="Calibri"/>
                <a:ea typeface="Calibri"/>
                <a:cs typeface="Calibri"/>
                <a:sym typeface="Calibri"/>
                <a:rtl val="0"/>
              </a:endParaRPr>
            </a:p>
          </p:txBody>
        </p:sp>
        <p:sp>
          <p:nvSpPr>
            <p:cNvPr id="214" name="Shape 214"/>
            <p:cNvSpPr/>
            <p:nvPr/>
          </p:nvSpPr>
          <p:spPr>
            <a:xfrm>
              <a:off x="4114800" y="1357787"/>
              <a:ext cx="4114799" cy="2851356"/>
            </a:xfrm>
            <a:prstGeom prst="rect">
              <a:avLst/>
            </a:prstGeom>
            <a:gradFill>
              <a:gsLst>
                <a:gs pos="0">
                  <a:srgbClr val="3E7FCE"/>
                </a:gs>
                <a:gs pos="100000">
                  <a:srgbClr val="BFDCFF"/>
                </a:gs>
              </a:gsLst>
              <a:lin ang="16200000" scaled="0"/>
            </a:gradFill>
            <a:ln>
              <a:noFill/>
            </a:ln>
          </p:spPr>
          <p:txBody>
            <a:bodyPr lIns="91425" tIns="91425" rIns="91425" bIns="91425" numCol="1"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15" name="Shape 215"/>
            <p:cNvSpPr txBox="1"/>
            <p:nvPr/>
          </p:nvSpPr>
          <p:spPr>
            <a:xfrm>
              <a:off x="4114800" y="1357787"/>
              <a:ext cx="4114799" cy="2851356"/>
            </a:xfrm>
            <a:prstGeom prst="rect">
              <a:avLst/>
            </a:prstGeom>
            <a:noFill/>
            <a:ln>
              <a:noFill/>
            </a:ln>
          </p:spPr>
          <p:txBody>
            <a:bodyPr lIns="72375" tIns="72375" rIns="72375" bIns="72375" numCol="1" anchor="ctr" anchorCtr="0">
              <a:noAutofit/>
            </a:bodyPr>
            <a:lstStyle/>
            <a:p>
              <a:pPr marL="0" marR="0" lvl="0" indent="0" algn="l" rtl="0">
                <a:lnSpc>
                  <a:spcPct val="90000"/>
                </a:lnSpc>
                <a:spcBef>
                  <a:spcPts val="0"/>
                </a:spcBef>
                <a:spcAft>
                  <a:spcPts val="0"/>
                </a:spcAft>
                <a:buClr>
                  <a:schemeClr val="lt1"/>
                </a:buClr>
                <a:buSzPct val="25000"/>
                <a:buFont typeface="Calibri"/>
                <a:buNone/>
              </a:pPr>
              <a:r>
                <a:rPr lang="en" altLang="en" sz="1900" b="0" i="0" u="none" strike="noStrike" cap="none" baseline="0" dirty="0">
                  <a:solidFill>
                    <a:schemeClr val="tx1"/>
                  </a:solidFill>
                  <a:latin typeface="Calibri"/>
                  <a:ea typeface="Calibri"/>
                  <a:cs typeface="Calibri"/>
                  <a:sym typeface="Calibri"/>
                  <a:rtl val="0"/>
                </a:rPr>
                <a:t>-</a:t>
              </a:r>
              <a:r>
                <a:rPr lang="en" altLang="en" sz="1900" b="0" i="0" u="none" strike="noStrike" cap="none" baseline="0" dirty="0">
                  <a:solidFill>
                    <a:schemeClr val="tx1"/>
                  </a:solidFill>
                  <a:latin typeface="Rambla"/>
                  <a:ea typeface="Rambla"/>
                  <a:cs typeface="Rambla"/>
                  <a:sym typeface="Rambla"/>
                  <a:rtl val="0"/>
                </a:rPr>
                <a:t>Minimal Interaction with classmates</a:t>
              </a:r>
            </a:p>
            <a:p>
              <a:pPr marL="0" marR="0" lvl="0" indent="0" algn="l" rtl="0">
                <a:lnSpc>
                  <a:spcPct val="90000"/>
                </a:lnSpc>
                <a:spcBef>
                  <a:spcPts val="665"/>
                </a:spcBef>
                <a:spcAft>
                  <a:spcPts val="0"/>
                </a:spcAft>
                <a:buClr>
                  <a:schemeClr val="lt1"/>
                </a:buClr>
                <a:buSzPct val="25000"/>
                <a:buFont typeface="Rambla"/>
                <a:buNone/>
              </a:pPr>
              <a:r>
                <a:rPr lang="en" altLang="en" sz="1900" b="0" i="0" u="none" strike="noStrike" cap="none" baseline="0" dirty="0">
                  <a:solidFill>
                    <a:schemeClr val="tx1"/>
                  </a:solidFill>
                  <a:latin typeface="Rambla"/>
                  <a:ea typeface="Rambla"/>
                  <a:cs typeface="Rambla"/>
                  <a:sym typeface="Rambla"/>
                  <a:rtl val="0"/>
                </a:rPr>
                <a:t>-Lack of face to face instruction</a:t>
              </a:r>
            </a:p>
            <a:p>
              <a:pPr marL="0" marR="0" lvl="0" indent="0" algn="l" rtl="0">
                <a:lnSpc>
                  <a:spcPct val="90000"/>
                </a:lnSpc>
                <a:spcBef>
                  <a:spcPts val="665"/>
                </a:spcBef>
                <a:spcAft>
                  <a:spcPts val="665"/>
                </a:spcAft>
                <a:buClr>
                  <a:schemeClr val="lt1"/>
                </a:buClr>
                <a:buSzPct val="25000"/>
                <a:buFont typeface="Rambla"/>
                <a:buNone/>
              </a:pPr>
              <a:r>
                <a:rPr lang="en" altLang="en" sz="1900" b="0" i="0" u="none" strike="noStrike" cap="none" baseline="0" dirty="0">
                  <a:solidFill>
                    <a:schemeClr val="tx1"/>
                  </a:solidFill>
                  <a:latin typeface="Rambla"/>
                  <a:ea typeface="Rambla"/>
                  <a:cs typeface="Rambla"/>
                  <a:sym typeface="Rambla"/>
                  <a:rtl val="0"/>
                </a:rPr>
                <a:t>-Time commitment and cost can be high to get started</a:t>
              </a:r>
            </a:p>
          </p:txBody>
        </p:sp>
        <p:sp>
          <p:nvSpPr>
            <p:cNvPr id="216" name="Shape 216"/>
            <p:cNvSpPr/>
            <p:nvPr/>
          </p:nvSpPr>
          <p:spPr>
            <a:xfrm>
              <a:off x="0" y="4209144"/>
              <a:ext cx="8229600" cy="316817"/>
            </a:xfrm>
            <a:prstGeom prst="rect">
              <a:avLst/>
            </a:prstGeom>
            <a:solidFill>
              <a:srgbClr val="4775AB"/>
            </a:solidFill>
            <a:ln>
              <a:noFill/>
            </a:ln>
          </p:spPr>
          <p:txBody>
            <a:bodyPr lIns="91425" tIns="91425" rIns="91425" bIns="91425" numCol="1"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228600" y="971550"/>
            <a:ext cx="8915400" cy="3813810"/>
          </a:xfrm>
          <a:prstGeom prst="rect">
            <a:avLst/>
          </a:prstGeom>
          <a:noFill/>
          <a:ln>
            <a:noFill/>
          </a:ln>
        </p:spPr>
        <p:txBody>
          <a:bodyPr lIns="91425" tIns="45700" rIns="91425" bIns="45700" numCol="1"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 altLang="en" sz="2000" b="0" i="0" u="none" strike="noStrike" cap="none" baseline="0" dirty="0">
                <a:solidFill>
                  <a:schemeClr val="dk1"/>
                </a:solidFill>
                <a:latin typeface="Rambla"/>
                <a:ea typeface="Rambla"/>
                <a:cs typeface="Rambla"/>
                <a:sym typeface="Rambla"/>
                <a:rtl val="0"/>
              </a:rPr>
              <a:t>In some cases students are ready to move on cognitively, but there are other </a:t>
            </a:r>
            <a:r>
              <a:rPr lang="en" altLang="en" sz="2000" b="0" i="0" u="none" strike="noStrike" cap="none" baseline="0" dirty="0" smtClean="0">
                <a:solidFill>
                  <a:schemeClr val="dk1"/>
                </a:solidFill>
                <a:latin typeface="Rambla"/>
                <a:ea typeface="Rambla"/>
                <a:cs typeface="Rambla"/>
                <a:sym typeface="Rambla"/>
                <a:rtl val="0"/>
              </a:rPr>
              <a:t>mitigating</a:t>
            </a:r>
            <a:r>
              <a:rPr lang="en" altLang="en" sz="2000" b="0" i="0" u="none" strike="noStrike" cap="none" dirty="0" smtClean="0">
                <a:solidFill>
                  <a:schemeClr val="dk1"/>
                </a:solidFill>
                <a:latin typeface="Rambla"/>
                <a:ea typeface="Rambla"/>
                <a:cs typeface="Rambla"/>
                <a:sym typeface="Rambla"/>
                <a:rtl val="0"/>
              </a:rPr>
              <a:t> </a:t>
            </a:r>
            <a:r>
              <a:rPr lang="en" altLang="en" sz="2000" b="0" i="0" u="none" strike="noStrike" cap="none" baseline="0" dirty="0" smtClean="0">
                <a:solidFill>
                  <a:schemeClr val="dk1"/>
                </a:solidFill>
                <a:latin typeface="Rambla"/>
                <a:ea typeface="Rambla"/>
                <a:cs typeface="Rambla"/>
                <a:sym typeface="Rambla"/>
                <a:rtl val="0"/>
              </a:rPr>
              <a:t>factors </a:t>
            </a:r>
            <a:r>
              <a:rPr lang="en" altLang="en" sz="2000" b="0" i="0" u="none" strike="noStrike" cap="none" baseline="0" dirty="0">
                <a:solidFill>
                  <a:schemeClr val="dk1"/>
                </a:solidFill>
                <a:latin typeface="Rambla"/>
                <a:ea typeface="Rambla"/>
                <a:cs typeface="Rambla"/>
                <a:sym typeface="Rambla"/>
                <a:rtl val="0"/>
              </a:rPr>
              <a:t>hindering success in a traditional </a:t>
            </a:r>
            <a:r>
              <a:rPr lang="en" altLang="en" sz="2000" b="0" i="0" u="none" strike="noStrike" cap="none" baseline="0" dirty="0" smtClean="0">
                <a:solidFill>
                  <a:schemeClr val="dk1"/>
                </a:solidFill>
                <a:latin typeface="Rambla"/>
                <a:ea typeface="Rambla"/>
                <a:cs typeface="Rambla"/>
                <a:sym typeface="Rambla"/>
                <a:rtl val="0"/>
              </a:rPr>
              <a:t>environment</a:t>
            </a:r>
            <a:endParaRPr lang="en" altLang="en" sz="2000" b="0" i="0" u="none" strike="noStrike" cap="none" baseline="0" dirty="0">
              <a:solidFill>
                <a:schemeClr val="dk1"/>
              </a:solidFill>
              <a:latin typeface="Rambla"/>
              <a:ea typeface="Rambla"/>
              <a:cs typeface="Rambla"/>
              <a:sym typeface="Rambla"/>
              <a:rtl val="0"/>
            </a:endParaRPr>
          </a:p>
          <a:p>
            <a:pPr marL="342900" marR="0" lvl="0" indent="-342900" algn="l" rtl="0">
              <a:lnSpc>
                <a:spcPct val="100000"/>
              </a:lnSpc>
              <a:spcBef>
                <a:spcPts val="640"/>
              </a:spcBef>
              <a:spcAft>
                <a:spcPts val="0"/>
              </a:spcAft>
              <a:buClr>
                <a:schemeClr val="dk1"/>
              </a:buClr>
              <a:buSzPct val="100000"/>
              <a:buFont typeface="Arial"/>
              <a:buChar char="•"/>
            </a:pPr>
            <a:r>
              <a:rPr lang="en" altLang="en" sz="2000" b="0" i="0" u="none" strike="noStrike" cap="none" baseline="0" dirty="0" smtClean="0">
                <a:solidFill>
                  <a:schemeClr val="dk1"/>
                </a:solidFill>
                <a:latin typeface="Rambla"/>
                <a:ea typeface="Rambla"/>
                <a:cs typeface="Rambla"/>
                <a:sym typeface="Rambla"/>
                <a:rtl val="0"/>
              </a:rPr>
              <a:t>EBD</a:t>
            </a:r>
            <a:endParaRPr lang="en" altLang="en" sz="2000" b="0" i="0" u="none" strike="noStrike" cap="none" baseline="0" dirty="0">
              <a:solidFill>
                <a:schemeClr val="dk1"/>
              </a:solidFill>
              <a:latin typeface="Rambla"/>
              <a:ea typeface="Rambla"/>
              <a:cs typeface="Rambla"/>
              <a:sym typeface="Rambla"/>
              <a:rtl val="0"/>
            </a:endParaRPr>
          </a:p>
          <a:p>
            <a:pPr marL="342900" marR="0" lvl="0" indent="-342900" algn="l" rtl="0">
              <a:lnSpc>
                <a:spcPct val="100000"/>
              </a:lnSpc>
              <a:spcBef>
                <a:spcPts val="640"/>
              </a:spcBef>
              <a:spcAft>
                <a:spcPts val="0"/>
              </a:spcAft>
              <a:buClr>
                <a:schemeClr val="dk1"/>
              </a:buClr>
              <a:buSzPct val="100000"/>
              <a:buFont typeface="Arial"/>
              <a:buChar char="•"/>
            </a:pPr>
            <a:r>
              <a:rPr lang="en" altLang="en" sz="2000" b="0" i="0" u="none" strike="noStrike" cap="none" baseline="0" dirty="0">
                <a:solidFill>
                  <a:schemeClr val="dk1"/>
                </a:solidFill>
                <a:latin typeface="Rambla"/>
                <a:ea typeface="Rambla"/>
                <a:cs typeface="Rambla"/>
                <a:sym typeface="Rambla"/>
                <a:rtl val="0"/>
              </a:rPr>
              <a:t>Autism</a:t>
            </a:r>
          </a:p>
          <a:p>
            <a:pPr marL="342900" marR="0" lvl="0" indent="-342900" algn="l" rtl="0">
              <a:lnSpc>
                <a:spcPct val="100000"/>
              </a:lnSpc>
              <a:spcBef>
                <a:spcPts val="640"/>
              </a:spcBef>
              <a:spcAft>
                <a:spcPts val="0"/>
              </a:spcAft>
              <a:buClr>
                <a:schemeClr val="dk1"/>
              </a:buClr>
              <a:buSzPct val="100000"/>
              <a:buFont typeface="Arial"/>
              <a:buChar char="•"/>
            </a:pPr>
            <a:r>
              <a:rPr lang="en" altLang="en" sz="2000" b="0" i="0" u="none" strike="noStrike" cap="none" baseline="0" dirty="0">
                <a:solidFill>
                  <a:schemeClr val="dk1"/>
                </a:solidFill>
                <a:latin typeface="Rambla"/>
                <a:ea typeface="Rambla"/>
                <a:cs typeface="Rambla"/>
                <a:sym typeface="Rambla"/>
                <a:rtl val="0"/>
              </a:rPr>
              <a:t>Processing </a:t>
            </a:r>
            <a:r>
              <a:rPr lang="en" altLang="en" sz="2000" b="0" i="0" u="none" strike="noStrike" cap="none" baseline="0" dirty="0" smtClean="0">
                <a:solidFill>
                  <a:schemeClr val="dk1"/>
                </a:solidFill>
                <a:latin typeface="Rambla"/>
                <a:ea typeface="Rambla"/>
                <a:cs typeface="Rambla"/>
                <a:sym typeface="Rambla"/>
                <a:rtl val="0"/>
              </a:rPr>
              <a:t>Deficits</a:t>
            </a:r>
          </a:p>
          <a:p>
            <a:pPr marL="342900" lvl="0" indent="-342900">
              <a:lnSpc>
                <a:spcPct val="100000"/>
              </a:lnSpc>
              <a:spcBef>
                <a:spcPts val="0"/>
              </a:spcBef>
              <a:buClr>
                <a:schemeClr val="dk1"/>
              </a:buClr>
              <a:buSzPct val="25000"/>
              <a:buNone/>
            </a:pPr>
            <a:endParaRPr lang="en-US" sz="2000" dirty="0" smtClean="0">
              <a:solidFill>
                <a:schemeClr val="dk1"/>
              </a:solidFill>
              <a:latin typeface="Rambla"/>
              <a:ea typeface="Rambla"/>
              <a:cs typeface="Rambla"/>
              <a:sym typeface="Rambla"/>
            </a:endParaRPr>
          </a:p>
          <a:p>
            <a:pPr marL="342900" lvl="0" indent="-342900">
              <a:lnSpc>
                <a:spcPct val="100000"/>
              </a:lnSpc>
              <a:spcBef>
                <a:spcPts val="0"/>
              </a:spcBef>
              <a:buClr>
                <a:schemeClr val="dk1"/>
              </a:buClr>
              <a:buSzPct val="25000"/>
              <a:buNone/>
            </a:pPr>
            <a:r>
              <a:rPr lang="en-US" sz="2000" dirty="0" smtClean="0">
                <a:solidFill>
                  <a:schemeClr val="dk1"/>
                </a:solidFill>
                <a:latin typeface="Rambla"/>
                <a:ea typeface="Rambla"/>
                <a:cs typeface="Rambla"/>
                <a:sym typeface="Rambla"/>
              </a:rPr>
              <a:t>It </a:t>
            </a:r>
            <a:r>
              <a:rPr lang="en-US" sz="2000" dirty="0">
                <a:solidFill>
                  <a:schemeClr val="dk1"/>
                </a:solidFill>
                <a:latin typeface="Rambla"/>
                <a:ea typeface="Rambla"/>
                <a:cs typeface="Rambla"/>
                <a:sym typeface="Rambla"/>
              </a:rPr>
              <a:t>is not </a:t>
            </a:r>
            <a:r>
              <a:rPr lang="en-US" sz="2000" u="sng" dirty="0">
                <a:solidFill>
                  <a:schemeClr val="dk1"/>
                </a:solidFill>
                <a:latin typeface="Rambla"/>
                <a:ea typeface="Rambla"/>
                <a:cs typeface="Rambla"/>
                <a:sym typeface="Rambla"/>
              </a:rPr>
              <a:t>just</a:t>
            </a:r>
            <a:r>
              <a:rPr lang="en-US" sz="2000" dirty="0">
                <a:solidFill>
                  <a:schemeClr val="dk1"/>
                </a:solidFill>
                <a:latin typeface="Rambla"/>
                <a:ea typeface="Rambla"/>
                <a:cs typeface="Rambla"/>
                <a:sym typeface="Rambla"/>
              </a:rPr>
              <a:t> for </a:t>
            </a:r>
            <a:r>
              <a:rPr lang="en-US" sz="2000" dirty="0" smtClean="0">
                <a:solidFill>
                  <a:schemeClr val="dk1"/>
                </a:solidFill>
                <a:latin typeface="Rambla"/>
                <a:ea typeface="Rambla"/>
                <a:cs typeface="Rambla"/>
                <a:sym typeface="Rambla"/>
              </a:rPr>
              <a:t>SWD…</a:t>
            </a:r>
            <a:endParaRPr lang="en-US" sz="2000" dirty="0">
              <a:solidFill>
                <a:schemeClr val="dk1"/>
              </a:solidFill>
              <a:latin typeface="Rambla"/>
              <a:ea typeface="Rambla"/>
              <a:cs typeface="Rambla"/>
              <a:sym typeface="Rambla"/>
            </a:endParaRPr>
          </a:p>
          <a:p>
            <a:pPr marL="342900" lvl="0" indent="-342900">
              <a:lnSpc>
                <a:spcPct val="100000"/>
              </a:lnSpc>
              <a:spcBef>
                <a:spcPts val="640"/>
              </a:spcBef>
              <a:buClr>
                <a:schemeClr val="dk1"/>
              </a:buClr>
              <a:buFont typeface="Arial"/>
              <a:buChar char="•"/>
            </a:pPr>
            <a:r>
              <a:rPr lang="en-US" sz="2000" dirty="0" smtClean="0">
                <a:solidFill>
                  <a:schemeClr val="dk1"/>
                </a:solidFill>
                <a:latin typeface="Rambla"/>
                <a:ea typeface="Rambla"/>
                <a:cs typeface="Rambla"/>
                <a:sym typeface="Rambla"/>
              </a:rPr>
              <a:t>Credit </a:t>
            </a:r>
            <a:r>
              <a:rPr lang="en-US" sz="2000" dirty="0">
                <a:solidFill>
                  <a:schemeClr val="dk1"/>
                </a:solidFill>
                <a:latin typeface="Rambla"/>
                <a:ea typeface="Rambla"/>
                <a:cs typeface="Rambla"/>
                <a:sym typeface="Rambla"/>
              </a:rPr>
              <a:t>Recovery</a:t>
            </a:r>
          </a:p>
          <a:p>
            <a:pPr marL="342900" lvl="0" indent="-342900">
              <a:lnSpc>
                <a:spcPct val="100000"/>
              </a:lnSpc>
              <a:spcBef>
                <a:spcPts val="640"/>
              </a:spcBef>
              <a:buClr>
                <a:schemeClr val="dk1"/>
              </a:buClr>
              <a:buFont typeface="Arial"/>
              <a:buChar char="•"/>
            </a:pPr>
            <a:r>
              <a:rPr lang="en-US" sz="2000" dirty="0">
                <a:solidFill>
                  <a:schemeClr val="dk1"/>
                </a:solidFill>
                <a:latin typeface="Rambla"/>
                <a:ea typeface="Rambla"/>
                <a:cs typeface="Rambla"/>
                <a:sym typeface="Rambla"/>
              </a:rPr>
              <a:t>Transfer Students</a:t>
            </a:r>
          </a:p>
          <a:p>
            <a:pPr marL="342900" lvl="0" indent="-342900">
              <a:lnSpc>
                <a:spcPct val="100000"/>
              </a:lnSpc>
              <a:spcBef>
                <a:spcPts val="640"/>
              </a:spcBef>
              <a:buClr>
                <a:schemeClr val="dk1"/>
              </a:buClr>
              <a:buFont typeface="Arial"/>
              <a:buChar char="•"/>
            </a:pPr>
            <a:r>
              <a:rPr lang="en-US" sz="2000" dirty="0">
                <a:solidFill>
                  <a:schemeClr val="dk1"/>
                </a:solidFill>
                <a:latin typeface="Rambla"/>
                <a:ea typeface="Rambla"/>
                <a:cs typeface="Rambla"/>
                <a:sym typeface="Rambla"/>
              </a:rPr>
              <a:t>Gifted/Accelerated Students</a:t>
            </a:r>
          </a:p>
          <a:p>
            <a:pPr marL="342900" lvl="0" indent="-342900">
              <a:lnSpc>
                <a:spcPct val="100000"/>
              </a:lnSpc>
              <a:spcBef>
                <a:spcPts val="640"/>
              </a:spcBef>
              <a:buClr>
                <a:schemeClr val="dk1"/>
              </a:buClr>
              <a:buFont typeface="Arial"/>
              <a:buChar char="•"/>
            </a:pPr>
            <a:r>
              <a:rPr lang="en-US" sz="2000" dirty="0">
                <a:solidFill>
                  <a:schemeClr val="dk1"/>
                </a:solidFill>
                <a:latin typeface="Rambla"/>
                <a:ea typeface="Rambla"/>
                <a:cs typeface="Rambla"/>
                <a:sym typeface="Rambla"/>
              </a:rPr>
              <a:t>Remediation</a:t>
            </a:r>
          </a:p>
          <a:p>
            <a:pPr marL="342900" marR="0" lvl="0" indent="-342900" algn="l" rtl="0">
              <a:lnSpc>
                <a:spcPct val="100000"/>
              </a:lnSpc>
              <a:spcBef>
                <a:spcPts val="640"/>
              </a:spcBef>
              <a:spcAft>
                <a:spcPts val="0"/>
              </a:spcAft>
              <a:buClr>
                <a:schemeClr val="dk1"/>
              </a:buClr>
              <a:buSzPct val="100000"/>
              <a:buFont typeface="Arial"/>
              <a:buChar char="•"/>
            </a:pPr>
            <a:endParaRPr lang="en" altLang="en" b="0" i="0" u="none" strike="noStrike" cap="none" baseline="0" dirty="0">
              <a:solidFill>
                <a:schemeClr val="dk1"/>
              </a:solidFill>
              <a:latin typeface="Rambla"/>
              <a:ea typeface="Rambla"/>
              <a:cs typeface="Rambla"/>
              <a:sym typeface="Rambla"/>
              <a:rtl val="0"/>
            </a:endParaRPr>
          </a:p>
          <a:p>
            <a:pPr marL="342900" marR="0" lvl="0" indent="-342900" algn="l" rtl="0">
              <a:lnSpc>
                <a:spcPct val="100000"/>
              </a:lnSpc>
              <a:spcBef>
                <a:spcPts val="640"/>
              </a:spcBef>
              <a:spcAft>
                <a:spcPts val="0"/>
              </a:spcAft>
              <a:buClr>
                <a:schemeClr val="dk1"/>
              </a:buClr>
              <a:buSzPct val="25000"/>
              <a:buFont typeface="Arial"/>
              <a:buNone/>
            </a:pPr>
            <a:r>
              <a:rPr lang="en" altLang="en" sz="3200" b="1" i="0" u="none" strike="noStrike" cap="none" baseline="0" dirty="0">
                <a:solidFill>
                  <a:schemeClr val="dk1"/>
                </a:solidFill>
                <a:latin typeface="Garamond"/>
                <a:ea typeface="Garamond"/>
                <a:cs typeface="Garamond"/>
                <a:sym typeface="Garamond"/>
                <a:rtl val="0"/>
              </a:rPr>
              <a:t>	</a:t>
            </a:r>
          </a:p>
        </p:txBody>
      </p:sp>
      <p:sp>
        <p:nvSpPr>
          <p:cNvPr id="223" name="Shape 223"/>
          <p:cNvSpPr txBox="1">
            <a:spLocks noGrp="1"/>
          </p:cNvSpPr>
          <p:nvPr>
            <p:ph type="title"/>
          </p:nvPr>
        </p:nvSpPr>
        <p:spPr>
          <a:xfrm>
            <a:off x="1447799" y="228600"/>
            <a:ext cx="6476999" cy="834627"/>
          </a:xfrm>
          <a:prstGeom prst="rect">
            <a:avLst/>
          </a:prstGeom>
          <a:noFill/>
          <a:ln>
            <a:noFill/>
          </a:ln>
        </p:spPr>
        <p:txBody>
          <a:bodyPr lIns="91425" tIns="45700" rIns="91425" bIns="45700" numCol="1" anchor="ctr" anchorCtr="0">
            <a:noAutofit/>
          </a:bodyPr>
          <a:lstStyle/>
          <a:p>
            <a:pPr marL="0" marR="0" lvl="0" indent="0" rtl="0">
              <a:lnSpc>
                <a:spcPct val="100000"/>
              </a:lnSpc>
              <a:spcBef>
                <a:spcPts val="0"/>
              </a:spcBef>
              <a:spcAft>
                <a:spcPts val="0"/>
              </a:spcAft>
              <a:buClr>
                <a:srgbClr val="FF0000"/>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Blended Learning</a:t>
            </a:r>
          </a:p>
        </p:txBody>
      </p:sp>
      <p:pic>
        <p:nvPicPr>
          <p:cNvPr id="224" name="Shape 224"/>
          <p:cNvPicPr preferRelativeResize="0"/>
          <p:nvPr/>
        </p:nvPicPr>
        <p:blipFill rotWithShape="1">
          <a:blip r:embed="rId3">
            <a:alphaModFix/>
          </a:blip>
          <a:srcRect/>
          <a:stretch/>
        </p:blipFill>
        <p:spPr>
          <a:xfrm>
            <a:off x="533400" y="171450"/>
            <a:ext cx="914399" cy="89695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pic>
        <p:nvPicPr>
          <p:cNvPr id="238" name="Shape 238"/>
          <p:cNvPicPr preferRelativeResize="0"/>
          <p:nvPr/>
        </p:nvPicPr>
        <p:blipFill>
          <a:blip r:embed="rId3">
            <a:alphaModFix/>
          </a:blip>
          <a:stretch>
            <a:fillRect/>
          </a:stretch>
        </p:blipFill>
        <p:spPr>
          <a:xfrm>
            <a:off x="256400" y="217900"/>
            <a:ext cx="8445150" cy="4824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457200" y="1110995"/>
            <a:ext cx="8229600" cy="3394472"/>
          </a:xfrm>
          <a:prstGeom prst="rect">
            <a:avLst/>
          </a:prstGeom>
          <a:noFill/>
          <a:ln>
            <a:noFill/>
          </a:ln>
        </p:spPr>
        <p:txBody>
          <a:bodyPr lIns="91425" tIns="45700" rIns="91425" bIns="45700" numCol="1" anchor="t" anchorCtr="0">
            <a:noAutofit/>
          </a:bodyPr>
          <a:lstStyle/>
          <a:p>
            <a:pPr marL="501651" indent="-285750">
              <a:lnSpc>
                <a:spcPct val="100000"/>
              </a:lnSpc>
              <a:spcBef>
                <a:spcPts val="0"/>
              </a:spcBef>
              <a:buFont typeface="Arial" panose="020B0604020202020204" pitchFamily="34" charset="0"/>
              <a:buChar char="•"/>
            </a:pPr>
            <a:endParaRPr b="0" i="0" u="none" strike="noStrike" cap="none" baseline="0" dirty="0">
              <a:solidFill>
                <a:schemeClr val="tx1"/>
              </a:solidFill>
              <a:latin typeface="Rambla" panose="020B0604020202020204" charset="0"/>
              <a:ea typeface="Rambla"/>
              <a:cs typeface="Rambla"/>
              <a:sym typeface="Rambla"/>
              <a:rtl val="0"/>
            </a:endParaRPr>
          </a:p>
          <a:p>
            <a:pPr marL="387350" indent="-285750">
              <a:lnSpc>
                <a:spcPct val="100000"/>
              </a:lnSpc>
              <a:spcBef>
                <a:spcPts val="0"/>
              </a:spcBef>
              <a:buFont typeface="Arial" panose="020B0604020202020204" pitchFamily="34" charset="0"/>
              <a:buChar char="•"/>
            </a:pPr>
            <a:r>
              <a:rPr lang="en" altLang="en" b="0" i="0" u="none" strike="noStrike" cap="none" baseline="0" dirty="0">
                <a:solidFill>
                  <a:schemeClr val="tx1"/>
                </a:solidFill>
                <a:latin typeface="Rambla" panose="020B0604020202020204" charset="0"/>
                <a:ea typeface="Rambla"/>
                <a:cs typeface="Rambla"/>
                <a:sym typeface="Rambla"/>
                <a:rtl val="0"/>
              </a:rPr>
              <a:t>Suzanne Korngold - </a:t>
            </a:r>
            <a:r>
              <a:rPr lang="en" altLang="en" b="0" i="1" u="none" strike="noStrike" cap="none" baseline="0" dirty="0">
                <a:solidFill>
                  <a:schemeClr val="tx1"/>
                </a:solidFill>
                <a:latin typeface="Rambla" panose="020B0604020202020204" charset="0"/>
                <a:ea typeface="Rambla"/>
                <a:cs typeface="Rambla"/>
                <a:sym typeface="Rambla"/>
                <a:rtl val="0"/>
              </a:rPr>
              <a:t>Director of Special Education </a:t>
            </a:r>
            <a:r>
              <a:rPr lang="en" altLang="en" b="0" i="0" u="none" strike="noStrike" cap="none" baseline="0" dirty="0">
                <a:solidFill>
                  <a:schemeClr val="tx1"/>
                </a:solidFill>
                <a:latin typeface="Rambla" panose="020B0604020202020204" charset="0"/>
                <a:ea typeface="Rambla"/>
                <a:cs typeface="Rambla"/>
                <a:sym typeface="Rambla"/>
                <a:rtl val="0"/>
              </a:rPr>
              <a:t/>
            </a:r>
            <a:br>
              <a:rPr lang="en" altLang="en" b="0" i="0" u="none" strike="noStrike" cap="none" baseline="0" dirty="0">
                <a:solidFill>
                  <a:schemeClr val="tx1"/>
                </a:solidFill>
                <a:latin typeface="Rambla" panose="020B0604020202020204" charset="0"/>
                <a:ea typeface="Rambla"/>
                <a:cs typeface="Rambla"/>
                <a:sym typeface="Rambla"/>
                <a:rtl val="0"/>
              </a:rPr>
            </a:br>
            <a:endParaRPr lang="en" altLang="en" b="0" i="0" u="none" strike="noStrike" cap="none" baseline="0" dirty="0">
              <a:solidFill>
                <a:schemeClr val="tx1"/>
              </a:solidFill>
              <a:latin typeface="Rambla" panose="020B0604020202020204" charset="0"/>
              <a:ea typeface="Rambla"/>
              <a:cs typeface="Rambla"/>
              <a:sym typeface="Rambla"/>
              <a:rtl val="0"/>
            </a:endParaRPr>
          </a:p>
          <a:p>
            <a:pPr marL="387350" indent="-285750">
              <a:lnSpc>
                <a:spcPct val="100000"/>
              </a:lnSpc>
              <a:spcBef>
                <a:spcPts val="0"/>
              </a:spcBef>
              <a:buFont typeface="Arial" panose="020B0604020202020204" pitchFamily="34" charset="0"/>
              <a:buChar char="•"/>
            </a:pPr>
            <a:r>
              <a:rPr lang="en" altLang="en" b="0" i="0" u="none" strike="noStrike" cap="none" baseline="0" dirty="0">
                <a:solidFill>
                  <a:schemeClr val="tx1"/>
                </a:solidFill>
                <a:latin typeface="Rambla" panose="020B0604020202020204" charset="0"/>
                <a:ea typeface="Rambla"/>
                <a:cs typeface="Rambla"/>
                <a:sym typeface="Rambla"/>
                <a:rtl val="0"/>
              </a:rPr>
              <a:t>Lydia Murphey -</a:t>
            </a:r>
            <a:r>
              <a:rPr lang="en" altLang="en" b="0" i="1" u="none" strike="noStrike" cap="none" baseline="0" dirty="0">
                <a:solidFill>
                  <a:schemeClr val="tx1"/>
                </a:solidFill>
                <a:latin typeface="Rambla" panose="020B0604020202020204" charset="0"/>
                <a:ea typeface="Rambla"/>
                <a:cs typeface="Rambla"/>
                <a:sym typeface="Rambla"/>
                <a:rtl val="0"/>
              </a:rPr>
              <a:t>Speech Pathologist</a:t>
            </a:r>
            <a:r>
              <a:rPr lang="en" altLang="en" b="0" i="0" u="none" strike="noStrike" cap="none" baseline="0" dirty="0">
                <a:solidFill>
                  <a:schemeClr val="tx1"/>
                </a:solidFill>
                <a:latin typeface="Rambla" panose="020B0604020202020204" charset="0"/>
                <a:ea typeface="Rambla"/>
                <a:cs typeface="Rambla"/>
                <a:sym typeface="Rambla"/>
                <a:rtl val="0"/>
              </a:rPr>
              <a:t/>
            </a:r>
            <a:br>
              <a:rPr lang="en" altLang="en" b="0" i="0" u="none" strike="noStrike" cap="none" baseline="0" dirty="0">
                <a:solidFill>
                  <a:schemeClr val="tx1"/>
                </a:solidFill>
                <a:latin typeface="Rambla" panose="020B0604020202020204" charset="0"/>
                <a:ea typeface="Rambla"/>
                <a:cs typeface="Rambla"/>
                <a:sym typeface="Rambla"/>
                <a:rtl val="0"/>
              </a:rPr>
            </a:br>
            <a:endParaRPr lang="en" altLang="en" b="0" i="0" u="none" strike="noStrike" cap="none" baseline="0" dirty="0">
              <a:solidFill>
                <a:schemeClr val="tx1"/>
              </a:solidFill>
              <a:latin typeface="Rambla" panose="020B0604020202020204" charset="0"/>
              <a:ea typeface="Rambla"/>
              <a:cs typeface="Rambla"/>
              <a:sym typeface="Rambla"/>
              <a:rtl val="0"/>
            </a:endParaRPr>
          </a:p>
          <a:p>
            <a:pPr marL="387350" indent="-285750">
              <a:lnSpc>
                <a:spcPct val="100000"/>
              </a:lnSpc>
              <a:spcBef>
                <a:spcPts val="0"/>
              </a:spcBef>
              <a:buFont typeface="Arial" panose="020B0604020202020204" pitchFamily="34" charset="0"/>
              <a:buChar char="•"/>
            </a:pPr>
            <a:r>
              <a:rPr lang="en" altLang="en" b="0" i="0" u="none" strike="noStrike" cap="none" baseline="0" dirty="0" smtClean="0">
                <a:solidFill>
                  <a:schemeClr val="tx1"/>
                </a:solidFill>
                <a:latin typeface="Rambla" panose="020B0604020202020204" charset="0"/>
                <a:ea typeface="Rambla"/>
                <a:cs typeface="Rambla"/>
                <a:sym typeface="Rambla"/>
                <a:rtl val="0"/>
              </a:rPr>
              <a:t>Jeff </a:t>
            </a:r>
            <a:r>
              <a:rPr lang="en" altLang="en" b="0" i="0" u="none" strike="noStrike" cap="none" baseline="0" dirty="0">
                <a:solidFill>
                  <a:schemeClr val="tx1"/>
                </a:solidFill>
                <a:latin typeface="Rambla" panose="020B0604020202020204" charset="0"/>
                <a:ea typeface="Rambla"/>
                <a:cs typeface="Rambla"/>
                <a:sym typeface="Rambla"/>
                <a:rtl val="0"/>
              </a:rPr>
              <a:t>Thornton -</a:t>
            </a:r>
            <a:r>
              <a:rPr lang="en" altLang="en" b="0" i="1" u="none" strike="noStrike" cap="none" baseline="0" dirty="0">
                <a:solidFill>
                  <a:schemeClr val="tx1"/>
                </a:solidFill>
                <a:latin typeface="Rambla" panose="020B0604020202020204" charset="0"/>
                <a:ea typeface="Rambla"/>
                <a:cs typeface="Rambla"/>
                <a:sym typeface="Rambla"/>
                <a:rtl val="0"/>
              </a:rPr>
              <a:t>Middle School Special Education </a:t>
            </a:r>
            <a:r>
              <a:rPr lang="en" altLang="en" b="0" i="1" u="none" strike="noStrike" cap="none" baseline="0" dirty="0" smtClean="0">
                <a:solidFill>
                  <a:schemeClr val="tx1"/>
                </a:solidFill>
                <a:latin typeface="Rambla" panose="020B0604020202020204" charset="0"/>
                <a:ea typeface="Rambla"/>
                <a:cs typeface="Rambla"/>
                <a:sym typeface="Rambla"/>
                <a:rtl val="0"/>
              </a:rPr>
              <a:t>Teacher</a:t>
            </a:r>
          </a:p>
          <a:p>
            <a:pPr marL="387350" indent="-285750">
              <a:lnSpc>
                <a:spcPct val="100000"/>
              </a:lnSpc>
              <a:spcBef>
                <a:spcPts val="0"/>
              </a:spcBef>
              <a:buFont typeface="Arial" panose="020B0604020202020204" pitchFamily="34" charset="0"/>
              <a:buChar char="•"/>
            </a:pPr>
            <a:endParaRPr lang="en" altLang="en" b="0" i="1" u="none" strike="noStrike" cap="none" baseline="0" dirty="0" smtClean="0">
              <a:solidFill>
                <a:schemeClr val="tx1"/>
              </a:solidFill>
              <a:latin typeface="Rambla" panose="020B0604020202020204" charset="0"/>
              <a:ea typeface="Rambla"/>
              <a:cs typeface="Rambla"/>
              <a:sym typeface="Rambla"/>
              <a:rtl val="0"/>
            </a:endParaRPr>
          </a:p>
          <a:p>
            <a:pPr marL="387350" indent="-285750">
              <a:lnSpc>
                <a:spcPct val="100000"/>
              </a:lnSpc>
              <a:spcBef>
                <a:spcPts val="0"/>
              </a:spcBef>
              <a:buFont typeface="Arial" panose="020B0604020202020204" pitchFamily="34" charset="0"/>
              <a:buChar char="•"/>
            </a:pPr>
            <a:r>
              <a:rPr lang="en" altLang="en" b="0" i="0" u="none" strike="noStrike" cap="none" baseline="0" dirty="0" smtClean="0">
                <a:solidFill>
                  <a:schemeClr val="tx1"/>
                </a:solidFill>
                <a:latin typeface="Rambla" panose="020B0604020202020204" charset="0"/>
                <a:ea typeface="Rambla"/>
                <a:cs typeface="Rambla"/>
                <a:sym typeface="Rambla"/>
                <a:rtl val="0"/>
              </a:rPr>
              <a:t>Dallas </a:t>
            </a:r>
            <a:r>
              <a:rPr lang="en" altLang="en" b="0" i="0" u="none" strike="noStrike" cap="none" baseline="0" dirty="0">
                <a:solidFill>
                  <a:schemeClr val="tx1"/>
                </a:solidFill>
                <a:latin typeface="Rambla" panose="020B0604020202020204" charset="0"/>
                <a:ea typeface="Rambla"/>
                <a:cs typeface="Rambla"/>
                <a:sym typeface="Rambla"/>
                <a:rtl val="0"/>
              </a:rPr>
              <a:t>LeDuff - </a:t>
            </a:r>
            <a:r>
              <a:rPr lang="en" altLang="en" b="0" i="1" u="none" strike="noStrike" cap="none" baseline="0" dirty="0">
                <a:solidFill>
                  <a:schemeClr val="tx1"/>
                </a:solidFill>
                <a:latin typeface="Rambla" panose="020B0604020202020204" charset="0"/>
                <a:ea typeface="Rambla"/>
                <a:cs typeface="Rambla"/>
                <a:sym typeface="Rambla"/>
                <a:rtl val="0"/>
              </a:rPr>
              <a:t>Assistant </a:t>
            </a:r>
            <a:r>
              <a:rPr lang="en" altLang="en" b="0" i="1" u="none" strike="noStrike" cap="none" baseline="0" dirty="0" smtClean="0">
                <a:solidFill>
                  <a:schemeClr val="tx1"/>
                </a:solidFill>
                <a:latin typeface="Rambla" panose="020B0604020202020204" charset="0"/>
                <a:ea typeface="Rambla"/>
                <a:cs typeface="Rambla"/>
                <a:sym typeface="Rambla"/>
                <a:rtl val="0"/>
              </a:rPr>
              <a:t>Principal</a:t>
            </a:r>
          </a:p>
          <a:p>
            <a:pPr marL="387350" indent="-285750">
              <a:lnSpc>
                <a:spcPct val="100000"/>
              </a:lnSpc>
              <a:spcBef>
                <a:spcPts val="0"/>
              </a:spcBef>
              <a:buFont typeface="Arial" panose="020B0604020202020204" pitchFamily="34" charset="0"/>
              <a:buChar char="•"/>
            </a:pPr>
            <a:endParaRPr lang="en" altLang="en" dirty="0">
              <a:solidFill>
                <a:schemeClr val="tx1"/>
              </a:solidFill>
              <a:latin typeface="Rambla" panose="020B0604020202020204" charset="0"/>
              <a:ea typeface="Rambla"/>
              <a:cs typeface="Rambla"/>
              <a:sym typeface="Rambla"/>
            </a:endParaRPr>
          </a:p>
          <a:p>
            <a:pPr marL="387350" indent="-285750">
              <a:lnSpc>
                <a:spcPct val="100000"/>
              </a:lnSpc>
              <a:spcBef>
                <a:spcPts val="0"/>
              </a:spcBef>
              <a:buFont typeface="Arial" panose="020B0604020202020204" pitchFamily="34" charset="0"/>
              <a:buChar char="•"/>
            </a:pPr>
            <a:r>
              <a:rPr lang="en-US" dirty="0" smtClean="0">
                <a:solidFill>
                  <a:schemeClr val="tx1"/>
                </a:solidFill>
                <a:latin typeface="Rambla" panose="020B0604020202020204" charset="0"/>
              </a:rPr>
              <a:t>Michael </a:t>
            </a:r>
            <a:r>
              <a:rPr lang="en-US" dirty="0">
                <a:solidFill>
                  <a:schemeClr val="tx1"/>
                </a:solidFill>
                <a:latin typeface="Rambla" panose="020B0604020202020204" charset="0"/>
              </a:rPr>
              <a:t>Williams -High School English Teacher, Special Education Teacher</a:t>
            </a:r>
          </a:p>
          <a:p>
            <a:pPr marL="387350" indent="-285750">
              <a:lnSpc>
                <a:spcPct val="100000"/>
              </a:lnSpc>
              <a:spcBef>
                <a:spcPts val="0"/>
              </a:spcBef>
              <a:buFont typeface="Arial" panose="020B0604020202020204" pitchFamily="34" charset="0"/>
              <a:buChar char="•"/>
            </a:pPr>
            <a:endParaRPr lang="en" altLang="en" sz="2700" b="0" i="0" u="none" strike="noStrike" cap="none" baseline="0" dirty="0">
              <a:solidFill>
                <a:schemeClr val="dk1"/>
              </a:solidFill>
              <a:latin typeface="Rambla"/>
              <a:ea typeface="Rambla"/>
              <a:cs typeface="Rambla"/>
              <a:sym typeface="Rambla"/>
              <a:rtl val="0"/>
            </a:endParaRPr>
          </a:p>
        </p:txBody>
      </p:sp>
      <p:sp>
        <p:nvSpPr>
          <p:cNvPr id="72" name="Shape 72"/>
          <p:cNvSpPr txBox="1">
            <a:spLocks noGrp="1"/>
          </p:cNvSpPr>
          <p:nvPr>
            <p:ph type="title"/>
          </p:nvPr>
        </p:nvSpPr>
        <p:spPr>
          <a:xfrm>
            <a:off x="2286000" y="205977"/>
            <a:ext cx="6400799" cy="857250"/>
          </a:xfrm>
          <a:prstGeom prst="rect">
            <a:avLst/>
          </a:prstGeom>
          <a:noFill/>
          <a:ln>
            <a:noFill/>
          </a:ln>
        </p:spPr>
        <p:txBody>
          <a:bodyPr lIns="91425" tIns="45700" rIns="91425" bIns="45700" numCol="1"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 altLang="en" sz="4100" b="1" i="0" u="none" strike="noStrike" cap="none" baseline="0">
                <a:solidFill>
                  <a:srgbClr val="002060"/>
                </a:solidFill>
                <a:latin typeface="Rambla"/>
                <a:ea typeface="Rambla"/>
                <a:cs typeface="Rambla"/>
                <a:sym typeface="Rambla"/>
                <a:rtl val="0"/>
              </a:rPr>
              <a:t>Presenters- Oconee County </a:t>
            </a:r>
          </a:p>
        </p:txBody>
      </p:sp>
      <p:pic>
        <p:nvPicPr>
          <p:cNvPr id="73" name="Shape 73"/>
          <p:cNvPicPr preferRelativeResize="0"/>
          <p:nvPr/>
        </p:nvPicPr>
        <p:blipFill rotWithShape="1">
          <a:blip r:embed="rId3">
            <a:alphaModFix/>
          </a:blip>
          <a:srcRect/>
          <a:stretch/>
        </p:blipFill>
        <p:spPr>
          <a:xfrm>
            <a:off x="495833" y="114300"/>
            <a:ext cx="1018774" cy="9993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pic>
        <p:nvPicPr>
          <p:cNvPr id="243" name="Shape 243"/>
          <p:cNvPicPr preferRelativeResize="0"/>
          <p:nvPr/>
        </p:nvPicPr>
        <p:blipFill>
          <a:blip r:embed="rId3">
            <a:alphaModFix/>
          </a:blip>
          <a:stretch>
            <a:fillRect/>
          </a:stretch>
        </p:blipFill>
        <p:spPr>
          <a:xfrm>
            <a:off x="163825" y="152401"/>
            <a:ext cx="7647099" cy="4390400"/>
          </a:xfrm>
          <a:prstGeom prst="rect">
            <a:avLst/>
          </a:prstGeom>
          <a:noFill/>
          <a:ln>
            <a:noFill/>
          </a:ln>
        </p:spPr>
      </p:pic>
      <p:pic>
        <p:nvPicPr>
          <p:cNvPr id="244" name="Shape 244"/>
          <p:cNvPicPr preferRelativeResize="0"/>
          <p:nvPr/>
        </p:nvPicPr>
        <p:blipFill>
          <a:blip r:embed="rId4">
            <a:alphaModFix/>
          </a:blip>
          <a:stretch>
            <a:fillRect/>
          </a:stretch>
        </p:blipFill>
        <p:spPr>
          <a:xfrm>
            <a:off x="5565187" y="4638662"/>
            <a:ext cx="3248025" cy="504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a:blip r:embed="rId3">
            <a:alphaModFix/>
          </a:blip>
          <a:stretch>
            <a:fillRect/>
          </a:stretch>
        </p:blipFill>
        <p:spPr>
          <a:xfrm>
            <a:off x="235261" y="1181160"/>
            <a:ext cx="8542979" cy="3583880"/>
          </a:xfrm>
          <a:prstGeom prst="rect">
            <a:avLst/>
          </a:prstGeom>
          <a:noFill/>
          <a:ln>
            <a:noFill/>
          </a:ln>
        </p:spPr>
      </p:pic>
      <p:sp>
        <p:nvSpPr>
          <p:cNvPr id="250" name="Shape 250"/>
          <p:cNvSpPr txBox="1"/>
          <p:nvPr/>
        </p:nvSpPr>
        <p:spPr>
          <a:xfrm>
            <a:off x="1447798" y="236350"/>
            <a:ext cx="6771641" cy="708530"/>
          </a:xfrm>
          <a:prstGeom prst="rect">
            <a:avLst/>
          </a:prstGeom>
          <a:noFill/>
          <a:ln>
            <a:noFill/>
          </a:ln>
        </p:spPr>
        <p:txBody>
          <a:bodyPr lIns="91425" tIns="91425" rIns="91425" bIns="91425" numCol="1" anchor="t" anchorCtr="0">
            <a:noAutofit/>
          </a:bodyPr>
          <a:lstStyle/>
          <a:p>
            <a:pPr lvl="0" rtl="0">
              <a:spcBef>
                <a:spcPts val="0"/>
              </a:spcBef>
              <a:buNone/>
            </a:pPr>
            <a:r>
              <a:rPr lang="en" altLang="en" sz="4000" b="1" dirty="0">
                <a:solidFill>
                  <a:srgbClr val="002060"/>
                </a:solidFill>
                <a:latin typeface="Rambla" panose="020B0604020202020204" charset="0"/>
              </a:rPr>
              <a:t>The Learning Continuum</a:t>
            </a:r>
          </a:p>
        </p:txBody>
      </p:sp>
      <p:pic>
        <p:nvPicPr>
          <p:cNvPr id="4" name="Shape 224"/>
          <p:cNvPicPr preferRelativeResize="0"/>
          <p:nvPr/>
        </p:nvPicPr>
        <p:blipFill rotWithShape="1">
          <a:blip r:embed="rId4">
            <a:alphaModFix/>
          </a:blip>
          <a:srcRect/>
          <a:stretch/>
        </p:blipFill>
        <p:spPr>
          <a:xfrm>
            <a:off x="533400" y="171450"/>
            <a:ext cx="914399" cy="89695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a:blip r:embed="rId3">
            <a:alphaModFix/>
          </a:blip>
          <a:stretch>
            <a:fillRect/>
          </a:stretch>
        </p:blipFill>
        <p:spPr>
          <a:xfrm>
            <a:off x="178901" y="152425"/>
            <a:ext cx="8555249" cy="48222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447799" y="171451"/>
            <a:ext cx="7384500" cy="846274"/>
          </a:xfrm>
          <a:prstGeom prst="rect">
            <a:avLst/>
          </a:prstGeom>
        </p:spPr>
        <p:txBody>
          <a:bodyPr lIns="91425" tIns="91425" rIns="91425" bIns="91425" numCol="1" anchor="t" anchorCtr="0">
            <a:noAutofit/>
          </a:bodyPr>
          <a:lstStyle/>
          <a:p>
            <a:pPr>
              <a:spcBef>
                <a:spcPts val="0"/>
              </a:spcBef>
              <a:buNone/>
            </a:pPr>
            <a:r>
              <a:rPr lang="en" altLang="en" sz="4000" b="1" dirty="0" smtClean="0">
                <a:solidFill>
                  <a:srgbClr val="002060"/>
                </a:solidFill>
                <a:latin typeface="Rambla" panose="020B0604020202020204" charset="0"/>
              </a:rPr>
              <a:t>Wicked </a:t>
            </a:r>
            <a:r>
              <a:rPr lang="en" altLang="en" sz="4000" b="1" dirty="0">
                <a:solidFill>
                  <a:srgbClr val="002060"/>
                </a:solidFill>
                <a:latin typeface="Rambla" panose="020B0604020202020204" charset="0"/>
              </a:rPr>
              <a:t>Wednesdays</a:t>
            </a:r>
          </a:p>
        </p:txBody>
      </p:sp>
      <p:pic>
        <p:nvPicPr>
          <p:cNvPr id="4" name="Shape 224"/>
          <p:cNvPicPr preferRelativeResize="0"/>
          <p:nvPr/>
        </p:nvPicPr>
        <p:blipFill rotWithShape="1">
          <a:blip r:embed="rId3">
            <a:alphaModFix/>
          </a:blip>
          <a:srcRect/>
          <a:stretch/>
        </p:blipFill>
        <p:spPr>
          <a:xfrm>
            <a:off x="533400" y="171450"/>
            <a:ext cx="914399" cy="896954"/>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45876" y="1477905"/>
            <a:ext cx="1057521" cy="10400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2629" y="3137649"/>
            <a:ext cx="2510340" cy="188275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flipV="1">
            <a:off x="2580668" y="1336319"/>
            <a:ext cx="1990803" cy="149310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flipV="1">
            <a:off x="-42715" y="1291006"/>
            <a:ext cx="1882753" cy="141206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flipV="1">
            <a:off x="2610451" y="3421823"/>
            <a:ext cx="1752541" cy="131440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6196" y="825441"/>
            <a:ext cx="3276635" cy="2457476"/>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399077" y="3369527"/>
            <a:ext cx="2267730" cy="1585769"/>
          </a:xfrm>
          <a:prstGeom prst="rect">
            <a:avLst/>
          </a:prstGeom>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228599" y="1621265"/>
            <a:ext cx="6842761" cy="2925588"/>
          </a:xfrm>
          <a:custGeom>
            <a:avLst/>
            <a:gdLst>
              <a:gd name="connsiteX0" fmla="*/ 0 w 3906520"/>
              <a:gd name="connsiteY0" fmla="*/ 0 h 3256533"/>
              <a:gd name="connsiteX1" fmla="*/ 3906520 w 3906520"/>
              <a:gd name="connsiteY1" fmla="*/ 0 h 3256533"/>
              <a:gd name="connsiteX2" fmla="*/ 3906520 w 3906520"/>
              <a:gd name="connsiteY2" fmla="*/ 3256533 h 3256533"/>
              <a:gd name="connsiteX3" fmla="*/ 0 w 3906520"/>
              <a:gd name="connsiteY3" fmla="*/ 3256533 h 3256533"/>
              <a:gd name="connsiteX4" fmla="*/ 0 w 3906520"/>
              <a:gd name="connsiteY4" fmla="*/ 0 h 3256533"/>
              <a:gd name="connsiteX0" fmla="*/ 0 w 7990840"/>
              <a:gd name="connsiteY0" fmla="*/ 0 h 3256533"/>
              <a:gd name="connsiteX1" fmla="*/ 3906520 w 7990840"/>
              <a:gd name="connsiteY1" fmla="*/ 0 h 3256533"/>
              <a:gd name="connsiteX2" fmla="*/ 7990840 w 7990840"/>
              <a:gd name="connsiteY2" fmla="*/ 3114293 h 3256533"/>
              <a:gd name="connsiteX3" fmla="*/ 0 w 7990840"/>
              <a:gd name="connsiteY3" fmla="*/ 3256533 h 3256533"/>
              <a:gd name="connsiteX4" fmla="*/ 0 w 7990840"/>
              <a:gd name="connsiteY4" fmla="*/ 0 h 3256533"/>
              <a:gd name="connsiteX0" fmla="*/ 0 w 7990840"/>
              <a:gd name="connsiteY0" fmla="*/ 0 h 3256533"/>
              <a:gd name="connsiteX1" fmla="*/ 3906520 w 7990840"/>
              <a:gd name="connsiteY1" fmla="*/ 0 h 3256533"/>
              <a:gd name="connsiteX2" fmla="*/ 7990840 w 7990840"/>
              <a:gd name="connsiteY2" fmla="*/ 3114293 h 3256533"/>
              <a:gd name="connsiteX3" fmla="*/ 0 w 7990840"/>
              <a:gd name="connsiteY3" fmla="*/ 3256533 h 3256533"/>
              <a:gd name="connsiteX4" fmla="*/ 0 w 7990840"/>
              <a:gd name="connsiteY4" fmla="*/ 0 h 3256533"/>
              <a:gd name="connsiteX0" fmla="*/ 0 w 8134268"/>
              <a:gd name="connsiteY0" fmla="*/ 0 h 3256533"/>
              <a:gd name="connsiteX1" fmla="*/ 3906520 w 8134268"/>
              <a:gd name="connsiteY1" fmla="*/ 0 h 3256533"/>
              <a:gd name="connsiteX2" fmla="*/ 4282440 w 8134268"/>
              <a:gd name="connsiteY2" fmla="*/ 1371600 h 3256533"/>
              <a:gd name="connsiteX3" fmla="*/ 7990840 w 8134268"/>
              <a:gd name="connsiteY3" fmla="*/ 3114293 h 3256533"/>
              <a:gd name="connsiteX4" fmla="*/ 0 w 8134268"/>
              <a:gd name="connsiteY4" fmla="*/ 3256533 h 3256533"/>
              <a:gd name="connsiteX5" fmla="*/ 0 w 8134268"/>
              <a:gd name="connsiteY5" fmla="*/ 0 h 3256533"/>
              <a:gd name="connsiteX0" fmla="*/ 0 w 8134268"/>
              <a:gd name="connsiteY0" fmla="*/ 0 h 3256533"/>
              <a:gd name="connsiteX1" fmla="*/ 3906520 w 8134268"/>
              <a:gd name="connsiteY1" fmla="*/ 0 h 3256533"/>
              <a:gd name="connsiteX2" fmla="*/ 4282440 w 8134268"/>
              <a:gd name="connsiteY2" fmla="*/ 1371600 h 3256533"/>
              <a:gd name="connsiteX3" fmla="*/ 7990840 w 8134268"/>
              <a:gd name="connsiteY3" fmla="*/ 3114293 h 3256533"/>
              <a:gd name="connsiteX4" fmla="*/ 0 w 8134268"/>
              <a:gd name="connsiteY4" fmla="*/ 3256533 h 3256533"/>
              <a:gd name="connsiteX5" fmla="*/ 0 w 8134268"/>
              <a:gd name="connsiteY5" fmla="*/ 0 h 3256533"/>
              <a:gd name="connsiteX0" fmla="*/ 0 w 8127135"/>
              <a:gd name="connsiteY0" fmla="*/ 0 h 3256533"/>
              <a:gd name="connsiteX1" fmla="*/ 3906520 w 8127135"/>
              <a:gd name="connsiteY1" fmla="*/ 0 h 3256533"/>
              <a:gd name="connsiteX2" fmla="*/ 4038600 w 8127135"/>
              <a:gd name="connsiteY2" fmla="*/ 1280160 h 3256533"/>
              <a:gd name="connsiteX3" fmla="*/ 7990840 w 8127135"/>
              <a:gd name="connsiteY3" fmla="*/ 3114293 h 3256533"/>
              <a:gd name="connsiteX4" fmla="*/ 0 w 8127135"/>
              <a:gd name="connsiteY4" fmla="*/ 3256533 h 3256533"/>
              <a:gd name="connsiteX5" fmla="*/ 0 w 8127135"/>
              <a:gd name="connsiteY5" fmla="*/ 0 h 3256533"/>
              <a:gd name="connsiteX0" fmla="*/ 0 w 8304605"/>
              <a:gd name="connsiteY0" fmla="*/ 0 h 3256533"/>
              <a:gd name="connsiteX1" fmla="*/ 3906520 w 8304605"/>
              <a:gd name="connsiteY1" fmla="*/ 0 h 3256533"/>
              <a:gd name="connsiteX2" fmla="*/ 4038600 w 8304605"/>
              <a:gd name="connsiteY2" fmla="*/ 1280160 h 3256533"/>
              <a:gd name="connsiteX3" fmla="*/ 7990840 w 8304605"/>
              <a:gd name="connsiteY3" fmla="*/ 3114293 h 3256533"/>
              <a:gd name="connsiteX4" fmla="*/ 0 w 8304605"/>
              <a:gd name="connsiteY4" fmla="*/ 3256533 h 3256533"/>
              <a:gd name="connsiteX5" fmla="*/ 0 w 8304605"/>
              <a:gd name="connsiteY5" fmla="*/ 0 h 325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4605" h="3256533">
                <a:moveTo>
                  <a:pt x="0" y="0"/>
                </a:moveTo>
                <a:lnTo>
                  <a:pt x="3906520" y="0"/>
                </a:lnTo>
                <a:lnTo>
                  <a:pt x="4038600" y="1280160"/>
                </a:lnTo>
                <a:cubicBezTo>
                  <a:pt x="7797800" y="1311529"/>
                  <a:pt x="8931487" y="2720551"/>
                  <a:pt x="7990840" y="3114293"/>
                </a:cubicBezTo>
                <a:lnTo>
                  <a:pt x="0" y="3256533"/>
                </a:lnTo>
                <a:lnTo>
                  <a:pt x="0" y="0"/>
                </a:lnTo>
                <a:close/>
              </a:path>
            </a:pathLst>
          </a:custGeom>
          <a:noFill/>
          <a:ln>
            <a:noFill/>
          </a:ln>
        </p:spPr>
        <p:txBody>
          <a:bodyPr lIns="91425" tIns="45700" rIns="91425" bIns="45700" numCol="1" anchor="t" anchorCtr="0">
            <a:noAutofit/>
          </a:bodyPr>
          <a:lstStyle/>
          <a:p>
            <a:pPr marL="342900" marR="0" lvl="0" indent="-342900" algn="l" rtl="0">
              <a:lnSpc>
                <a:spcPct val="80000"/>
              </a:lnSpc>
              <a:spcBef>
                <a:spcPts val="590"/>
              </a:spcBef>
              <a:spcAft>
                <a:spcPts val="0"/>
              </a:spcAft>
              <a:buClr>
                <a:schemeClr val="dk1"/>
              </a:buClr>
              <a:buSzPct val="95082"/>
              <a:buFont typeface="Arial"/>
              <a:buChar char="•"/>
            </a:pPr>
            <a:r>
              <a:rPr lang="en" altLang="en" sz="2000" b="0" i="0" u="none" strike="noStrike" cap="none" baseline="0" dirty="0" smtClean="0">
                <a:solidFill>
                  <a:schemeClr val="dk1"/>
                </a:solidFill>
                <a:latin typeface="Rambla"/>
                <a:ea typeface="Rambla"/>
                <a:cs typeface="Rambla"/>
                <a:sym typeface="Rambla"/>
                <a:rtl val="0"/>
              </a:rPr>
              <a:t>Highly </a:t>
            </a:r>
            <a:r>
              <a:rPr lang="en" altLang="en" sz="2000" b="0" i="0" u="none" strike="noStrike" cap="none" baseline="0" dirty="0">
                <a:solidFill>
                  <a:schemeClr val="dk1"/>
                </a:solidFill>
                <a:latin typeface="Rambla"/>
                <a:ea typeface="Rambla"/>
                <a:cs typeface="Rambla"/>
                <a:sym typeface="Rambla"/>
                <a:rtl val="0"/>
              </a:rPr>
              <a:t>qualified teachers who are willing to plan collaboratively with special educators using virtual curriculum </a:t>
            </a:r>
            <a:endParaRPr lang="en" altLang="en" sz="2000" b="0" i="0" u="none" strike="noStrike" cap="none" baseline="0" dirty="0" smtClean="0">
              <a:solidFill>
                <a:schemeClr val="dk1"/>
              </a:solidFill>
              <a:latin typeface="Rambla"/>
              <a:ea typeface="Rambla"/>
              <a:cs typeface="Rambla"/>
              <a:sym typeface="Rambla"/>
              <a:rtl val="0"/>
            </a:endParaRPr>
          </a:p>
          <a:p>
            <a:pPr marL="0" marR="0" lvl="0" indent="0" algn="l" rtl="0">
              <a:lnSpc>
                <a:spcPct val="80000"/>
              </a:lnSpc>
              <a:spcBef>
                <a:spcPts val="590"/>
              </a:spcBef>
              <a:spcAft>
                <a:spcPts val="0"/>
              </a:spcAft>
              <a:buClr>
                <a:schemeClr val="dk1"/>
              </a:buClr>
              <a:buSzPct val="95082"/>
              <a:buNone/>
            </a:pPr>
            <a:endParaRPr lang="en" altLang="en" sz="2000" b="0" i="0" u="none" strike="noStrike" cap="none" baseline="0" dirty="0">
              <a:solidFill>
                <a:schemeClr val="dk1"/>
              </a:solidFill>
              <a:latin typeface="Rambla"/>
              <a:ea typeface="Rambla"/>
              <a:cs typeface="Rambla"/>
              <a:sym typeface="Rambla"/>
              <a:rtl val="0"/>
            </a:endParaRPr>
          </a:p>
          <a:p>
            <a:pPr marL="342900" marR="0" lvl="0" indent="-342900" algn="l" rtl="0">
              <a:lnSpc>
                <a:spcPct val="80000"/>
              </a:lnSpc>
              <a:spcBef>
                <a:spcPts val="590"/>
              </a:spcBef>
              <a:spcAft>
                <a:spcPts val="0"/>
              </a:spcAft>
              <a:buClr>
                <a:schemeClr val="dk1"/>
              </a:buClr>
              <a:buSzPct val="95082"/>
              <a:buFont typeface="Arial"/>
              <a:buChar char="•"/>
            </a:pPr>
            <a:r>
              <a:rPr lang="en" altLang="en" sz="2000" b="0" i="0" u="none" strike="noStrike" cap="none" baseline="0" dirty="0">
                <a:solidFill>
                  <a:schemeClr val="dk1"/>
                </a:solidFill>
                <a:latin typeface="Rambla"/>
                <a:ea typeface="Rambla"/>
                <a:cs typeface="Rambla"/>
                <a:sym typeface="Rambla"/>
                <a:rtl val="0"/>
              </a:rPr>
              <a:t>A strong partnership with the provider of your online </a:t>
            </a:r>
            <a:r>
              <a:rPr lang="en" altLang="en" sz="2000" b="0" i="0" u="none" strike="noStrike" cap="none" baseline="0" dirty="0" smtClean="0">
                <a:solidFill>
                  <a:schemeClr val="dk1"/>
                </a:solidFill>
                <a:latin typeface="Rambla"/>
                <a:ea typeface="Rambla"/>
                <a:cs typeface="Rambla"/>
                <a:sym typeface="Rambla"/>
                <a:rtl val="0"/>
              </a:rPr>
              <a:t>platform</a:t>
            </a:r>
          </a:p>
          <a:p>
            <a:pPr marL="0" marR="0" lvl="0" indent="0" algn="l" rtl="0">
              <a:lnSpc>
                <a:spcPct val="80000"/>
              </a:lnSpc>
              <a:spcBef>
                <a:spcPts val="590"/>
              </a:spcBef>
              <a:spcAft>
                <a:spcPts val="0"/>
              </a:spcAft>
              <a:buClr>
                <a:schemeClr val="dk1"/>
              </a:buClr>
              <a:buSzPct val="95082"/>
              <a:buNone/>
            </a:pPr>
            <a:endParaRPr lang="en" altLang="en" sz="2000" b="0" i="0" u="none" strike="noStrike" cap="none" baseline="0" dirty="0">
              <a:solidFill>
                <a:schemeClr val="dk1"/>
              </a:solidFill>
              <a:latin typeface="Rambla"/>
              <a:ea typeface="Rambla"/>
              <a:cs typeface="Rambla"/>
              <a:sym typeface="Rambla"/>
              <a:rtl val="0"/>
            </a:endParaRPr>
          </a:p>
          <a:p>
            <a:pPr marL="342900" marR="0" lvl="0" indent="-342900" algn="l" rtl="0">
              <a:lnSpc>
                <a:spcPct val="80000"/>
              </a:lnSpc>
              <a:spcBef>
                <a:spcPts val="590"/>
              </a:spcBef>
              <a:spcAft>
                <a:spcPts val="0"/>
              </a:spcAft>
              <a:buClr>
                <a:schemeClr val="dk1"/>
              </a:buClr>
              <a:buSzPct val="95082"/>
              <a:buFont typeface="Arial"/>
              <a:buChar char="•"/>
            </a:pPr>
            <a:r>
              <a:rPr lang="en" altLang="en" sz="2000" b="0" i="0" u="none" strike="noStrike" cap="none" baseline="0" dirty="0">
                <a:solidFill>
                  <a:schemeClr val="dk1"/>
                </a:solidFill>
                <a:latin typeface="Rambla"/>
                <a:ea typeface="Rambla"/>
                <a:cs typeface="Rambla"/>
                <a:sym typeface="Rambla"/>
                <a:rtl val="0"/>
              </a:rPr>
              <a:t>School leaders that are willing to think “outside the box” when creating successful environments for </a:t>
            </a:r>
            <a:r>
              <a:rPr lang="en" altLang="en" sz="2000" b="0" i="0" u="sng" strike="noStrike" cap="none" baseline="0" dirty="0">
                <a:solidFill>
                  <a:schemeClr val="dk1"/>
                </a:solidFill>
                <a:latin typeface="Rambla"/>
                <a:ea typeface="Rambla"/>
                <a:cs typeface="Rambla"/>
                <a:sym typeface="Rambla"/>
                <a:rtl val="0"/>
              </a:rPr>
              <a:t>EVERY</a:t>
            </a:r>
            <a:r>
              <a:rPr lang="en" altLang="en" sz="2000" b="0" i="0" u="none" strike="noStrike" cap="none" baseline="0" dirty="0">
                <a:solidFill>
                  <a:schemeClr val="dk1"/>
                </a:solidFill>
                <a:latin typeface="Rambla"/>
                <a:ea typeface="Rambla"/>
                <a:cs typeface="Rambla"/>
                <a:sym typeface="Rambla"/>
                <a:rtl val="0"/>
              </a:rPr>
              <a:t> student</a:t>
            </a:r>
          </a:p>
        </p:txBody>
      </p:sp>
      <p:sp>
        <p:nvSpPr>
          <p:cNvPr id="267" name="Shape 267"/>
          <p:cNvSpPr txBox="1">
            <a:spLocks noGrp="1"/>
          </p:cNvSpPr>
          <p:nvPr>
            <p:ph type="title"/>
          </p:nvPr>
        </p:nvSpPr>
        <p:spPr>
          <a:xfrm>
            <a:off x="1447799" y="228600"/>
            <a:ext cx="6476999" cy="834627"/>
          </a:xfrm>
          <a:prstGeom prst="rect">
            <a:avLst/>
          </a:prstGeom>
          <a:noFill/>
          <a:ln>
            <a:noFill/>
          </a:ln>
        </p:spPr>
        <p:txBody>
          <a:bodyPr lIns="91425" tIns="45700" rIns="91425" bIns="45700" numCol="1" anchor="ctr" anchorCtr="0">
            <a:noAutofit/>
          </a:bodyPr>
          <a:lstStyle/>
          <a:p>
            <a:pPr marL="0" marR="0" lvl="0" indent="0" rtl="0">
              <a:lnSpc>
                <a:spcPct val="100000"/>
              </a:lnSpc>
              <a:spcBef>
                <a:spcPts val="0"/>
              </a:spcBef>
              <a:spcAft>
                <a:spcPts val="0"/>
              </a:spcAft>
              <a:buClr>
                <a:srgbClr val="FF0000"/>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Blended </a:t>
            </a:r>
            <a:r>
              <a:rPr lang="en" altLang="en" sz="4000" b="1" i="0" u="none" strike="noStrike" cap="none" baseline="0" dirty="0" smtClean="0">
                <a:solidFill>
                  <a:srgbClr val="002060"/>
                </a:solidFill>
                <a:latin typeface="Rambla"/>
                <a:ea typeface="Rambla"/>
                <a:cs typeface="Rambla"/>
                <a:sym typeface="Rambla"/>
                <a:rtl val="0"/>
              </a:rPr>
              <a:t>Learning Keys to Success</a:t>
            </a:r>
            <a:endParaRPr lang="en" altLang="en" sz="4000" b="1" i="0" u="none" strike="noStrike" cap="none" baseline="0" dirty="0">
              <a:solidFill>
                <a:srgbClr val="002060"/>
              </a:solidFill>
              <a:latin typeface="Rambla"/>
              <a:ea typeface="Rambla"/>
              <a:cs typeface="Rambla"/>
              <a:sym typeface="Rambla"/>
              <a:rtl val="0"/>
            </a:endParaRPr>
          </a:p>
        </p:txBody>
      </p:sp>
      <p:pic>
        <p:nvPicPr>
          <p:cNvPr id="268" name="Shape 268"/>
          <p:cNvPicPr preferRelativeResize="0"/>
          <p:nvPr/>
        </p:nvPicPr>
        <p:blipFill rotWithShape="1">
          <a:blip r:embed="rId3">
            <a:alphaModFix/>
          </a:blip>
          <a:srcRect/>
          <a:stretch/>
        </p:blipFill>
        <p:spPr>
          <a:xfrm>
            <a:off x="533400" y="171450"/>
            <a:ext cx="914399" cy="896954"/>
          </a:xfrm>
          <a:prstGeom prst="rect">
            <a:avLst/>
          </a:prstGeom>
          <a:noFill/>
          <a:ln>
            <a:noFill/>
          </a:ln>
        </p:spPr>
      </p:pic>
      <p:pic>
        <p:nvPicPr>
          <p:cNvPr id="6" name="Shape 269"/>
          <p:cNvPicPr preferRelativeResize="0"/>
          <p:nvPr/>
        </p:nvPicPr>
        <p:blipFill rotWithShape="1">
          <a:blip r:embed="rId4">
            <a:alphaModFix/>
          </a:blip>
          <a:srcRect/>
          <a:stretch/>
        </p:blipFill>
        <p:spPr>
          <a:xfrm>
            <a:off x="5221223" y="860027"/>
            <a:ext cx="3617974" cy="76123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7" name="Shape 277"/>
          <p:cNvPicPr preferRelativeResize="0"/>
          <p:nvPr/>
        </p:nvPicPr>
        <p:blipFill rotWithShape="1">
          <a:blip r:embed="rId3">
            <a:alphaModFix/>
          </a:blip>
          <a:srcRect/>
          <a:stretch/>
        </p:blipFill>
        <p:spPr>
          <a:xfrm>
            <a:off x="5897579" y="1544320"/>
            <a:ext cx="2128821" cy="1423792"/>
          </a:xfrm>
          <a:prstGeom prst="rect">
            <a:avLst/>
          </a:prstGeom>
          <a:noFill/>
          <a:ln>
            <a:noFill/>
          </a:ln>
        </p:spPr>
      </p:pic>
      <p:sp>
        <p:nvSpPr>
          <p:cNvPr id="274" name="Shape 274"/>
          <p:cNvSpPr txBox="1">
            <a:spLocks noGrp="1"/>
          </p:cNvSpPr>
          <p:nvPr>
            <p:ph type="body" idx="1"/>
          </p:nvPr>
        </p:nvSpPr>
        <p:spPr>
          <a:xfrm>
            <a:off x="228600" y="971550"/>
            <a:ext cx="8915400" cy="3575303"/>
          </a:xfrm>
          <a:prstGeom prst="rect">
            <a:avLst/>
          </a:prstGeom>
          <a:noFill/>
          <a:ln>
            <a:noFill/>
          </a:ln>
        </p:spPr>
        <p:txBody>
          <a:bodyPr lIns="91425" tIns="45700" rIns="91425" bIns="45700" numCol="1" anchor="t" anchorCtr="0">
            <a:noAutofit/>
          </a:bodyPr>
          <a:lstStyle/>
          <a:p>
            <a:pPr marL="342900" indent="-342900">
              <a:lnSpc>
                <a:spcPct val="90000"/>
              </a:lnSpc>
              <a:spcBef>
                <a:spcPts val="0"/>
              </a:spcBef>
              <a:buClr>
                <a:schemeClr val="dk1"/>
              </a:buClr>
              <a:buSzPct val="25000"/>
              <a:buFont typeface="Arial" panose="020B0604020202020204" pitchFamily="34" charset="0"/>
              <a:buChar char="•"/>
            </a:pPr>
            <a:r>
              <a:rPr lang="en" altLang="en" sz="2400" b="0" i="0" u="none" strike="noStrike" cap="none" baseline="0" dirty="0">
                <a:solidFill>
                  <a:schemeClr val="dk1"/>
                </a:solidFill>
                <a:latin typeface="Rambla"/>
                <a:ea typeface="Rambla"/>
                <a:cs typeface="Rambla"/>
                <a:sym typeface="Rambla"/>
                <a:rtl val="0"/>
              </a:rPr>
              <a:t>Blended learning is another tool that educators use to differentiate </a:t>
            </a:r>
            <a:r>
              <a:rPr lang="en" altLang="en" sz="2400" b="0" i="0" u="none" strike="noStrike" cap="none" baseline="0" dirty="0" smtClean="0">
                <a:solidFill>
                  <a:schemeClr val="dk1"/>
                </a:solidFill>
                <a:latin typeface="Rambla"/>
                <a:ea typeface="Rambla"/>
                <a:cs typeface="Rambla"/>
                <a:sym typeface="Rambla"/>
                <a:rtl val="0"/>
              </a:rPr>
              <a:t>instruction</a:t>
            </a:r>
            <a:endParaRPr lang="en" altLang="en" sz="2400" b="0" i="0" u="none" strike="noStrike" cap="none" baseline="0" dirty="0">
              <a:solidFill>
                <a:schemeClr val="dk1"/>
              </a:solidFill>
              <a:latin typeface="Rambla"/>
              <a:ea typeface="Rambla"/>
              <a:cs typeface="Rambla"/>
              <a:sym typeface="Rambla"/>
              <a:rtl val="0"/>
            </a:endParaRPr>
          </a:p>
          <a:p>
            <a:pPr marL="457200" indent="-457200">
              <a:lnSpc>
                <a:spcPct val="90000"/>
              </a:lnSpc>
              <a:spcBef>
                <a:spcPts val="592"/>
              </a:spcBef>
              <a:buClr>
                <a:schemeClr val="dk1"/>
              </a:buClr>
              <a:buFont typeface="Arial" panose="020B0604020202020204" pitchFamily="34" charset="0"/>
              <a:buChar char="•"/>
            </a:pPr>
            <a:endParaRPr lang="en-US" sz="2950" b="0" i="0" u="none" strike="noStrike" cap="none" baseline="0" dirty="0" smtClean="0">
              <a:solidFill>
                <a:schemeClr val="dk1"/>
              </a:solidFill>
              <a:latin typeface="Rambla"/>
              <a:ea typeface="Rambla"/>
              <a:cs typeface="Rambla"/>
              <a:sym typeface="Rambla"/>
              <a:rtl val="0"/>
            </a:endParaRPr>
          </a:p>
          <a:p>
            <a:pPr marL="457200" indent="-457200">
              <a:lnSpc>
                <a:spcPct val="90000"/>
              </a:lnSpc>
              <a:spcBef>
                <a:spcPts val="592"/>
              </a:spcBef>
              <a:buClr>
                <a:schemeClr val="dk1"/>
              </a:buClr>
              <a:buFont typeface="Arial" panose="020B0604020202020204" pitchFamily="34" charset="0"/>
              <a:buChar char="•"/>
            </a:pPr>
            <a:endParaRPr lang="en-US" sz="2950" b="0" i="0" u="none" strike="noStrike" cap="none" baseline="0" dirty="0" smtClean="0">
              <a:solidFill>
                <a:schemeClr val="dk1"/>
              </a:solidFill>
              <a:latin typeface="Rambla"/>
              <a:ea typeface="Rambla"/>
              <a:cs typeface="Rambla"/>
              <a:sym typeface="Rambla"/>
              <a:rtl val="0"/>
            </a:endParaRPr>
          </a:p>
          <a:p>
            <a:pPr marL="0" indent="0">
              <a:lnSpc>
                <a:spcPct val="90000"/>
              </a:lnSpc>
              <a:spcBef>
                <a:spcPts val="592"/>
              </a:spcBef>
              <a:buClr>
                <a:schemeClr val="dk1"/>
              </a:buClr>
              <a:buNone/>
            </a:pPr>
            <a:endParaRPr sz="2950" b="0" i="0" u="none" strike="noStrike" cap="none" baseline="0" dirty="0">
              <a:solidFill>
                <a:schemeClr val="dk1"/>
              </a:solidFill>
              <a:latin typeface="Rambla"/>
              <a:ea typeface="Rambla"/>
              <a:cs typeface="Rambla"/>
              <a:sym typeface="Rambla"/>
              <a:rtl val="0"/>
            </a:endParaRPr>
          </a:p>
          <a:p>
            <a:pPr marL="342900" indent="-342900">
              <a:lnSpc>
                <a:spcPct val="90000"/>
              </a:lnSpc>
              <a:spcBef>
                <a:spcPts val="590"/>
              </a:spcBef>
              <a:buClr>
                <a:schemeClr val="dk1"/>
              </a:buClr>
              <a:buSzPct val="25000"/>
              <a:buFont typeface="Arial" panose="020B0604020202020204" pitchFamily="34" charset="0"/>
              <a:buChar char="•"/>
            </a:pPr>
            <a:r>
              <a:rPr lang="en" altLang="en" sz="2400" b="0" i="0" u="none" strike="noStrike" cap="none" baseline="0" dirty="0" smtClean="0">
                <a:solidFill>
                  <a:schemeClr val="dk1"/>
                </a:solidFill>
                <a:latin typeface="Rambla"/>
                <a:ea typeface="Rambla"/>
                <a:cs typeface="Rambla"/>
                <a:sym typeface="Rambla"/>
                <a:rtl val="0"/>
              </a:rPr>
              <a:t>It </a:t>
            </a:r>
            <a:r>
              <a:rPr lang="en" altLang="en" sz="2400" b="0" i="0" u="none" strike="noStrike" cap="none" baseline="0" dirty="0">
                <a:solidFill>
                  <a:schemeClr val="dk1"/>
                </a:solidFill>
                <a:latin typeface="Rambla"/>
                <a:ea typeface="Rambla"/>
                <a:cs typeface="Rambla"/>
                <a:sym typeface="Rambla"/>
                <a:rtl val="0"/>
              </a:rPr>
              <a:t>is not the answer for all students, but it </a:t>
            </a:r>
            <a:r>
              <a:rPr lang="en" altLang="en" sz="2400" b="0" i="0" u="none" strike="noStrike" cap="none" baseline="0" dirty="0" smtClean="0">
                <a:solidFill>
                  <a:schemeClr val="dk1"/>
                </a:solidFill>
                <a:latin typeface="Rambla"/>
                <a:ea typeface="Rambla"/>
                <a:cs typeface="Rambla"/>
                <a:sym typeface="Rambla"/>
                <a:rtl val="0"/>
              </a:rPr>
              <a:t>provides</a:t>
            </a:r>
            <a:r>
              <a:rPr lang="en" altLang="en" sz="2400" b="0" i="0" u="none" strike="noStrike" cap="none" dirty="0" smtClean="0">
                <a:solidFill>
                  <a:schemeClr val="dk1"/>
                </a:solidFill>
                <a:latin typeface="Rambla"/>
                <a:ea typeface="Rambla"/>
                <a:cs typeface="Rambla"/>
                <a:sym typeface="Rambla"/>
                <a:rtl val="0"/>
              </a:rPr>
              <a:t> </a:t>
            </a:r>
            <a:r>
              <a:rPr lang="en" altLang="en" sz="2400" b="0" i="0" u="none" strike="noStrike" cap="none" baseline="0" dirty="0" smtClean="0">
                <a:solidFill>
                  <a:schemeClr val="dk1"/>
                </a:solidFill>
                <a:latin typeface="Rambla"/>
                <a:ea typeface="Rambla"/>
                <a:cs typeface="Rambla"/>
                <a:sym typeface="Rambla"/>
                <a:rtl val="0"/>
              </a:rPr>
              <a:t>flexibility </a:t>
            </a:r>
            <a:r>
              <a:rPr lang="en" altLang="en" sz="2400" b="0" i="0" u="none" strike="noStrike" cap="none" baseline="0" dirty="0">
                <a:solidFill>
                  <a:schemeClr val="dk1"/>
                </a:solidFill>
                <a:latin typeface="Rambla"/>
                <a:ea typeface="Rambla"/>
                <a:cs typeface="Rambla"/>
                <a:sym typeface="Rambla"/>
                <a:rtl val="0"/>
              </a:rPr>
              <a:t>when combining resources to facilitate </a:t>
            </a:r>
            <a:r>
              <a:rPr lang="en" altLang="en" sz="2400" b="0" i="0" u="none" strike="noStrike" cap="none" baseline="0" dirty="0" smtClean="0">
                <a:solidFill>
                  <a:schemeClr val="dk1"/>
                </a:solidFill>
                <a:latin typeface="Rambla"/>
                <a:ea typeface="Rambla"/>
                <a:cs typeface="Rambla"/>
                <a:sym typeface="Rambla"/>
                <a:rtl val="0"/>
              </a:rPr>
              <a:t>student success</a:t>
            </a:r>
            <a:endParaRPr lang="en" altLang="en" sz="2400" b="0" i="0" u="none" strike="noStrike" cap="none" baseline="0" dirty="0">
              <a:solidFill>
                <a:schemeClr val="dk1"/>
              </a:solidFill>
              <a:latin typeface="Rambla"/>
              <a:ea typeface="Rambla"/>
              <a:cs typeface="Rambla"/>
              <a:sym typeface="Rambla"/>
              <a:rtl val="0"/>
            </a:endParaRPr>
          </a:p>
        </p:txBody>
      </p:sp>
      <p:sp>
        <p:nvSpPr>
          <p:cNvPr id="275" name="Shape 275"/>
          <p:cNvSpPr txBox="1">
            <a:spLocks noGrp="1"/>
          </p:cNvSpPr>
          <p:nvPr>
            <p:ph type="title"/>
          </p:nvPr>
        </p:nvSpPr>
        <p:spPr>
          <a:xfrm>
            <a:off x="1752599" y="228600"/>
            <a:ext cx="6172199" cy="834627"/>
          </a:xfrm>
          <a:prstGeom prst="rect">
            <a:avLst/>
          </a:prstGeom>
          <a:noFill/>
          <a:ln>
            <a:noFill/>
          </a:ln>
        </p:spPr>
        <p:txBody>
          <a:bodyPr lIns="91425" tIns="45700" rIns="91425" bIns="45700" numCol="1" anchor="ctr" anchorCtr="0">
            <a:noAutofit/>
          </a:bodyPr>
          <a:lstStyle/>
          <a:p>
            <a:pPr marL="0" marR="0" lvl="0" indent="0" rtl="0">
              <a:lnSpc>
                <a:spcPct val="100000"/>
              </a:lnSpc>
              <a:spcBef>
                <a:spcPts val="0"/>
              </a:spcBef>
              <a:spcAft>
                <a:spcPts val="0"/>
              </a:spcAft>
              <a:buClr>
                <a:srgbClr val="FF0000"/>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Blended Learning</a:t>
            </a:r>
          </a:p>
        </p:txBody>
      </p:sp>
      <p:pic>
        <p:nvPicPr>
          <p:cNvPr id="276" name="Shape 276"/>
          <p:cNvPicPr preferRelativeResize="0"/>
          <p:nvPr/>
        </p:nvPicPr>
        <p:blipFill rotWithShape="1">
          <a:blip r:embed="rId4">
            <a:alphaModFix/>
          </a:blip>
          <a:srcRect/>
          <a:stretch/>
        </p:blipFill>
        <p:spPr>
          <a:xfrm>
            <a:off x="533400" y="131744"/>
            <a:ext cx="914399" cy="89695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228600" y="1079533"/>
            <a:ext cx="4270829" cy="3521496"/>
          </a:xfrm>
          <a:prstGeom prst="rect">
            <a:avLst/>
          </a:prstGeom>
          <a:noFill/>
          <a:ln>
            <a:noFill/>
          </a:ln>
        </p:spPr>
        <p:txBody>
          <a:bodyPr lIns="91425" tIns="45700" rIns="91425" bIns="45700" numCol="1" anchor="t" anchorCtr="0">
            <a:noAutofit/>
          </a:bodyPr>
          <a:lstStyle/>
          <a:p>
            <a:pPr marL="387350" marR="0" lvl="0" indent="-285750" algn="l" rtl="0">
              <a:lnSpc>
                <a:spcPct val="90000"/>
              </a:lnSpc>
              <a:spcBef>
                <a:spcPts val="0"/>
              </a:spcBef>
              <a:spcAft>
                <a:spcPts val="0"/>
              </a:spcAft>
              <a:buClrTx/>
              <a:buSzPct val="68000"/>
              <a:buFont typeface="Arial" panose="020B0604020202020204" pitchFamily="34" charset="0"/>
              <a:buChar char="•"/>
            </a:pPr>
            <a:r>
              <a:rPr lang="en" altLang="en" b="0" i="0" u="none" strike="noStrike" cap="none" baseline="0" dirty="0" smtClean="0">
                <a:solidFill>
                  <a:schemeClr val="dk1"/>
                </a:solidFill>
                <a:latin typeface="Rambla"/>
                <a:ea typeface="Rambla"/>
                <a:cs typeface="Rambla"/>
                <a:sym typeface="Rambla"/>
                <a:rtl val="0"/>
              </a:rPr>
              <a:t>Mutual </a:t>
            </a:r>
            <a:r>
              <a:rPr lang="en" altLang="en" b="0" i="0" u="none" strike="noStrike" cap="none" baseline="0" dirty="0">
                <a:solidFill>
                  <a:schemeClr val="dk1"/>
                </a:solidFill>
                <a:latin typeface="Rambla"/>
                <a:ea typeface="Rambla"/>
                <a:cs typeface="Rambla"/>
                <a:sym typeface="Rambla"/>
                <a:rtl val="0"/>
              </a:rPr>
              <a:t>planning periods for co-teaching teams </a:t>
            </a:r>
          </a:p>
          <a:p>
            <a:pPr marL="666751" marR="0" lvl="1" indent="-285750" algn="l" rtl="0">
              <a:lnSpc>
                <a:spcPct val="90000"/>
              </a:lnSpc>
              <a:spcBef>
                <a:spcPts val="324"/>
              </a:spcBef>
              <a:spcAft>
                <a:spcPts val="0"/>
              </a:spcAft>
              <a:buClrTx/>
              <a:buSzPct val="100000"/>
              <a:buFont typeface="Arial" panose="020B0604020202020204" pitchFamily="34" charset="0"/>
              <a:buChar char="•"/>
            </a:pPr>
            <a:r>
              <a:rPr lang="en" altLang="en" sz="1800" b="0" i="0" u="none" strike="noStrike" cap="none" baseline="0" dirty="0">
                <a:solidFill>
                  <a:schemeClr val="dk1"/>
                </a:solidFill>
                <a:latin typeface="Rambla"/>
                <a:ea typeface="Rambla"/>
                <a:cs typeface="Rambla"/>
                <a:sym typeface="Rambla"/>
                <a:rtl val="0"/>
              </a:rPr>
              <a:t>Data Teams comprised of co-teaching teams </a:t>
            </a:r>
          </a:p>
          <a:p>
            <a:pPr marL="387350" marR="0" lvl="0" indent="-285750" algn="l" rtl="0">
              <a:lnSpc>
                <a:spcPct val="90000"/>
              </a:lnSpc>
              <a:spcBef>
                <a:spcPts val="400"/>
              </a:spcBef>
              <a:spcAft>
                <a:spcPts val="0"/>
              </a:spcAft>
              <a:buClrTx/>
              <a:buSzPct val="68000"/>
              <a:buFont typeface="Arial" panose="020B0604020202020204" pitchFamily="34" charset="0"/>
              <a:buChar char="•"/>
            </a:pPr>
            <a:r>
              <a:rPr lang="en" altLang="en" b="0" i="0" u="none" strike="noStrike" cap="none" baseline="0" dirty="0">
                <a:solidFill>
                  <a:schemeClr val="dk1"/>
                </a:solidFill>
                <a:latin typeface="Rambla"/>
                <a:ea typeface="Rambla"/>
                <a:cs typeface="Rambla"/>
                <a:sym typeface="Rambla"/>
                <a:rtl val="0"/>
              </a:rPr>
              <a:t>Co-teachers stay within discipline </a:t>
            </a:r>
          </a:p>
          <a:p>
            <a:pPr marL="387350" marR="0" lvl="0" indent="-285750" algn="l" rtl="0">
              <a:lnSpc>
                <a:spcPct val="90000"/>
              </a:lnSpc>
              <a:spcBef>
                <a:spcPts val="400"/>
              </a:spcBef>
              <a:spcAft>
                <a:spcPts val="0"/>
              </a:spcAft>
              <a:buClrTx/>
              <a:buSzPct val="68000"/>
              <a:buFont typeface="Arial" panose="020B0604020202020204" pitchFamily="34" charset="0"/>
              <a:buChar char="•"/>
            </a:pPr>
            <a:r>
              <a:rPr lang="en" altLang="en" b="0" i="0" u="none" strike="noStrike" cap="none" baseline="0" dirty="0">
                <a:solidFill>
                  <a:schemeClr val="dk1"/>
                </a:solidFill>
                <a:latin typeface="Rambla"/>
                <a:ea typeface="Rambla"/>
                <a:cs typeface="Rambla"/>
                <a:sym typeface="Rambla"/>
                <a:rtl val="0"/>
              </a:rPr>
              <a:t>HQ content area co-teachers </a:t>
            </a:r>
          </a:p>
          <a:p>
            <a:pPr marL="387350" marR="0" lvl="0" indent="-285750" algn="l" rtl="0">
              <a:lnSpc>
                <a:spcPct val="100000"/>
              </a:lnSpc>
              <a:spcBef>
                <a:spcPts val="0"/>
              </a:spcBef>
              <a:spcAft>
                <a:spcPts val="0"/>
              </a:spcAft>
              <a:buClrTx/>
              <a:buSzPct val="68000"/>
              <a:buFont typeface="Arial" panose="020B0604020202020204" pitchFamily="34" charset="0"/>
              <a:buChar char="•"/>
            </a:pPr>
            <a:r>
              <a:rPr lang="en" altLang="en" b="0" i="0" u="none" strike="noStrike" cap="none" baseline="0" dirty="0">
                <a:solidFill>
                  <a:schemeClr val="dk1"/>
                </a:solidFill>
                <a:latin typeface="Rambla"/>
                <a:ea typeface="Rambla"/>
                <a:cs typeface="Rambla"/>
                <a:sym typeface="Rambla"/>
                <a:rtl val="0"/>
              </a:rPr>
              <a:t>Opportunities </a:t>
            </a:r>
            <a:r>
              <a:rPr lang="en" altLang="en" b="0" i="0" u="none" strike="noStrike" cap="none" baseline="0" dirty="0" smtClean="0">
                <a:solidFill>
                  <a:schemeClr val="dk1"/>
                </a:solidFill>
                <a:latin typeface="Rambla"/>
                <a:ea typeface="Rambla"/>
                <a:cs typeface="Rambla"/>
                <a:sym typeface="Rambla"/>
                <a:rtl val="0"/>
              </a:rPr>
              <a:t>to </a:t>
            </a:r>
            <a:r>
              <a:rPr lang="en" altLang="en" b="0" i="0" u="none" strike="noStrike" cap="none" baseline="0" dirty="0">
                <a:solidFill>
                  <a:schemeClr val="dk1"/>
                </a:solidFill>
                <a:latin typeface="Rambla"/>
                <a:ea typeface="Rambla"/>
                <a:cs typeface="Rambla"/>
                <a:sym typeface="Rambla"/>
                <a:rtl val="0"/>
              </a:rPr>
              <a:t>present </a:t>
            </a:r>
            <a:r>
              <a:rPr lang="en" altLang="en" b="0" i="0" u="none" strike="noStrike" cap="none" baseline="0" dirty="0" smtClean="0">
                <a:solidFill>
                  <a:schemeClr val="dk1"/>
                </a:solidFill>
                <a:latin typeface="Rambla"/>
                <a:ea typeface="Rambla"/>
                <a:cs typeface="Rambla"/>
                <a:sym typeface="Rambla"/>
                <a:rtl val="0"/>
              </a:rPr>
              <a:t>successes </a:t>
            </a:r>
            <a:r>
              <a:rPr lang="en" altLang="en" b="0" i="0" u="none" strike="noStrike" cap="none" baseline="0" dirty="0">
                <a:solidFill>
                  <a:schemeClr val="dk1"/>
                </a:solidFill>
                <a:latin typeface="Rambla"/>
                <a:ea typeface="Rambla"/>
                <a:cs typeface="Rambla"/>
                <a:sym typeface="Rambla"/>
                <a:rtl val="0"/>
              </a:rPr>
              <a:t>and failures with other teams </a:t>
            </a:r>
          </a:p>
          <a:p>
            <a:pPr marL="387350" marR="0" lvl="0" indent="-285750" algn="l" rtl="0">
              <a:lnSpc>
                <a:spcPct val="100000"/>
              </a:lnSpc>
              <a:spcBef>
                <a:spcPts val="0"/>
              </a:spcBef>
              <a:spcAft>
                <a:spcPts val="0"/>
              </a:spcAft>
              <a:buClrTx/>
              <a:buSzPct val="68000"/>
              <a:buFont typeface="Arial" panose="020B0604020202020204" pitchFamily="34" charset="0"/>
              <a:buChar char="•"/>
            </a:pPr>
            <a:r>
              <a:rPr lang="en" altLang="en" b="0" i="0" u="none" strike="noStrike" cap="none" baseline="0" dirty="0">
                <a:solidFill>
                  <a:srgbClr val="000000"/>
                </a:solidFill>
                <a:latin typeface="Rambla"/>
                <a:ea typeface="Rambla"/>
                <a:cs typeface="Rambla"/>
                <a:sym typeface="Rambla"/>
                <a:rtl val="0"/>
              </a:rPr>
              <a:t>Successful Co-teaching Alignment </a:t>
            </a:r>
          </a:p>
          <a:p>
            <a:pPr marL="666751" marR="0" lvl="1" indent="-285750" algn="l" rtl="0">
              <a:lnSpc>
                <a:spcPct val="100000"/>
              </a:lnSpc>
              <a:spcBef>
                <a:spcPts val="324"/>
              </a:spcBef>
              <a:spcAft>
                <a:spcPts val="0"/>
              </a:spcAft>
              <a:buClrTx/>
              <a:buSzPct val="100000"/>
              <a:buFont typeface="Arial" panose="020B0604020202020204" pitchFamily="34" charset="0"/>
              <a:buChar char="•"/>
            </a:pPr>
            <a:r>
              <a:rPr lang="en" altLang="en" sz="1800" b="0" i="0" u="none" strike="noStrike" cap="none" baseline="0" dirty="0">
                <a:solidFill>
                  <a:srgbClr val="000000"/>
                </a:solidFill>
                <a:latin typeface="Rambla"/>
                <a:ea typeface="Rambla"/>
                <a:cs typeface="Rambla"/>
                <a:sym typeface="Rambla"/>
                <a:rtl val="0"/>
              </a:rPr>
              <a:t>Successful co-teaching teams stay together </a:t>
            </a:r>
          </a:p>
          <a:p>
            <a:pPr marL="666751" marR="0" lvl="1" indent="-285750" algn="l" rtl="0">
              <a:lnSpc>
                <a:spcPct val="100000"/>
              </a:lnSpc>
              <a:spcBef>
                <a:spcPts val="324"/>
              </a:spcBef>
              <a:spcAft>
                <a:spcPts val="0"/>
              </a:spcAft>
              <a:buClrTx/>
              <a:buSzPct val="100000"/>
              <a:buFont typeface="Arial" panose="020B0604020202020204" pitchFamily="34" charset="0"/>
              <a:buChar char="•"/>
            </a:pPr>
            <a:r>
              <a:rPr lang="en" altLang="en" sz="1800" b="0" i="0" u="none" strike="noStrike" cap="none" baseline="0" dirty="0">
                <a:solidFill>
                  <a:srgbClr val="000000"/>
                </a:solidFill>
                <a:latin typeface="Rambla"/>
                <a:ea typeface="Rambla"/>
                <a:cs typeface="Rambla"/>
                <a:sym typeface="Rambla"/>
                <a:rtl val="0"/>
              </a:rPr>
              <a:t>Co-teachers follow students from year to year </a:t>
            </a:r>
          </a:p>
          <a:p>
            <a:pPr marL="365760" marR="0" lvl="0" indent="-162559" algn="l" rtl="0">
              <a:lnSpc>
                <a:spcPct val="90000"/>
              </a:lnSpc>
              <a:spcBef>
                <a:spcPts val="400"/>
              </a:spcBef>
              <a:spcAft>
                <a:spcPts val="0"/>
              </a:spcAft>
              <a:buClr>
                <a:schemeClr val="accent1"/>
              </a:buClr>
              <a:buFont typeface="Noto Symbol"/>
              <a:buNone/>
            </a:pPr>
            <a:endParaRPr sz="2500" b="0" i="0" u="none" strike="noStrike" cap="none" baseline="0" dirty="0">
              <a:solidFill>
                <a:schemeClr val="dk1"/>
              </a:solidFill>
              <a:latin typeface="Rambla"/>
              <a:ea typeface="Rambla"/>
              <a:cs typeface="Rambla"/>
              <a:sym typeface="Rambla"/>
              <a:rtl val="0"/>
            </a:endParaRPr>
          </a:p>
        </p:txBody>
      </p:sp>
      <p:sp>
        <p:nvSpPr>
          <p:cNvPr id="305" name="Shape 305"/>
          <p:cNvSpPr txBox="1">
            <a:spLocks noGrp="1"/>
          </p:cNvSpPr>
          <p:nvPr>
            <p:ph type="title"/>
          </p:nvPr>
        </p:nvSpPr>
        <p:spPr>
          <a:xfrm>
            <a:off x="1981200" y="228600"/>
            <a:ext cx="5943598" cy="834627"/>
          </a:xfrm>
          <a:prstGeom prst="rect">
            <a:avLst/>
          </a:prstGeom>
          <a:noFill/>
          <a:ln>
            <a:noFill/>
          </a:ln>
        </p:spPr>
        <p:txBody>
          <a:bodyPr lIns="91425" tIns="45700" rIns="91425" bIns="45700" numCol="1" anchor="ctr" anchorCtr="0">
            <a:noAutofit/>
          </a:bodyPr>
          <a:lstStyle/>
          <a:p>
            <a:pPr marL="0" marR="0" lvl="0" indent="0" algn="l" rtl="0">
              <a:lnSpc>
                <a:spcPct val="100000"/>
              </a:lnSpc>
              <a:spcBef>
                <a:spcPts val="0"/>
              </a:spcBef>
              <a:spcAft>
                <a:spcPts val="0"/>
              </a:spcAft>
              <a:buClr>
                <a:srgbClr val="FF0000"/>
              </a:buClr>
              <a:buSzPct val="25000"/>
              <a:buFont typeface="Garamond"/>
              <a:buNone/>
            </a:pPr>
            <a:r>
              <a:rPr lang="en" altLang="en" sz="3600" b="1" i="0" u="none" strike="noStrike" cap="none" baseline="0">
                <a:solidFill>
                  <a:srgbClr val="002060"/>
                </a:solidFill>
                <a:latin typeface="Rambla"/>
                <a:ea typeface="Rambla"/>
                <a:cs typeface="Rambla"/>
                <a:sym typeface="Rambla"/>
                <a:rtl val="0"/>
              </a:rPr>
              <a:t>Successful Co-Teaching</a:t>
            </a:r>
          </a:p>
        </p:txBody>
      </p:sp>
      <p:pic>
        <p:nvPicPr>
          <p:cNvPr id="306" name="Shape 306"/>
          <p:cNvPicPr preferRelativeResize="0"/>
          <p:nvPr/>
        </p:nvPicPr>
        <p:blipFill rotWithShape="1">
          <a:blip r:embed="rId3">
            <a:alphaModFix/>
          </a:blip>
          <a:srcRect/>
          <a:stretch/>
        </p:blipFill>
        <p:spPr>
          <a:xfrm>
            <a:off x="533400" y="171450"/>
            <a:ext cx="914399" cy="896954"/>
          </a:xfrm>
          <a:prstGeom prst="rect">
            <a:avLst/>
          </a:prstGeom>
          <a:noFill/>
          <a:ln>
            <a:noFill/>
          </a:ln>
        </p:spPr>
      </p:pic>
      <p:sp>
        <p:nvSpPr>
          <p:cNvPr id="307" name="Shape 307"/>
          <p:cNvSpPr txBox="1"/>
          <p:nvPr/>
        </p:nvSpPr>
        <p:spPr>
          <a:xfrm>
            <a:off x="228600" y="3240884"/>
            <a:ext cx="8077199" cy="934870"/>
          </a:xfrm>
          <a:prstGeom prst="rect">
            <a:avLst/>
          </a:prstGeom>
          <a:noFill/>
          <a:ln>
            <a:noFill/>
          </a:ln>
        </p:spPr>
        <p:txBody>
          <a:bodyPr lIns="91425" tIns="45700" rIns="91425" bIns="45700" numCol="1" anchor="t" anchorCtr="0">
            <a:noAutofit/>
          </a:bodyPr>
          <a:lstStyle/>
          <a:p>
            <a:pPr marL="365760" marR="0" lvl="0" indent="-175259" algn="l" rtl="0">
              <a:lnSpc>
                <a:spcPct val="100000"/>
              </a:lnSpc>
              <a:spcBef>
                <a:spcPts val="0"/>
              </a:spcBef>
              <a:spcAft>
                <a:spcPts val="0"/>
              </a:spcAft>
              <a:buClr>
                <a:srgbClr val="727CA3"/>
              </a:buClr>
              <a:buFont typeface="Noto Symbol"/>
              <a:buNone/>
            </a:pPr>
            <a:endParaRPr sz="2200" b="0" i="0" u="none" strike="noStrike" cap="none" baseline="0">
              <a:solidFill>
                <a:srgbClr val="000000"/>
              </a:solidFill>
              <a:latin typeface="Rambla"/>
              <a:ea typeface="Rambla"/>
              <a:cs typeface="Rambla"/>
              <a:sym typeface="Rambla"/>
              <a:rtl val="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800" y="1127754"/>
            <a:ext cx="4064000" cy="3048000"/>
          </a:xfrm>
          <a:prstGeom prst="rect">
            <a:avLst/>
          </a:prstGeom>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228600" y="1068404"/>
            <a:ext cx="3657600" cy="3732194"/>
          </a:xfrm>
          <a:prstGeom prst="rect">
            <a:avLst/>
          </a:prstGeom>
          <a:noFill/>
          <a:ln>
            <a:noFill/>
          </a:ln>
        </p:spPr>
        <p:txBody>
          <a:bodyPr lIns="91425" tIns="45700" rIns="91425" bIns="45700" numCol="1" anchor="t" anchorCtr="0">
            <a:noAutofit/>
          </a:bodyPr>
          <a:lstStyle/>
          <a:p>
            <a:pPr marL="365760" marR="0" lvl="0" indent="-264160" algn="l" rtl="0">
              <a:lnSpc>
                <a:spcPct val="90000"/>
              </a:lnSpc>
              <a:spcBef>
                <a:spcPts val="0"/>
              </a:spcBef>
              <a:spcAft>
                <a:spcPts val="0"/>
              </a:spcAft>
              <a:buClrTx/>
              <a:buSzPct val="68000"/>
              <a:buFont typeface="Noto Symbol"/>
              <a:buChar char=""/>
            </a:pPr>
            <a:r>
              <a:rPr lang="en" altLang="en" sz="2700" b="0" i="0" u="none" strike="noStrike" cap="none" baseline="0" dirty="0">
                <a:solidFill>
                  <a:schemeClr val="dk1"/>
                </a:solidFill>
                <a:latin typeface="Rambla"/>
                <a:ea typeface="Rambla"/>
                <a:cs typeface="Rambla"/>
                <a:sym typeface="Rambla"/>
                <a:rtl val="0"/>
              </a:rPr>
              <a:t>Incorporation of </a:t>
            </a:r>
            <a:r>
              <a:rPr lang="en" altLang="en" sz="2700" b="0" i="0" u="sng" strike="noStrike" cap="none" baseline="0" dirty="0">
                <a:solidFill>
                  <a:schemeClr val="dk1"/>
                </a:solidFill>
                <a:latin typeface="Rambla"/>
                <a:ea typeface="Rambla"/>
                <a:cs typeface="Rambla"/>
                <a:sym typeface="Rambla"/>
                <a:rtl val="0"/>
              </a:rPr>
              <a:t>and</a:t>
            </a:r>
            <a:r>
              <a:rPr lang="en" altLang="en" sz="2700" b="0" i="0" u="none" strike="noStrike" cap="none" baseline="0" dirty="0">
                <a:solidFill>
                  <a:schemeClr val="dk1"/>
                </a:solidFill>
                <a:latin typeface="Rambla"/>
                <a:ea typeface="Rambla"/>
                <a:cs typeface="Rambla"/>
                <a:sym typeface="Rambla"/>
                <a:rtl val="0"/>
              </a:rPr>
              <a:t> training on all 6 co-teaching models </a:t>
            </a:r>
          </a:p>
          <a:p>
            <a:pPr marL="850392" marR="0" lvl="1" indent="-469392" algn="l" rtl="0">
              <a:lnSpc>
                <a:spcPct val="90000"/>
              </a:lnSpc>
              <a:spcBef>
                <a:spcPts val="324"/>
              </a:spcBef>
              <a:spcAft>
                <a:spcPts val="0"/>
              </a:spcAft>
              <a:buClrTx/>
              <a:buSzPct val="100000"/>
              <a:buFont typeface="Rambla"/>
              <a:buAutoNum type="arabicPeriod"/>
            </a:pPr>
            <a:r>
              <a:rPr lang="en" altLang="en" sz="2300" b="0" i="0" u="none" strike="noStrike" cap="none" baseline="0" dirty="0">
                <a:solidFill>
                  <a:schemeClr val="dk1"/>
                </a:solidFill>
                <a:latin typeface="Rambla"/>
                <a:ea typeface="Rambla"/>
                <a:cs typeface="Rambla"/>
                <a:sym typeface="Rambla"/>
                <a:rtl val="0"/>
              </a:rPr>
              <a:t>One Teach, One Observe</a:t>
            </a:r>
          </a:p>
          <a:p>
            <a:pPr marL="850392" marR="0" lvl="1" indent="-469392" algn="l" rtl="0">
              <a:lnSpc>
                <a:spcPct val="90000"/>
              </a:lnSpc>
              <a:spcBef>
                <a:spcPts val="324"/>
              </a:spcBef>
              <a:spcAft>
                <a:spcPts val="0"/>
              </a:spcAft>
              <a:buClrTx/>
              <a:buSzPct val="100000"/>
              <a:buFont typeface="Rambla"/>
              <a:buAutoNum type="arabicPeriod"/>
            </a:pPr>
            <a:r>
              <a:rPr lang="en" altLang="en" sz="2300" b="0" i="0" u="none" strike="noStrike" cap="none" baseline="0" dirty="0">
                <a:solidFill>
                  <a:schemeClr val="dk1"/>
                </a:solidFill>
                <a:latin typeface="Rambla"/>
                <a:ea typeface="Rambla"/>
                <a:cs typeface="Rambla"/>
                <a:sym typeface="Rambla"/>
                <a:rtl val="0"/>
              </a:rPr>
              <a:t>One Teach, One Assist </a:t>
            </a:r>
          </a:p>
          <a:p>
            <a:pPr marL="850392" marR="0" lvl="1" indent="-469392" algn="l" rtl="0">
              <a:lnSpc>
                <a:spcPct val="90000"/>
              </a:lnSpc>
              <a:spcBef>
                <a:spcPts val="324"/>
              </a:spcBef>
              <a:spcAft>
                <a:spcPts val="0"/>
              </a:spcAft>
              <a:buClrTx/>
              <a:buSzPct val="100000"/>
              <a:buFont typeface="Rambla"/>
              <a:buAutoNum type="arabicPeriod"/>
            </a:pPr>
            <a:r>
              <a:rPr lang="en" altLang="en" sz="2300" b="0" i="0" u="none" strike="noStrike" cap="none" baseline="0" dirty="0">
                <a:solidFill>
                  <a:schemeClr val="dk1"/>
                </a:solidFill>
                <a:latin typeface="Rambla"/>
                <a:ea typeface="Rambla"/>
                <a:cs typeface="Rambla"/>
                <a:sym typeface="Rambla"/>
                <a:rtl val="0"/>
              </a:rPr>
              <a:t>Parallel Teaching </a:t>
            </a:r>
          </a:p>
          <a:p>
            <a:pPr marL="850392" marR="0" lvl="1" indent="-469392" algn="l" rtl="0">
              <a:lnSpc>
                <a:spcPct val="90000"/>
              </a:lnSpc>
              <a:spcBef>
                <a:spcPts val="324"/>
              </a:spcBef>
              <a:spcAft>
                <a:spcPts val="0"/>
              </a:spcAft>
              <a:buClrTx/>
              <a:buSzPct val="100000"/>
              <a:buFont typeface="Rambla"/>
              <a:buAutoNum type="arabicPeriod"/>
            </a:pPr>
            <a:r>
              <a:rPr lang="en" altLang="en" sz="2300" b="0" i="0" u="none" strike="noStrike" cap="none" baseline="0" dirty="0">
                <a:solidFill>
                  <a:schemeClr val="dk1"/>
                </a:solidFill>
                <a:latin typeface="Rambla"/>
                <a:ea typeface="Rambla"/>
                <a:cs typeface="Rambla"/>
                <a:sym typeface="Rambla"/>
                <a:rtl val="0"/>
              </a:rPr>
              <a:t>Station Teaching </a:t>
            </a:r>
          </a:p>
          <a:p>
            <a:pPr marL="850392" marR="0" lvl="1" indent="-469392" algn="l" rtl="0">
              <a:lnSpc>
                <a:spcPct val="90000"/>
              </a:lnSpc>
              <a:spcBef>
                <a:spcPts val="324"/>
              </a:spcBef>
              <a:spcAft>
                <a:spcPts val="0"/>
              </a:spcAft>
              <a:buClrTx/>
              <a:buSzPct val="100000"/>
              <a:buFont typeface="Rambla"/>
              <a:buAutoNum type="arabicPeriod"/>
            </a:pPr>
            <a:r>
              <a:rPr lang="en" altLang="en" sz="2300" b="0" i="0" u="none" strike="noStrike" cap="none" baseline="0" dirty="0">
                <a:solidFill>
                  <a:schemeClr val="dk1"/>
                </a:solidFill>
                <a:latin typeface="Rambla"/>
                <a:ea typeface="Rambla"/>
                <a:cs typeface="Rambla"/>
                <a:sym typeface="Rambla"/>
                <a:rtl val="0"/>
              </a:rPr>
              <a:t>Alternative Teaching </a:t>
            </a:r>
          </a:p>
          <a:p>
            <a:pPr marL="850392" marR="0" lvl="1" indent="-469392" algn="l" rtl="0">
              <a:lnSpc>
                <a:spcPct val="90000"/>
              </a:lnSpc>
              <a:spcBef>
                <a:spcPts val="324"/>
              </a:spcBef>
              <a:spcAft>
                <a:spcPts val="0"/>
              </a:spcAft>
              <a:buClrTx/>
              <a:buSzPct val="100000"/>
              <a:buFont typeface="Rambla"/>
              <a:buAutoNum type="arabicPeriod"/>
            </a:pPr>
            <a:r>
              <a:rPr lang="en" altLang="en" sz="2300" b="0" i="0" u="none" strike="noStrike" cap="none" baseline="0" dirty="0">
                <a:solidFill>
                  <a:schemeClr val="dk1"/>
                </a:solidFill>
                <a:latin typeface="Rambla"/>
                <a:ea typeface="Rambla"/>
                <a:cs typeface="Rambla"/>
                <a:sym typeface="Rambla"/>
                <a:rtl val="0"/>
              </a:rPr>
              <a:t>Team Teaching </a:t>
            </a:r>
          </a:p>
          <a:p>
            <a:pPr marL="624078" marR="0" lvl="0" indent="-408178" algn="l" rtl="0">
              <a:lnSpc>
                <a:spcPct val="90000"/>
              </a:lnSpc>
              <a:spcBef>
                <a:spcPts val="400"/>
              </a:spcBef>
              <a:spcAft>
                <a:spcPts val="0"/>
              </a:spcAft>
              <a:buClr>
                <a:schemeClr val="accent1"/>
              </a:buClr>
              <a:buFont typeface="Rambla"/>
              <a:buNone/>
            </a:pPr>
            <a:endParaRPr sz="2700" b="0" i="0" u="none" strike="noStrike" cap="none" baseline="0" dirty="0">
              <a:solidFill>
                <a:schemeClr val="dk1"/>
              </a:solidFill>
              <a:latin typeface="Rambla"/>
              <a:ea typeface="Rambla"/>
              <a:cs typeface="Rambla"/>
              <a:sym typeface="Rambla"/>
              <a:rtl val="0"/>
            </a:endParaRPr>
          </a:p>
        </p:txBody>
      </p:sp>
      <p:sp>
        <p:nvSpPr>
          <p:cNvPr id="313" name="Shape 313"/>
          <p:cNvSpPr txBox="1">
            <a:spLocks noGrp="1"/>
          </p:cNvSpPr>
          <p:nvPr>
            <p:ph type="title"/>
          </p:nvPr>
        </p:nvSpPr>
        <p:spPr>
          <a:xfrm>
            <a:off x="1981200" y="228600"/>
            <a:ext cx="5943598" cy="834627"/>
          </a:xfrm>
          <a:prstGeom prst="rect">
            <a:avLst/>
          </a:prstGeom>
          <a:noFill/>
          <a:ln>
            <a:noFill/>
          </a:ln>
        </p:spPr>
        <p:txBody>
          <a:bodyPr lIns="91425" tIns="45700" rIns="91425" bIns="45700" numCol="1" anchor="ctr" anchorCtr="0">
            <a:noAutofit/>
          </a:bodyPr>
          <a:lstStyle/>
          <a:p>
            <a:pPr marL="0" marR="0" lvl="0" indent="0" algn="l" rtl="0">
              <a:lnSpc>
                <a:spcPct val="100000"/>
              </a:lnSpc>
              <a:spcBef>
                <a:spcPts val="0"/>
              </a:spcBef>
              <a:spcAft>
                <a:spcPts val="0"/>
              </a:spcAft>
              <a:buClr>
                <a:srgbClr val="FF0000"/>
              </a:buClr>
              <a:buSzPct val="25000"/>
              <a:buFont typeface="Garamond"/>
              <a:buNone/>
            </a:pPr>
            <a:r>
              <a:rPr lang="en" altLang="en" sz="3600" b="1" i="0" u="none" strike="noStrike" cap="none" baseline="0">
                <a:solidFill>
                  <a:srgbClr val="002060"/>
                </a:solidFill>
                <a:latin typeface="Rambla"/>
                <a:ea typeface="Rambla"/>
                <a:cs typeface="Rambla"/>
                <a:sym typeface="Rambla"/>
                <a:rtl val="0"/>
              </a:rPr>
              <a:t>Successful Co-Teaching</a:t>
            </a:r>
          </a:p>
        </p:txBody>
      </p:sp>
      <p:pic>
        <p:nvPicPr>
          <p:cNvPr id="314" name="Shape 314"/>
          <p:cNvPicPr preferRelativeResize="0"/>
          <p:nvPr/>
        </p:nvPicPr>
        <p:blipFill rotWithShape="1">
          <a:blip r:embed="rId3">
            <a:alphaModFix/>
          </a:blip>
          <a:srcRect/>
          <a:stretch/>
        </p:blipFill>
        <p:spPr>
          <a:xfrm>
            <a:off x="533400" y="171450"/>
            <a:ext cx="914399" cy="896954"/>
          </a:xfrm>
          <a:prstGeom prst="rect">
            <a:avLst/>
          </a:prstGeom>
          <a:noFill/>
          <a:ln>
            <a:noFill/>
          </a:ln>
        </p:spPr>
      </p:pic>
      <p:pic>
        <p:nvPicPr>
          <p:cNvPr id="315" name="Shape 315"/>
          <p:cNvPicPr preferRelativeResize="0"/>
          <p:nvPr/>
        </p:nvPicPr>
        <p:blipFill rotWithShape="1">
          <a:blip r:embed="rId4">
            <a:alphaModFix/>
          </a:blip>
          <a:srcRect/>
          <a:stretch/>
        </p:blipFill>
        <p:spPr>
          <a:xfrm>
            <a:off x="4495800" y="1314450"/>
            <a:ext cx="3313970" cy="333214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228600" y="914400"/>
            <a:ext cx="8915400" cy="3921760"/>
          </a:xfrm>
          <a:prstGeom prst="rect">
            <a:avLst/>
          </a:prstGeom>
          <a:noFill/>
          <a:ln>
            <a:noFill/>
          </a:ln>
        </p:spPr>
        <p:txBody>
          <a:bodyPr lIns="91425" tIns="45700" rIns="91425" bIns="45700" numCol="1" anchor="t" anchorCtr="0">
            <a:noAutofit/>
          </a:bodyPr>
          <a:lstStyle/>
          <a:p>
            <a:pPr marL="101600" marR="0" lvl="0" indent="0" algn="l" rtl="0">
              <a:lnSpc>
                <a:spcPct val="90000"/>
              </a:lnSpc>
              <a:spcBef>
                <a:spcPts val="400"/>
              </a:spcBef>
              <a:spcAft>
                <a:spcPts val="0"/>
              </a:spcAft>
              <a:buClrTx/>
              <a:buSzPct val="68000"/>
              <a:buNone/>
            </a:pPr>
            <a:endParaRPr lang="en" altLang="en" sz="2700" dirty="0">
              <a:solidFill>
                <a:schemeClr val="dk1"/>
              </a:solidFill>
              <a:latin typeface="Rambla"/>
              <a:ea typeface="Rambla"/>
              <a:cs typeface="Rambla"/>
              <a:sym typeface="Rambla"/>
            </a:endParaRPr>
          </a:p>
          <a:p>
            <a:pPr marL="101600" marR="0" lvl="0" indent="0" algn="l" rtl="0">
              <a:lnSpc>
                <a:spcPct val="90000"/>
              </a:lnSpc>
              <a:spcBef>
                <a:spcPts val="400"/>
              </a:spcBef>
              <a:spcAft>
                <a:spcPts val="0"/>
              </a:spcAft>
              <a:buClrTx/>
              <a:buSzPct val="68000"/>
              <a:buNone/>
            </a:pPr>
            <a:r>
              <a:rPr lang="en" altLang="en" b="0" i="0" u="none" strike="noStrike" cap="none" baseline="0" dirty="0" smtClean="0">
                <a:solidFill>
                  <a:schemeClr val="dk1"/>
                </a:solidFill>
                <a:latin typeface="Rambla"/>
                <a:ea typeface="Rambla"/>
                <a:cs typeface="Rambla"/>
                <a:sym typeface="Rambla"/>
                <a:rtl val="0"/>
              </a:rPr>
              <a:t>Problem</a:t>
            </a:r>
            <a:r>
              <a:rPr lang="en" altLang="en" b="0" i="0" u="none" strike="noStrike" cap="none" baseline="0" dirty="0">
                <a:solidFill>
                  <a:schemeClr val="dk1"/>
                </a:solidFill>
                <a:latin typeface="Rambla"/>
                <a:ea typeface="Rambla"/>
                <a:cs typeface="Rambla"/>
                <a:sym typeface="Rambla"/>
                <a:rtl val="0"/>
              </a:rPr>
              <a:t>:</a:t>
            </a:r>
          </a:p>
          <a:p>
            <a:pPr marL="666751" marR="0" lvl="1" indent="-285750" algn="l" rtl="0">
              <a:lnSpc>
                <a:spcPct val="90000"/>
              </a:lnSpc>
              <a:spcBef>
                <a:spcPts val="324"/>
              </a:spcBef>
              <a:spcAft>
                <a:spcPts val="0"/>
              </a:spcAft>
              <a:buClrTx/>
              <a:buSzPct val="100000"/>
              <a:buFont typeface="Arial" panose="020B0604020202020204" pitchFamily="34" charset="0"/>
              <a:buChar char="•"/>
            </a:pPr>
            <a:r>
              <a:rPr lang="en" altLang="en" sz="1800" b="0" i="0" u="none" strike="noStrike" cap="none" baseline="0" dirty="0" smtClean="0">
                <a:solidFill>
                  <a:schemeClr val="dk1"/>
                </a:solidFill>
                <a:latin typeface="Rambla"/>
                <a:ea typeface="Rambla"/>
                <a:cs typeface="Rambla"/>
                <a:sym typeface="Rambla"/>
                <a:rtl val="0"/>
              </a:rPr>
              <a:t>Growing</a:t>
            </a:r>
            <a:r>
              <a:rPr lang="en" altLang="en" sz="1800" b="0" i="0" u="none" strike="noStrike" cap="none" dirty="0" smtClean="0">
                <a:solidFill>
                  <a:schemeClr val="dk1"/>
                </a:solidFill>
                <a:latin typeface="Rambla"/>
                <a:ea typeface="Rambla"/>
                <a:cs typeface="Rambla"/>
                <a:sym typeface="Rambla"/>
                <a:rtl val="0"/>
              </a:rPr>
              <a:t> SPED population requires more specialized instruction</a:t>
            </a:r>
          </a:p>
          <a:p>
            <a:pPr marL="666751" marR="0" lvl="1" indent="-285750" algn="l" rtl="0">
              <a:lnSpc>
                <a:spcPct val="90000"/>
              </a:lnSpc>
              <a:spcBef>
                <a:spcPts val="324"/>
              </a:spcBef>
              <a:spcAft>
                <a:spcPts val="0"/>
              </a:spcAft>
              <a:buClrTx/>
              <a:buSzPct val="100000"/>
              <a:buFont typeface="Arial" panose="020B0604020202020204" pitchFamily="34" charset="0"/>
              <a:buChar char="•"/>
            </a:pPr>
            <a:r>
              <a:rPr lang="en" altLang="en" sz="1800" baseline="0" dirty="0" smtClean="0">
                <a:solidFill>
                  <a:schemeClr val="dk1"/>
                </a:solidFill>
                <a:latin typeface="Rambla"/>
                <a:ea typeface="Rambla"/>
                <a:cs typeface="Rambla"/>
                <a:sym typeface="Rambla"/>
              </a:rPr>
              <a:t>Large</a:t>
            </a:r>
            <a:r>
              <a:rPr lang="en" altLang="en" sz="1800" dirty="0" smtClean="0">
                <a:solidFill>
                  <a:schemeClr val="dk1"/>
                </a:solidFill>
                <a:latin typeface="Rambla"/>
                <a:ea typeface="Rambla"/>
                <a:cs typeface="Rambla"/>
                <a:sym typeface="Rambla"/>
              </a:rPr>
              <a:t> class sizes</a:t>
            </a:r>
          </a:p>
          <a:p>
            <a:pPr marL="666751" marR="0" lvl="1" indent="-285750" algn="l" rtl="0">
              <a:lnSpc>
                <a:spcPct val="90000"/>
              </a:lnSpc>
              <a:spcBef>
                <a:spcPts val="324"/>
              </a:spcBef>
              <a:spcAft>
                <a:spcPts val="0"/>
              </a:spcAft>
              <a:buClrTx/>
              <a:buSzPct val="100000"/>
              <a:buFont typeface="Arial" panose="020B0604020202020204" pitchFamily="34" charset="0"/>
              <a:buChar char="•"/>
            </a:pPr>
            <a:r>
              <a:rPr lang="en" altLang="en" sz="1800" b="0" i="0" u="none" strike="noStrike" cap="none" baseline="0" dirty="0" smtClean="0">
                <a:solidFill>
                  <a:schemeClr val="dk1"/>
                </a:solidFill>
                <a:latin typeface="Rambla"/>
                <a:ea typeface="Rambla"/>
                <a:cs typeface="Rambla"/>
                <a:sym typeface="Rambla"/>
                <a:rtl val="0"/>
              </a:rPr>
              <a:t>Co-teachers</a:t>
            </a:r>
            <a:r>
              <a:rPr lang="en" altLang="en" sz="1800" b="0" i="0" u="none" strike="noStrike" cap="none" dirty="0" smtClean="0">
                <a:solidFill>
                  <a:schemeClr val="dk1"/>
                </a:solidFill>
                <a:latin typeface="Rambla"/>
                <a:ea typeface="Rambla"/>
                <a:cs typeface="Rambla"/>
                <a:sym typeface="Rambla"/>
                <a:rtl val="0"/>
              </a:rPr>
              <a:t> not specialized in content area</a:t>
            </a:r>
            <a:endParaRPr lang="en" altLang="en" sz="1800" b="0" i="0" u="none" strike="noStrike" cap="none" baseline="0" dirty="0" smtClean="0">
              <a:solidFill>
                <a:schemeClr val="dk1"/>
              </a:solidFill>
              <a:latin typeface="Rambla"/>
              <a:ea typeface="Rambla"/>
              <a:cs typeface="Rambla"/>
              <a:sym typeface="Rambla"/>
              <a:rtl val="0"/>
            </a:endParaRPr>
          </a:p>
          <a:p>
            <a:pPr marL="101600" marR="0" lvl="0" indent="0" algn="l" rtl="0">
              <a:lnSpc>
                <a:spcPct val="90000"/>
              </a:lnSpc>
              <a:spcBef>
                <a:spcPts val="400"/>
              </a:spcBef>
              <a:spcAft>
                <a:spcPts val="0"/>
              </a:spcAft>
              <a:buClrTx/>
              <a:buSzPct val="68000"/>
              <a:buNone/>
            </a:pPr>
            <a:r>
              <a:rPr lang="en" altLang="en" b="0" i="0" u="none" strike="noStrike" cap="none" baseline="0" dirty="0" smtClean="0">
                <a:solidFill>
                  <a:schemeClr val="dk1"/>
                </a:solidFill>
                <a:latin typeface="Rambla"/>
                <a:ea typeface="Rambla"/>
                <a:cs typeface="Rambla"/>
                <a:sym typeface="Rambla"/>
                <a:rtl val="0"/>
              </a:rPr>
              <a:t>Solution</a:t>
            </a:r>
            <a:r>
              <a:rPr lang="en" altLang="en" b="0" i="0" u="none" strike="noStrike" cap="none" baseline="0" dirty="0">
                <a:solidFill>
                  <a:schemeClr val="dk1"/>
                </a:solidFill>
                <a:latin typeface="Rambla"/>
                <a:ea typeface="Rambla"/>
                <a:cs typeface="Rambla"/>
                <a:sym typeface="Rambla"/>
                <a:rtl val="0"/>
              </a:rPr>
              <a:t>:</a:t>
            </a:r>
          </a:p>
          <a:p>
            <a:pPr marL="666751" marR="0" lvl="1" indent="-285750" algn="l" rtl="0">
              <a:lnSpc>
                <a:spcPct val="90000"/>
              </a:lnSpc>
              <a:spcBef>
                <a:spcPts val="324"/>
              </a:spcBef>
              <a:spcAft>
                <a:spcPts val="0"/>
              </a:spcAft>
              <a:buClrTx/>
              <a:buSzPct val="100000"/>
              <a:buFont typeface="Arial" panose="020B0604020202020204" pitchFamily="34" charset="0"/>
              <a:buChar char="•"/>
            </a:pPr>
            <a:r>
              <a:rPr lang="en" altLang="en" sz="1800" b="0" i="0" u="none" strike="noStrike" cap="none" baseline="0" dirty="0" smtClean="0">
                <a:solidFill>
                  <a:schemeClr val="dk1"/>
                </a:solidFill>
                <a:latin typeface="Rambla"/>
                <a:ea typeface="Rambla"/>
                <a:cs typeface="Rambla"/>
                <a:sym typeface="Rambla"/>
                <a:rtl val="0"/>
              </a:rPr>
              <a:t>Incorporation </a:t>
            </a:r>
            <a:r>
              <a:rPr lang="en" altLang="en" sz="1800" b="0" i="0" u="none" strike="noStrike" cap="none" baseline="0" dirty="0">
                <a:solidFill>
                  <a:schemeClr val="dk1"/>
                </a:solidFill>
                <a:latin typeface="Rambla"/>
                <a:ea typeface="Rambla"/>
                <a:cs typeface="Rambla"/>
                <a:sym typeface="Rambla"/>
                <a:rtl val="0"/>
              </a:rPr>
              <a:t>of direct instruction classes comprised of a small population of SPED students with a HQ instructor certified in both their content area and SPED </a:t>
            </a:r>
            <a:r>
              <a:rPr lang="en" altLang="en" sz="1800" b="0" i="0" u="none" strike="noStrike" cap="none" baseline="0" dirty="0" smtClean="0">
                <a:solidFill>
                  <a:schemeClr val="dk1"/>
                </a:solidFill>
                <a:latin typeface="Rambla"/>
                <a:ea typeface="Rambla"/>
                <a:cs typeface="Rambla"/>
                <a:sym typeface="Rambla"/>
                <a:rtl val="0"/>
              </a:rPr>
              <a:t>practices</a:t>
            </a:r>
          </a:p>
          <a:p>
            <a:pPr marL="381001" marR="0" lvl="1" indent="0" algn="l" rtl="0">
              <a:lnSpc>
                <a:spcPct val="90000"/>
              </a:lnSpc>
              <a:spcBef>
                <a:spcPts val="324"/>
              </a:spcBef>
              <a:spcAft>
                <a:spcPts val="0"/>
              </a:spcAft>
              <a:buClrTx/>
              <a:buSzPct val="100000"/>
              <a:buNone/>
            </a:pPr>
            <a:endParaRPr lang="en" altLang="en" sz="1800" dirty="0">
              <a:solidFill>
                <a:schemeClr val="dk1"/>
              </a:solidFill>
              <a:latin typeface="Rambla"/>
              <a:ea typeface="Rambla"/>
              <a:cs typeface="Rambla"/>
              <a:sym typeface="Rambla"/>
            </a:endParaRPr>
          </a:p>
          <a:p>
            <a:pPr marL="381001" marR="0" lvl="1" indent="0" algn="l" rtl="0">
              <a:lnSpc>
                <a:spcPct val="90000"/>
              </a:lnSpc>
              <a:spcBef>
                <a:spcPts val="324"/>
              </a:spcBef>
              <a:spcAft>
                <a:spcPts val="0"/>
              </a:spcAft>
              <a:buClrTx/>
              <a:buSzPct val="100000"/>
              <a:buNone/>
            </a:pPr>
            <a:r>
              <a:rPr lang="en" altLang="en" sz="1800" b="0" i="0" u="none" strike="noStrike" cap="none" baseline="0" dirty="0" smtClean="0">
                <a:solidFill>
                  <a:schemeClr val="dk1"/>
                </a:solidFill>
                <a:latin typeface="Rambla"/>
                <a:ea typeface="Rambla"/>
                <a:cs typeface="Rambla"/>
                <a:sym typeface="Rambla"/>
                <a:rtl val="0"/>
              </a:rPr>
              <a:t>**Classes </a:t>
            </a:r>
            <a:r>
              <a:rPr lang="en" altLang="en" sz="1800" b="0" i="0" u="none" strike="noStrike" cap="none" baseline="0" dirty="0">
                <a:solidFill>
                  <a:schemeClr val="dk1"/>
                </a:solidFill>
                <a:latin typeface="Rambla"/>
                <a:ea typeface="Rambla"/>
                <a:cs typeface="Rambla"/>
                <a:sym typeface="Rambla"/>
                <a:rtl val="0"/>
              </a:rPr>
              <a:t>are not modified curriculum, but offer special needs students the challenging and uniquely tailored environment they need to </a:t>
            </a:r>
            <a:r>
              <a:rPr lang="en" altLang="en" sz="1800" b="0" i="0" u="none" strike="noStrike" cap="none" baseline="0" dirty="0" smtClean="0">
                <a:solidFill>
                  <a:schemeClr val="dk1"/>
                </a:solidFill>
                <a:latin typeface="Rambla"/>
                <a:ea typeface="Rambla"/>
                <a:cs typeface="Rambla"/>
                <a:sym typeface="Rambla"/>
                <a:rtl val="0"/>
              </a:rPr>
              <a:t>succeed**</a:t>
            </a:r>
            <a:endParaRPr lang="en" altLang="en" sz="1800" b="0" i="0" u="none" strike="noStrike" cap="none" baseline="0" dirty="0">
              <a:solidFill>
                <a:schemeClr val="dk1"/>
              </a:solidFill>
              <a:latin typeface="Rambla"/>
              <a:ea typeface="Rambla"/>
              <a:cs typeface="Rambla"/>
              <a:sym typeface="Rambla"/>
              <a:rtl val="0"/>
            </a:endParaRPr>
          </a:p>
        </p:txBody>
      </p:sp>
      <p:sp>
        <p:nvSpPr>
          <p:cNvPr id="284" name="Shape 284"/>
          <p:cNvSpPr txBox="1">
            <a:spLocks noGrp="1"/>
          </p:cNvSpPr>
          <p:nvPr>
            <p:ph type="title"/>
          </p:nvPr>
        </p:nvSpPr>
        <p:spPr>
          <a:xfrm>
            <a:off x="1447799" y="228600"/>
            <a:ext cx="6476999" cy="834627"/>
          </a:xfrm>
          <a:prstGeom prst="rect">
            <a:avLst/>
          </a:prstGeom>
          <a:noFill/>
          <a:ln>
            <a:noFill/>
          </a:ln>
        </p:spPr>
        <p:txBody>
          <a:bodyPr lIns="91425" tIns="45700" rIns="91425" bIns="45700" numCol="1" anchor="ctr" anchorCtr="0">
            <a:noAutofit/>
          </a:bodyPr>
          <a:lstStyle/>
          <a:p>
            <a:pPr marL="0" marR="0" lvl="0" indent="0" algn="l" rtl="0">
              <a:lnSpc>
                <a:spcPct val="100000"/>
              </a:lnSpc>
              <a:spcBef>
                <a:spcPts val="0"/>
              </a:spcBef>
              <a:spcAft>
                <a:spcPts val="0"/>
              </a:spcAft>
              <a:buClr>
                <a:srgbClr val="FF0000"/>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HQ Content Area Classes</a:t>
            </a:r>
          </a:p>
        </p:txBody>
      </p:sp>
      <p:pic>
        <p:nvPicPr>
          <p:cNvPr id="285" name="Shape 285"/>
          <p:cNvPicPr preferRelativeResize="0"/>
          <p:nvPr/>
        </p:nvPicPr>
        <p:blipFill rotWithShape="1">
          <a:blip r:embed="rId3">
            <a:alphaModFix/>
          </a:blip>
          <a:srcRect/>
          <a:stretch/>
        </p:blipFill>
        <p:spPr>
          <a:xfrm>
            <a:off x="533400" y="171450"/>
            <a:ext cx="914399" cy="89695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447799" y="228600"/>
            <a:ext cx="6476999" cy="834627"/>
          </a:xfrm>
          <a:prstGeom prst="rect">
            <a:avLst/>
          </a:prstGeom>
          <a:noFill/>
          <a:ln>
            <a:noFill/>
          </a:ln>
        </p:spPr>
        <p:txBody>
          <a:bodyPr lIns="91425" tIns="45700" rIns="91425" bIns="45700" numCol="1" anchor="ctr" anchorCtr="0">
            <a:noAutofit/>
          </a:bodyPr>
          <a:lstStyle/>
          <a:p>
            <a:pPr marL="0" marR="0" lvl="0" indent="0" algn="l" rtl="0">
              <a:lnSpc>
                <a:spcPct val="100000"/>
              </a:lnSpc>
              <a:spcBef>
                <a:spcPts val="0"/>
              </a:spcBef>
              <a:spcAft>
                <a:spcPts val="0"/>
              </a:spcAft>
              <a:buClr>
                <a:srgbClr val="FF0000"/>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Results (SLO Scores)</a:t>
            </a:r>
          </a:p>
        </p:txBody>
      </p:sp>
      <p:pic>
        <p:nvPicPr>
          <p:cNvPr id="298" name="Shape 298"/>
          <p:cNvPicPr preferRelativeResize="0"/>
          <p:nvPr/>
        </p:nvPicPr>
        <p:blipFill rotWithShape="1">
          <a:blip r:embed="rId3">
            <a:alphaModFix/>
          </a:blip>
          <a:srcRect/>
          <a:stretch/>
        </p:blipFill>
        <p:spPr>
          <a:xfrm>
            <a:off x="533400" y="171450"/>
            <a:ext cx="914399" cy="896954"/>
          </a:xfrm>
          <a:prstGeom prst="rect">
            <a:avLst/>
          </a:prstGeom>
          <a:noFill/>
          <a:ln>
            <a:noFill/>
          </a:ln>
        </p:spPr>
      </p:pic>
      <p:graphicFrame>
        <p:nvGraphicFramePr>
          <p:cNvPr id="299" name="Shape 299"/>
          <p:cNvGraphicFramePr/>
          <p:nvPr/>
        </p:nvGraphicFramePr>
        <p:xfrm>
          <a:off x="533400" y="1096979"/>
          <a:ext cx="8096250" cy="3646425"/>
        </p:xfrm>
        <a:graphic>
          <a:graphicData uri="http://schemas.openxmlformats.org/drawingml/2006/table">
            <a:tbl>
              <a:tblPr firstRow="1" bandRow="1">
                <a:noFill/>
                <a:tableStyleId>{F9936D75-C927-475F-B2AB-3BA0D4F35DFF}</a:tableStyleId>
              </a:tblPr>
              <a:tblGrid>
                <a:gridCol w="2698750"/>
                <a:gridCol w="2698750"/>
                <a:gridCol w="2698750"/>
              </a:tblGrid>
              <a:tr h="1215475">
                <a:tc>
                  <a:txBody>
                    <a:bodyPr/>
                    <a:lstStyle/>
                    <a:p>
                      <a:pPr marL="342900" marR="0" lvl="1" indent="0" algn="l" rtl="0">
                        <a:lnSpc>
                          <a:spcPct val="100000"/>
                        </a:lnSpc>
                        <a:spcBef>
                          <a:spcPts val="0"/>
                        </a:spcBef>
                        <a:spcAft>
                          <a:spcPts val="0"/>
                        </a:spcAft>
                        <a:buClr>
                          <a:srgbClr val="000000"/>
                        </a:buClr>
                        <a:buSzPct val="25000"/>
                        <a:buFont typeface="Arial"/>
                        <a:buNone/>
                      </a:pPr>
                      <a:r>
                        <a:rPr lang="en" altLang="en" sz="1400" u="none" strike="noStrike" cap="none" baseline="0" dirty="0">
                          <a:rtl val="0"/>
                        </a:rPr>
                        <a:t>Direct Instruction pretest avg.</a:t>
                      </a:r>
                    </a:p>
                    <a:p>
                      <a:pPr marL="685800" marR="0" lvl="2" indent="0" algn="l" rtl="0">
                        <a:lnSpc>
                          <a:spcPct val="100000"/>
                        </a:lnSpc>
                        <a:spcBef>
                          <a:spcPts val="0"/>
                        </a:spcBef>
                        <a:spcAft>
                          <a:spcPts val="0"/>
                        </a:spcAft>
                        <a:buClr>
                          <a:srgbClr val="000000"/>
                        </a:buClr>
                        <a:buSzPct val="25000"/>
                        <a:buFont typeface="Arial"/>
                        <a:buNone/>
                      </a:pPr>
                      <a:r>
                        <a:rPr lang="en" altLang="en" sz="1400" u="none" strike="noStrike" cap="none" baseline="0" dirty="0">
                          <a:rtl val="0"/>
                        </a:rPr>
                        <a:t>45%</a:t>
                      </a:r>
                    </a:p>
                    <a:p>
                      <a:pPr marL="0" marR="0" lvl="0" indent="0" algn="l" rtl="0">
                        <a:lnSpc>
                          <a:spcPct val="100000"/>
                        </a:lnSpc>
                        <a:spcBef>
                          <a:spcPts val="0"/>
                        </a:spcBef>
                        <a:spcAft>
                          <a:spcPts val="0"/>
                        </a:spcAft>
                        <a:buClr>
                          <a:srgbClr val="000000"/>
                        </a:buClr>
                        <a:buFont typeface="Arial"/>
                        <a:buNone/>
                      </a:pPr>
                      <a:endParaRPr sz="1400" u="none" strike="noStrike" cap="none" baseline="0" dirty="0">
                        <a:rtl val="0"/>
                      </a:endParaRPr>
                    </a:p>
                  </a:txBody>
                  <a:tcPr marL="91450" marR="91450" marT="34300" marB="34300"/>
                </a:tc>
                <a:tc>
                  <a:txBody>
                    <a:bodyPr/>
                    <a:lstStyle/>
                    <a:p>
                      <a:pPr marL="342900" marR="0" lvl="1"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SWD inclusion pretest avg.</a:t>
                      </a:r>
                    </a:p>
                    <a:p>
                      <a:pPr marL="685800" marR="0" lvl="2"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45%</a:t>
                      </a:r>
                    </a:p>
                    <a:p>
                      <a:pPr marL="0" marR="0" lvl="0" indent="0" algn="l" rtl="0">
                        <a:lnSpc>
                          <a:spcPct val="100000"/>
                        </a:lnSpc>
                        <a:spcBef>
                          <a:spcPts val="0"/>
                        </a:spcBef>
                        <a:spcAft>
                          <a:spcPts val="0"/>
                        </a:spcAft>
                        <a:buClr>
                          <a:srgbClr val="000000"/>
                        </a:buClr>
                        <a:buFont typeface="Arial"/>
                        <a:buNone/>
                      </a:pPr>
                      <a:endParaRPr sz="1400" u="none" strike="noStrike" cap="none" baseline="0">
                        <a:rtl val="0"/>
                      </a:endParaRPr>
                    </a:p>
                  </a:txBody>
                  <a:tcPr marL="91450" marR="91450" marT="34300" marB="34300"/>
                </a:tc>
                <a:tc>
                  <a:txBody>
                    <a:bodyPr/>
                    <a:lstStyle/>
                    <a:p>
                      <a:pPr marL="342900" marR="0" lvl="1"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On level pretest  avg.</a:t>
                      </a:r>
                    </a:p>
                    <a:p>
                      <a:pPr marL="685800" marR="0" lvl="2"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29%</a:t>
                      </a:r>
                    </a:p>
                    <a:p>
                      <a:pPr marL="0" marR="0" lvl="0" indent="0" algn="l" rtl="0">
                        <a:lnSpc>
                          <a:spcPct val="100000"/>
                        </a:lnSpc>
                        <a:spcBef>
                          <a:spcPts val="0"/>
                        </a:spcBef>
                        <a:spcAft>
                          <a:spcPts val="0"/>
                        </a:spcAft>
                        <a:buClr>
                          <a:srgbClr val="000000"/>
                        </a:buClr>
                        <a:buFont typeface="Arial"/>
                        <a:buNone/>
                      </a:pPr>
                      <a:endParaRPr sz="1400" u="none" strike="noStrike" cap="none" baseline="0">
                        <a:rtl val="0"/>
                      </a:endParaRPr>
                    </a:p>
                  </a:txBody>
                  <a:tcPr marL="91450" marR="91450" marT="34300" marB="34300"/>
                </a:tc>
              </a:tr>
              <a:tr h="1215475">
                <a:tc>
                  <a:txBody>
                    <a:bodyPr/>
                    <a:lstStyle/>
                    <a:p>
                      <a:pPr marL="342900" marR="0" lvl="1"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D.I. post test </a:t>
                      </a:r>
                    </a:p>
                    <a:p>
                      <a:pPr marL="685800" marR="0" lvl="2"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 62%</a:t>
                      </a:r>
                    </a:p>
                    <a:p>
                      <a:pPr marL="0" marR="0" lvl="0" indent="0" algn="l" rtl="0">
                        <a:lnSpc>
                          <a:spcPct val="100000"/>
                        </a:lnSpc>
                        <a:spcBef>
                          <a:spcPts val="0"/>
                        </a:spcBef>
                        <a:spcAft>
                          <a:spcPts val="0"/>
                        </a:spcAft>
                        <a:buClr>
                          <a:srgbClr val="000000"/>
                        </a:buClr>
                        <a:buFont typeface="Arial"/>
                        <a:buNone/>
                      </a:pPr>
                      <a:endParaRPr sz="1400" u="none" strike="noStrike" cap="none" baseline="0">
                        <a:rtl val="0"/>
                      </a:endParaRPr>
                    </a:p>
                  </a:txBody>
                  <a:tcPr marL="91450" marR="91450" marT="34300" marB="34300"/>
                </a:tc>
                <a:tc>
                  <a:txBody>
                    <a:bodyPr/>
                    <a:lstStyle/>
                    <a:p>
                      <a:pPr marL="342900" marR="0" lvl="1"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SWD inclusion post test </a:t>
                      </a:r>
                    </a:p>
                    <a:p>
                      <a:pPr marL="685800" marR="0" lvl="2"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55%</a:t>
                      </a:r>
                    </a:p>
                    <a:p>
                      <a:pPr marL="0" marR="0" lvl="0" indent="0" algn="l" rtl="0">
                        <a:lnSpc>
                          <a:spcPct val="100000"/>
                        </a:lnSpc>
                        <a:spcBef>
                          <a:spcPts val="0"/>
                        </a:spcBef>
                        <a:spcAft>
                          <a:spcPts val="0"/>
                        </a:spcAft>
                        <a:buClr>
                          <a:srgbClr val="000000"/>
                        </a:buClr>
                        <a:buFont typeface="Arial"/>
                        <a:buNone/>
                      </a:pPr>
                      <a:endParaRPr sz="1400" u="none" strike="noStrike" cap="none" baseline="0">
                        <a:rtl val="0"/>
                      </a:endParaRPr>
                    </a:p>
                  </a:txBody>
                  <a:tcPr marL="91450" marR="91450" marT="34300" marB="34300"/>
                </a:tc>
                <a:tc>
                  <a:txBody>
                    <a:bodyPr/>
                    <a:lstStyle/>
                    <a:p>
                      <a:pPr marL="342900" marR="0" lvl="1"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On level SLO Posttest </a:t>
                      </a:r>
                    </a:p>
                    <a:p>
                      <a:pPr marL="685800" marR="0" lvl="2"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57%</a:t>
                      </a:r>
                    </a:p>
                    <a:p>
                      <a:pPr marL="0" marR="0" lvl="0" indent="0" algn="l" rtl="0">
                        <a:lnSpc>
                          <a:spcPct val="100000"/>
                        </a:lnSpc>
                        <a:spcBef>
                          <a:spcPts val="0"/>
                        </a:spcBef>
                        <a:spcAft>
                          <a:spcPts val="0"/>
                        </a:spcAft>
                        <a:buClr>
                          <a:srgbClr val="000000"/>
                        </a:buClr>
                        <a:buFont typeface="Arial"/>
                        <a:buNone/>
                      </a:pPr>
                      <a:endParaRPr sz="1400" u="none" strike="noStrike" cap="none" baseline="0">
                        <a:rtl val="0"/>
                      </a:endParaRPr>
                    </a:p>
                  </a:txBody>
                  <a:tcPr marL="91450" marR="91450" marT="34300" marB="34300"/>
                </a:tc>
              </a:tr>
              <a:tr h="1215475">
                <a:tc>
                  <a:txBody>
                    <a:bodyPr/>
                    <a:lstStyle/>
                    <a:p>
                      <a:pPr marL="342900" marR="0" lvl="1"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D.I. growth</a:t>
                      </a:r>
                    </a:p>
                    <a:p>
                      <a:pPr marL="685800" marR="0" lvl="2" indent="0" algn="l" rtl="0">
                        <a:lnSpc>
                          <a:spcPct val="100000"/>
                        </a:lnSpc>
                        <a:spcBef>
                          <a:spcPts val="0"/>
                        </a:spcBef>
                        <a:spcAft>
                          <a:spcPts val="0"/>
                        </a:spcAft>
                        <a:buClr>
                          <a:srgbClr val="FF0000"/>
                        </a:buClr>
                        <a:buSzPct val="25000"/>
                        <a:buFont typeface="Arial"/>
                        <a:buNone/>
                      </a:pPr>
                      <a:r>
                        <a:rPr lang="en" altLang="en" sz="1400" u="none" strike="noStrike" cap="none" baseline="0">
                          <a:solidFill>
                            <a:srgbClr val="FF0000"/>
                          </a:solidFill>
                          <a:rtl val="0"/>
                        </a:rPr>
                        <a:t>18%</a:t>
                      </a:r>
                    </a:p>
                    <a:p>
                      <a:pPr marL="0" marR="0" lvl="0" indent="0" algn="l" rtl="0">
                        <a:lnSpc>
                          <a:spcPct val="100000"/>
                        </a:lnSpc>
                        <a:spcBef>
                          <a:spcPts val="0"/>
                        </a:spcBef>
                        <a:spcAft>
                          <a:spcPts val="0"/>
                        </a:spcAft>
                        <a:buClr>
                          <a:srgbClr val="000000"/>
                        </a:buClr>
                        <a:buFont typeface="Arial"/>
                        <a:buNone/>
                      </a:pPr>
                      <a:endParaRPr sz="1400" u="none" strike="noStrike" cap="none" baseline="0">
                        <a:rtl val="0"/>
                      </a:endParaRPr>
                    </a:p>
                  </a:txBody>
                  <a:tcPr marL="91450" marR="91450" marT="34300" marB="34300"/>
                </a:tc>
                <a:tc>
                  <a:txBody>
                    <a:bodyPr/>
                    <a:lstStyle/>
                    <a:p>
                      <a:pPr marL="342900" marR="0" lvl="1"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SWD inclusion growth</a:t>
                      </a:r>
                    </a:p>
                    <a:p>
                      <a:pPr marL="685800" marR="0" lvl="2" indent="0" algn="l" rtl="0">
                        <a:lnSpc>
                          <a:spcPct val="100000"/>
                        </a:lnSpc>
                        <a:spcBef>
                          <a:spcPts val="0"/>
                        </a:spcBef>
                        <a:spcAft>
                          <a:spcPts val="0"/>
                        </a:spcAft>
                        <a:buClr>
                          <a:srgbClr val="FF0000"/>
                        </a:buClr>
                        <a:buSzPct val="25000"/>
                        <a:buFont typeface="Arial"/>
                        <a:buNone/>
                      </a:pPr>
                      <a:r>
                        <a:rPr lang="en" altLang="en" sz="1400" u="none" strike="noStrike" cap="none" baseline="0">
                          <a:solidFill>
                            <a:srgbClr val="FF0000"/>
                          </a:solidFill>
                          <a:rtl val="0"/>
                        </a:rPr>
                        <a:t>10%</a:t>
                      </a:r>
                    </a:p>
                    <a:p>
                      <a:pPr marL="0" marR="0" lvl="0" indent="0" algn="l" rtl="0">
                        <a:lnSpc>
                          <a:spcPct val="100000"/>
                        </a:lnSpc>
                        <a:spcBef>
                          <a:spcPts val="0"/>
                        </a:spcBef>
                        <a:spcAft>
                          <a:spcPts val="0"/>
                        </a:spcAft>
                        <a:buClr>
                          <a:srgbClr val="000000"/>
                        </a:buClr>
                        <a:buFont typeface="Arial"/>
                        <a:buNone/>
                      </a:pPr>
                      <a:endParaRPr sz="1400" u="none" strike="noStrike" cap="none" baseline="0">
                        <a:rtl val="0"/>
                      </a:endParaRPr>
                    </a:p>
                  </a:txBody>
                  <a:tcPr marL="91450" marR="91450" marT="34300" marB="34300"/>
                </a:tc>
                <a:tc>
                  <a:txBody>
                    <a:bodyPr/>
                    <a:lstStyle/>
                    <a:p>
                      <a:pPr marL="342900" marR="0" lvl="1" indent="0" algn="l" rtl="0">
                        <a:lnSpc>
                          <a:spcPct val="100000"/>
                        </a:lnSpc>
                        <a:spcBef>
                          <a:spcPts val="0"/>
                        </a:spcBef>
                        <a:spcAft>
                          <a:spcPts val="0"/>
                        </a:spcAft>
                        <a:buClr>
                          <a:srgbClr val="000000"/>
                        </a:buClr>
                        <a:buSzPct val="25000"/>
                        <a:buFont typeface="Arial"/>
                        <a:buNone/>
                      </a:pPr>
                      <a:r>
                        <a:rPr lang="en" altLang="en" sz="1400" u="none" strike="noStrike" cap="none" baseline="0">
                          <a:rtl val="0"/>
                        </a:rPr>
                        <a:t>On level growth</a:t>
                      </a:r>
                    </a:p>
                    <a:p>
                      <a:pPr marL="685800" marR="0" lvl="2" indent="0" algn="l" rtl="0">
                        <a:lnSpc>
                          <a:spcPct val="100000"/>
                        </a:lnSpc>
                        <a:spcBef>
                          <a:spcPts val="0"/>
                        </a:spcBef>
                        <a:spcAft>
                          <a:spcPts val="0"/>
                        </a:spcAft>
                        <a:buClr>
                          <a:srgbClr val="FF0000"/>
                        </a:buClr>
                        <a:buSzPct val="25000"/>
                        <a:buFont typeface="Arial"/>
                        <a:buNone/>
                      </a:pPr>
                      <a:r>
                        <a:rPr lang="en" altLang="en" sz="1400" u="none" strike="noStrike" cap="none" baseline="0">
                          <a:solidFill>
                            <a:srgbClr val="FF0000"/>
                          </a:solidFill>
                          <a:rtl val="0"/>
                        </a:rPr>
                        <a:t>28%</a:t>
                      </a:r>
                    </a:p>
                    <a:p>
                      <a:pPr marL="0" marR="0" lvl="0" indent="0" algn="l" rtl="0">
                        <a:lnSpc>
                          <a:spcPct val="100000"/>
                        </a:lnSpc>
                        <a:spcBef>
                          <a:spcPts val="0"/>
                        </a:spcBef>
                        <a:spcAft>
                          <a:spcPts val="0"/>
                        </a:spcAft>
                        <a:buClr>
                          <a:srgbClr val="000000"/>
                        </a:buClr>
                        <a:buFont typeface="Arial"/>
                        <a:buNone/>
                      </a:pPr>
                      <a:endParaRPr sz="1400" u="none" strike="noStrike" cap="none" baseline="0">
                        <a:rtl val="0"/>
                      </a:endParaRPr>
                    </a:p>
                  </a:txBody>
                  <a:tcPr marL="91450" marR="91450" marT="34300" marB="34300"/>
                </a:tc>
              </a:tr>
            </a:tbl>
          </a:graphicData>
        </a:graphic>
      </p:graphicFrame>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241069" y="1063228"/>
            <a:ext cx="8445731" cy="3733216"/>
          </a:xfrm>
          <a:prstGeom prst="rect">
            <a:avLst/>
          </a:prstGeom>
          <a:noFill/>
          <a:ln>
            <a:noFill/>
          </a:ln>
        </p:spPr>
        <p:txBody>
          <a:bodyPr lIns="91425" tIns="91425" rIns="91425" bIns="91425" numCol="1" anchor="t" anchorCtr="0">
            <a:noAutofit/>
          </a:bodyPr>
          <a:lstStyle/>
          <a:p>
            <a:pPr marL="304801" indent="0">
              <a:lnSpc>
                <a:spcPct val="100000"/>
              </a:lnSpc>
              <a:spcBef>
                <a:spcPts val="0"/>
              </a:spcBef>
              <a:buNone/>
            </a:pPr>
            <a:r>
              <a:rPr lang="en" altLang="en" b="0" i="0" u="none" strike="noStrike" cap="none" baseline="0" dirty="0">
                <a:solidFill>
                  <a:srgbClr val="000000"/>
                </a:solidFill>
                <a:latin typeface="Rambla" panose="020B0604020202020204" charset="0"/>
                <a:ea typeface="Calibri"/>
                <a:cs typeface="Calibri"/>
                <a:sym typeface="Calibri"/>
                <a:rtl val="0"/>
              </a:rPr>
              <a:t>Oconee County School System’s Success in High School Graduation Rates of SWDs</a:t>
            </a:r>
          </a:p>
          <a:p>
            <a:pPr marL="1066801" lvl="1" indent="-457200">
              <a:lnSpc>
                <a:spcPct val="100000"/>
              </a:lnSpc>
              <a:spcAft>
                <a:spcPts val="0"/>
              </a:spcAft>
              <a:buClrTx/>
              <a:buSzPct val="100000"/>
            </a:pPr>
            <a:r>
              <a:rPr lang="en" altLang="en" sz="1800" b="0" i="0" u="none" strike="noStrike" cap="none" baseline="0" dirty="0">
                <a:solidFill>
                  <a:srgbClr val="000000"/>
                </a:solidFill>
                <a:latin typeface="Rambla" panose="020B0604020202020204" charset="0"/>
                <a:ea typeface="Calibri"/>
                <a:cs typeface="Calibri"/>
                <a:sym typeface="Calibri"/>
                <a:rtl val="0"/>
              </a:rPr>
              <a:t>Overview of all supports in place (K-12)</a:t>
            </a:r>
          </a:p>
          <a:p>
            <a:pPr marL="1295400" lvl="2" indent="-457200">
              <a:lnSpc>
                <a:spcPct val="100000"/>
              </a:lnSpc>
              <a:spcAft>
                <a:spcPts val="0"/>
              </a:spcAft>
              <a:buSzPct val="100000"/>
              <a:buFont typeface="Arial" panose="020B0604020202020204" pitchFamily="34" charset="0"/>
              <a:buChar char="•"/>
            </a:pPr>
            <a:r>
              <a:rPr lang="en" altLang="en" sz="1800" i="0" u="none" strike="noStrike" cap="none" baseline="0" dirty="0">
                <a:solidFill>
                  <a:srgbClr val="000000"/>
                </a:solidFill>
                <a:latin typeface="Rambla" panose="020B0604020202020204" charset="0"/>
                <a:ea typeface="Calibri"/>
                <a:cs typeface="Calibri"/>
                <a:sym typeface="Calibri"/>
                <a:rtl val="0"/>
              </a:rPr>
              <a:t>Snapshot of Elementary Education Early Identification Process</a:t>
            </a:r>
          </a:p>
          <a:p>
            <a:pPr marL="1295400" lvl="2" indent="-457200">
              <a:lnSpc>
                <a:spcPct val="100000"/>
              </a:lnSpc>
              <a:spcAft>
                <a:spcPts val="0"/>
              </a:spcAft>
              <a:buSzPct val="100000"/>
              <a:buFont typeface="Arial" panose="020B0604020202020204" pitchFamily="34" charset="0"/>
              <a:buChar char="•"/>
            </a:pPr>
            <a:r>
              <a:rPr lang="en" altLang="en" sz="1800" i="0" u="none" strike="noStrike" cap="none" baseline="0" dirty="0">
                <a:solidFill>
                  <a:srgbClr val="000000"/>
                </a:solidFill>
                <a:latin typeface="Rambla" panose="020B0604020202020204" charset="0"/>
                <a:ea typeface="Calibri"/>
                <a:cs typeface="Calibri"/>
                <a:sym typeface="Calibri"/>
                <a:rtl val="0"/>
              </a:rPr>
              <a:t>Snapshot of Middle Education Self-Directed Learning</a:t>
            </a:r>
          </a:p>
          <a:p>
            <a:pPr marL="1295400" lvl="2" indent="-457200">
              <a:lnSpc>
                <a:spcPct val="100000"/>
              </a:lnSpc>
              <a:spcAft>
                <a:spcPts val="0"/>
              </a:spcAft>
              <a:buSzPct val="100000"/>
              <a:buFont typeface="Arial" panose="020B0604020202020204" pitchFamily="34" charset="0"/>
              <a:buChar char="•"/>
            </a:pPr>
            <a:r>
              <a:rPr lang="en" altLang="en" sz="1800" i="0" u="none" strike="noStrike" cap="none" baseline="0" dirty="0">
                <a:solidFill>
                  <a:srgbClr val="000000"/>
                </a:solidFill>
                <a:latin typeface="Rambla" panose="020B0604020202020204" charset="0"/>
                <a:ea typeface="Calibri"/>
                <a:cs typeface="Calibri"/>
                <a:sym typeface="Calibri"/>
                <a:rtl val="0"/>
              </a:rPr>
              <a:t>Personalized and Blended Learning</a:t>
            </a:r>
          </a:p>
          <a:p>
            <a:pPr marL="1295400" lvl="2" indent="-457200">
              <a:lnSpc>
                <a:spcPct val="100000"/>
              </a:lnSpc>
              <a:spcAft>
                <a:spcPts val="0"/>
              </a:spcAft>
              <a:buSzPct val="100000"/>
              <a:buFont typeface="Arial" panose="020B0604020202020204" pitchFamily="34" charset="0"/>
              <a:buChar char="•"/>
            </a:pPr>
            <a:r>
              <a:rPr lang="en" altLang="en" sz="1800" i="0" u="none" strike="noStrike" cap="none" baseline="0" dirty="0">
                <a:solidFill>
                  <a:srgbClr val="000000"/>
                </a:solidFill>
                <a:latin typeface="Rambla" panose="020B0604020202020204" charset="0"/>
                <a:ea typeface="Calibri"/>
                <a:cs typeface="Calibri"/>
                <a:sym typeface="Calibri"/>
                <a:rtl val="0"/>
              </a:rPr>
              <a:t>Snapshot of High School Education Strategies in Co-teaching and Targeted Instruction</a:t>
            </a:r>
          </a:p>
          <a:p>
            <a:pPr marL="1066801" lvl="1" indent="-457200">
              <a:lnSpc>
                <a:spcPct val="100000"/>
              </a:lnSpc>
              <a:spcAft>
                <a:spcPts val="0"/>
              </a:spcAft>
              <a:buClrTx/>
              <a:buSzPct val="100000"/>
            </a:pPr>
            <a:r>
              <a:rPr lang="en" altLang="en" sz="1800" b="0" i="0" u="none" strike="noStrike" cap="none" baseline="0" dirty="0">
                <a:solidFill>
                  <a:srgbClr val="000000"/>
                </a:solidFill>
                <a:latin typeface="Rambla" panose="020B0604020202020204" charset="0"/>
                <a:ea typeface="Calibri"/>
                <a:cs typeface="Calibri"/>
                <a:sym typeface="Calibri"/>
                <a:rtl val="0"/>
              </a:rPr>
              <a:t>County-Wide Data/ Annual Event Rate</a:t>
            </a:r>
          </a:p>
          <a:p>
            <a:pPr marL="1066801" lvl="1" indent="-457200">
              <a:lnSpc>
                <a:spcPct val="100000"/>
              </a:lnSpc>
              <a:spcAft>
                <a:spcPts val="0"/>
              </a:spcAft>
              <a:buClrTx/>
              <a:buSzPct val="100000"/>
            </a:pPr>
            <a:r>
              <a:rPr lang="en" altLang="en" sz="1800" b="0" i="0" u="none" strike="noStrike" cap="none" baseline="0" dirty="0">
                <a:solidFill>
                  <a:srgbClr val="000000"/>
                </a:solidFill>
                <a:latin typeface="Rambla" panose="020B0604020202020204" charset="0"/>
                <a:ea typeface="Calibri"/>
                <a:cs typeface="Calibri"/>
                <a:sym typeface="Calibri"/>
                <a:rtl val="0"/>
              </a:rPr>
              <a:t>Trends of Our Success </a:t>
            </a:r>
          </a:p>
          <a:p>
            <a:pPr marL="621792" marR="0" lvl="1" indent="76708" algn="l" rtl="0">
              <a:lnSpc>
                <a:spcPct val="100000"/>
              </a:lnSpc>
              <a:spcBef>
                <a:spcPts val="324"/>
              </a:spcBef>
              <a:spcAft>
                <a:spcPts val="0"/>
              </a:spcAft>
              <a:buClr>
                <a:schemeClr val="accent1"/>
              </a:buClr>
              <a:buFont typeface="Verdana"/>
              <a:buNone/>
            </a:pPr>
            <a:endParaRPr sz="1400" b="0" i="0" u="none" strike="noStrike" cap="none" baseline="0" dirty="0">
              <a:solidFill>
                <a:srgbClr val="000000"/>
              </a:solidFill>
              <a:latin typeface="Arial"/>
              <a:ea typeface="Arial"/>
              <a:cs typeface="Arial"/>
              <a:sym typeface="Arial"/>
              <a:rtl val="0"/>
            </a:endParaRPr>
          </a:p>
        </p:txBody>
      </p:sp>
      <p:sp>
        <p:nvSpPr>
          <p:cNvPr id="80" name="Shape 80"/>
          <p:cNvSpPr txBox="1">
            <a:spLocks noGrp="1"/>
          </p:cNvSpPr>
          <p:nvPr>
            <p:ph type="title"/>
          </p:nvPr>
        </p:nvSpPr>
        <p:spPr>
          <a:xfrm>
            <a:off x="457200" y="205977"/>
            <a:ext cx="8229600" cy="857250"/>
          </a:xfrm>
          <a:prstGeom prst="rect">
            <a:avLst/>
          </a:prstGeom>
          <a:noFill/>
          <a:ln>
            <a:noFill/>
          </a:ln>
        </p:spPr>
        <p:txBody>
          <a:bodyPr lIns="91425" tIns="91425" rIns="91425" bIns="91425" numCol="1"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 altLang="en" sz="4100" b="1">
                <a:solidFill>
                  <a:srgbClr val="002060"/>
                </a:solidFill>
                <a:latin typeface="Rambla"/>
                <a:ea typeface="Rambla"/>
                <a:cs typeface="Rambla"/>
                <a:sym typeface="Rambla"/>
              </a:rPr>
              <a:t>Learning Objectives </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Shape 331"/>
          <p:cNvSpPr txBox="1">
            <a:spLocks noGrp="1"/>
          </p:cNvSpPr>
          <p:nvPr>
            <p:ph type="title"/>
          </p:nvPr>
        </p:nvSpPr>
        <p:spPr>
          <a:xfrm>
            <a:off x="1447798" y="205977"/>
            <a:ext cx="7239001" cy="857250"/>
          </a:xfrm>
          <a:prstGeom prst="rect">
            <a:avLst/>
          </a:prstGeom>
          <a:noFill/>
          <a:ln>
            <a:noFill/>
          </a:ln>
        </p:spPr>
        <p:txBody>
          <a:bodyPr lIns="91425" tIns="91425" rIns="91425" bIns="91425" numCol="1"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 altLang="en" sz="4000" b="1" i="0" u="none" strike="noStrike" cap="none" baseline="0" dirty="0">
                <a:solidFill>
                  <a:srgbClr val="002060"/>
                </a:solidFill>
                <a:latin typeface="Rambla"/>
                <a:ea typeface="Rambla"/>
                <a:cs typeface="Rambla"/>
                <a:sym typeface="Rambla"/>
                <a:rtl val="0"/>
              </a:rPr>
              <a:t>Annual Event Rate Data</a:t>
            </a:r>
          </a:p>
        </p:txBody>
      </p:sp>
      <p:pic>
        <p:nvPicPr>
          <p:cNvPr id="4" name="Shape 323"/>
          <p:cNvPicPr preferRelativeResize="0"/>
          <p:nvPr/>
        </p:nvPicPr>
        <p:blipFill rotWithShape="1">
          <a:blip r:embed="rId3">
            <a:alphaModFix/>
          </a:blip>
          <a:srcRect/>
          <a:stretch/>
        </p:blipFill>
        <p:spPr>
          <a:xfrm>
            <a:off x="533400" y="171450"/>
            <a:ext cx="914399" cy="896954"/>
          </a:xfrm>
          <a:prstGeom prst="rect">
            <a:avLst/>
          </a:prstGeom>
          <a:noFill/>
          <a:ln>
            <a:noFill/>
          </a:ln>
        </p:spPr>
      </p:pic>
      <p:pic>
        <p:nvPicPr>
          <p:cNvPr id="2" name="Picture 1"/>
          <p:cNvPicPr>
            <a:picLocks noChangeAspect="1"/>
          </p:cNvPicPr>
          <p:nvPr/>
        </p:nvPicPr>
        <p:blipFill>
          <a:blip r:embed="rId4"/>
          <a:stretch>
            <a:fillRect/>
          </a:stretch>
        </p:blipFill>
        <p:spPr>
          <a:xfrm>
            <a:off x="533400" y="1696923"/>
            <a:ext cx="7454837" cy="1134767"/>
          </a:xfrm>
          <a:prstGeom prst="rect">
            <a:avLst/>
          </a:prstGeom>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514606" y="205978"/>
            <a:ext cx="7172193" cy="857250"/>
          </a:xfrm>
          <a:prstGeom prst="rect">
            <a:avLst/>
          </a:prstGeom>
          <a:noFill/>
          <a:ln>
            <a:noFill/>
          </a:ln>
        </p:spPr>
        <p:txBody>
          <a:bodyPr lIns="91425" tIns="45700" rIns="91425" bIns="45700" numCol="1" anchor="ctr" anchorCtr="0">
            <a:noAutofit/>
          </a:bodyPr>
          <a:lstStyle/>
          <a:p>
            <a:pPr marL="0" marR="0" lvl="0" indent="0" rtl="0">
              <a:lnSpc>
                <a:spcPct val="100000"/>
              </a:lnSpc>
              <a:spcBef>
                <a:spcPts val="0"/>
              </a:spcBef>
              <a:spcAft>
                <a:spcPts val="0"/>
              </a:spcAft>
              <a:buClr>
                <a:schemeClr val="dk1"/>
              </a:buClr>
              <a:buSzPct val="25000"/>
              <a:buFont typeface="Calibri"/>
              <a:buNone/>
            </a:pPr>
            <a:r>
              <a:rPr lang="en" altLang="en" sz="4100" b="1" i="0" u="none" strike="noStrike" cap="none" baseline="0" dirty="0">
                <a:solidFill>
                  <a:srgbClr val="002060"/>
                </a:solidFill>
                <a:latin typeface="Rambla"/>
                <a:ea typeface="Rambla"/>
                <a:cs typeface="Rambla"/>
                <a:sym typeface="Rambla"/>
                <a:rtl val="0"/>
              </a:rPr>
              <a:t>Graduation Gap 2014 (CCR</a:t>
            </a:r>
            <a:r>
              <a:rPr lang="en" altLang="en" sz="4100" b="1" dirty="0">
                <a:solidFill>
                  <a:srgbClr val="002060"/>
                </a:solidFill>
                <a:latin typeface="Rambla"/>
                <a:ea typeface="Rambla"/>
                <a:cs typeface="Rambla"/>
                <a:sym typeface="Rambla"/>
                <a:rtl val="0"/>
              </a:rPr>
              <a:t>PI)</a:t>
            </a:r>
          </a:p>
        </p:txBody>
      </p:sp>
      <p:sp>
        <p:nvSpPr>
          <p:cNvPr id="337" name="Shape 337"/>
          <p:cNvSpPr txBox="1">
            <a:spLocks noGrp="1"/>
          </p:cNvSpPr>
          <p:nvPr>
            <p:ph type="body" idx="1"/>
          </p:nvPr>
        </p:nvSpPr>
        <p:spPr>
          <a:xfrm>
            <a:off x="533400" y="1143000"/>
            <a:ext cx="8229600" cy="3394472"/>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altLang="en" sz="2400" b="0" i="0" u="none" strike="noStrike" cap="none" baseline="0" dirty="0">
                <a:solidFill>
                  <a:schemeClr val="dk1"/>
                </a:solidFill>
                <a:latin typeface="Times New Roman"/>
                <a:ea typeface="Times New Roman"/>
                <a:cs typeface="Times New Roman"/>
                <a:sym typeface="Times New Roman"/>
                <a:rtl val="0"/>
              </a:rPr>
              <a:t>					     		</a:t>
            </a:r>
          </a:p>
          <a:p>
            <a:pPr marL="2682875" marR="0" lvl="0" indent="0" algn="l" rtl="0">
              <a:lnSpc>
                <a:spcPct val="100000"/>
              </a:lnSpc>
              <a:spcBef>
                <a:spcPts val="480"/>
              </a:spcBef>
              <a:spcAft>
                <a:spcPts val="0"/>
              </a:spcAft>
              <a:buClr>
                <a:schemeClr val="dk1"/>
              </a:buClr>
              <a:buSzPct val="25000"/>
              <a:buFont typeface="Arial"/>
              <a:buNone/>
            </a:pPr>
            <a:r>
              <a:rPr lang="en" altLang="en" sz="2400" b="0" i="0" u="none" strike="noStrike" cap="none" baseline="0" dirty="0" smtClean="0">
                <a:solidFill>
                  <a:srgbClr val="000000"/>
                </a:solidFill>
                <a:latin typeface="Rambla" panose="020B0604020202020204" charset="0"/>
                <a:ea typeface="Times New Roman"/>
                <a:cs typeface="Times New Roman"/>
                <a:sym typeface="Times New Roman"/>
                <a:rtl val="0"/>
              </a:rPr>
              <a:t>   	GAP         </a:t>
            </a:r>
            <a:r>
              <a:rPr lang="en" altLang="en" sz="2400" b="0" i="0" u="none" strike="noStrike" cap="none" baseline="0" dirty="0">
                <a:solidFill>
                  <a:srgbClr val="000000"/>
                </a:solidFill>
                <a:latin typeface="Rambla" panose="020B0604020202020204" charset="0"/>
                <a:ea typeface="Times New Roman"/>
                <a:cs typeface="Times New Roman"/>
                <a:sym typeface="Times New Roman"/>
                <a:rtl val="0"/>
              </a:rPr>
              <a:t>SWD          All Students</a:t>
            </a:r>
          </a:p>
          <a:p>
            <a:pPr marL="342900" marR="0" lvl="0" indent="-342900" algn="l" rtl="0">
              <a:lnSpc>
                <a:spcPct val="100000"/>
              </a:lnSpc>
              <a:spcBef>
                <a:spcPts val="480"/>
              </a:spcBef>
              <a:spcAft>
                <a:spcPts val="0"/>
              </a:spcAft>
              <a:buClr>
                <a:schemeClr val="dk1"/>
              </a:buClr>
              <a:buSzPct val="100000"/>
              <a:buFont typeface="Arial"/>
              <a:buChar char="•"/>
            </a:pPr>
            <a:r>
              <a:rPr lang="en" altLang="en" sz="2400" b="0" i="0" u="none" strike="noStrike" cap="none" baseline="0" dirty="0">
                <a:solidFill>
                  <a:schemeClr val="dk1"/>
                </a:solidFill>
                <a:latin typeface="Rambla" panose="020B0604020202020204" charset="0"/>
                <a:ea typeface="Times New Roman"/>
                <a:cs typeface="Times New Roman"/>
                <a:sym typeface="Times New Roman"/>
                <a:rtl val="0"/>
              </a:rPr>
              <a:t>State Gap for SWD	</a:t>
            </a: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	(</a:t>
            </a:r>
            <a:r>
              <a:rPr lang="en" altLang="en" sz="2400" b="0" i="0" u="none" strike="noStrike" cap="none" baseline="0" dirty="0">
                <a:solidFill>
                  <a:schemeClr val="dk1"/>
                </a:solidFill>
                <a:latin typeface="Rambla" panose="020B0604020202020204" charset="0"/>
                <a:ea typeface="Times New Roman"/>
                <a:cs typeface="Times New Roman"/>
                <a:sym typeface="Times New Roman"/>
                <a:rtl val="0"/>
              </a:rPr>
              <a:t>36%)	    </a:t>
            </a: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36.5</a:t>
            </a:r>
            <a:r>
              <a:rPr lang="en" altLang="en" sz="2400" b="0" i="0" u="none" strike="noStrike" cap="none" baseline="0" dirty="0">
                <a:solidFill>
                  <a:schemeClr val="dk1"/>
                </a:solidFill>
                <a:latin typeface="Rambla" panose="020B0604020202020204" charset="0"/>
                <a:ea typeface="Times New Roman"/>
                <a:cs typeface="Times New Roman"/>
                <a:sym typeface="Times New Roman"/>
                <a:rtl val="0"/>
              </a:rPr>
              <a:t>%	</a:t>
            </a: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  </a:t>
            </a:r>
            <a:r>
              <a:rPr lang="en" altLang="en" sz="2400" b="0" i="0" u="none" strike="noStrike" cap="none" baseline="0" dirty="0">
                <a:solidFill>
                  <a:schemeClr val="dk1"/>
                </a:solidFill>
                <a:latin typeface="Rambla" panose="020B0604020202020204" charset="0"/>
                <a:ea typeface="Times New Roman"/>
                <a:cs typeface="Times New Roman"/>
                <a:sym typeface="Times New Roman"/>
                <a:rtl val="0"/>
              </a:rPr>
              <a:t>72</a:t>
            </a: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a:t>
            </a:r>
          </a:p>
          <a:p>
            <a:pPr marL="342900" marR="0" lvl="0" indent="-342900" algn="l" rtl="0">
              <a:lnSpc>
                <a:spcPct val="100000"/>
              </a:lnSpc>
              <a:spcBef>
                <a:spcPts val="480"/>
              </a:spcBef>
              <a:spcAft>
                <a:spcPts val="0"/>
              </a:spcAft>
              <a:buClr>
                <a:schemeClr val="dk1"/>
              </a:buClr>
              <a:buSzPct val="100000"/>
              <a:buFont typeface="Arial"/>
              <a:buChar char="•"/>
            </a:pPr>
            <a:endParaRPr lang="en" altLang="en" sz="2400" b="0" i="0" u="none" strike="noStrike" cap="none" baseline="0" dirty="0">
              <a:solidFill>
                <a:schemeClr val="dk1"/>
              </a:solidFill>
              <a:latin typeface="Rambla" panose="020B0604020202020204" charset="0"/>
              <a:ea typeface="Times New Roman"/>
              <a:cs typeface="Times New Roman"/>
              <a:sym typeface="Times New Roman"/>
              <a:rtl val="0"/>
            </a:endParaRPr>
          </a:p>
          <a:p>
            <a:pPr marL="342900" marR="0" lvl="0" indent="-342900" algn="l" rtl="0">
              <a:lnSpc>
                <a:spcPct val="100000"/>
              </a:lnSpc>
              <a:spcBef>
                <a:spcPts val="480"/>
              </a:spcBef>
              <a:spcAft>
                <a:spcPts val="0"/>
              </a:spcAft>
              <a:buClr>
                <a:schemeClr val="dk1"/>
              </a:buClr>
              <a:buSzPct val="100000"/>
              <a:buFont typeface="Arial"/>
              <a:buChar char="•"/>
            </a:pP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Oconee </a:t>
            </a:r>
            <a:r>
              <a:rPr lang="en" altLang="en" sz="2400" b="0" i="0" u="none" strike="noStrike" cap="none" baseline="0" dirty="0">
                <a:solidFill>
                  <a:schemeClr val="dk1"/>
                </a:solidFill>
                <a:latin typeface="Rambla" panose="020B0604020202020204" charset="0"/>
                <a:ea typeface="Times New Roman"/>
                <a:cs typeface="Times New Roman"/>
                <a:sym typeface="Times New Roman"/>
                <a:rtl val="0"/>
              </a:rPr>
              <a:t>Gap for SWD	(7%)	    </a:t>
            </a: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65</a:t>
            </a:r>
            <a:r>
              <a:rPr lang="en" altLang="en" sz="2400" b="0" i="0" u="none" strike="noStrike" cap="none" baseline="0" dirty="0">
                <a:solidFill>
                  <a:schemeClr val="dk1"/>
                </a:solidFill>
                <a:latin typeface="Rambla" panose="020B0604020202020204" charset="0"/>
                <a:ea typeface="Times New Roman"/>
                <a:cs typeface="Times New Roman"/>
                <a:sym typeface="Times New Roman"/>
                <a:rtl val="0"/>
              </a:rPr>
              <a:t>%		  72</a:t>
            </a: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a:t>
            </a:r>
          </a:p>
          <a:p>
            <a:pPr marL="0" marR="0" lvl="0" indent="0" algn="l" rtl="0">
              <a:lnSpc>
                <a:spcPct val="100000"/>
              </a:lnSpc>
              <a:spcBef>
                <a:spcPts val="480"/>
              </a:spcBef>
              <a:spcAft>
                <a:spcPts val="0"/>
              </a:spcAft>
              <a:buClr>
                <a:schemeClr val="dk1"/>
              </a:buClr>
              <a:buSzPct val="100000"/>
              <a:buNone/>
            </a:pPr>
            <a:endParaRPr lang="en" altLang="en" sz="2400" b="0" i="0" u="none" strike="noStrike" cap="none" baseline="0" dirty="0">
              <a:solidFill>
                <a:schemeClr val="dk1"/>
              </a:solidFill>
              <a:latin typeface="Rambla" panose="020B0604020202020204" charset="0"/>
              <a:ea typeface="Times New Roman"/>
              <a:cs typeface="Times New Roman"/>
              <a:sym typeface="Times New Roman"/>
              <a:rtl val="0"/>
            </a:endParaRPr>
          </a:p>
          <a:p>
            <a:pPr marL="342900" marR="0" lvl="0" indent="-342900" algn="l" rtl="0">
              <a:lnSpc>
                <a:spcPct val="100000"/>
              </a:lnSpc>
              <a:spcBef>
                <a:spcPts val="480"/>
              </a:spcBef>
              <a:spcAft>
                <a:spcPts val="0"/>
              </a:spcAft>
              <a:buClr>
                <a:schemeClr val="dk1"/>
              </a:buClr>
              <a:buSzPct val="100000"/>
              <a:buFont typeface="Arial"/>
              <a:buChar char="•"/>
            </a:pP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Oconee </a:t>
            </a:r>
            <a:r>
              <a:rPr lang="en" altLang="en" sz="2400" b="0" i="0" u="none" strike="noStrike" cap="none" baseline="0" dirty="0">
                <a:solidFill>
                  <a:schemeClr val="dk1"/>
                </a:solidFill>
                <a:latin typeface="Rambla" panose="020B0604020202020204" charset="0"/>
                <a:ea typeface="Times New Roman"/>
                <a:cs typeface="Times New Roman"/>
                <a:sym typeface="Times New Roman"/>
                <a:rtl val="0"/>
              </a:rPr>
              <a:t>District Gap	(26%)	    </a:t>
            </a: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65</a:t>
            </a:r>
            <a:r>
              <a:rPr lang="en" altLang="en" sz="2400" b="0" i="0" u="none" strike="noStrike" cap="none" baseline="0" dirty="0">
                <a:solidFill>
                  <a:schemeClr val="dk1"/>
                </a:solidFill>
                <a:latin typeface="Rambla" panose="020B0604020202020204" charset="0"/>
                <a:ea typeface="Times New Roman"/>
                <a:cs typeface="Times New Roman"/>
                <a:sym typeface="Times New Roman"/>
                <a:rtl val="0"/>
              </a:rPr>
              <a:t>%		</a:t>
            </a:r>
            <a:r>
              <a:rPr lang="en" altLang="en" sz="2400" b="0" i="0" u="none" strike="noStrike" cap="none" baseline="0" dirty="0" smtClean="0">
                <a:solidFill>
                  <a:schemeClr val="dk1"/>
                </a:solidFill>
                <a:latin typeface="Rambla" panose="020B0604020202020204" charset="0"/>
                <a:ea typeface="Times New Roman"/>
                <a:cs typeface="Times New Roman"/>
                <a:sym typeface="Times New Roman"/>
                <a:rtl val="0"/>
              </a:rPr>
              <a:t>  </a:t>
            </a:r>
            <a:r>
              <a:rPr lang="en" altLang="en" sz="2400" b="0" i="0" u="none" strike="noStrike" cap="none" baseline="0" dirty="0">
                <a:solidFill>
                  <a:schemeClr val="dk1"/>
                </a:solidFill>
                <a:latin typeface="Rambla" panose="020B0604020202020204" charset="0"/>
                <a:ea typeface="Times New Roman"/>
                <a:cs typeface="Times New Roman"/>
                <a:sym typeface="Times New Roman"/>
                <a:rtl val="0"/>
              </a:rPr>
              <a:t>91%		</a:t>
            </a:r>
          </a:p>
        </p:txBody>
      </p:sp>
      <p:pic>
        <p:nvPicPr>
          <p:cNvPr id="338" name="Shape 338"/>
          <p:cNvPicPr preferRelativeResize="0"/>
          <p:nvPr/>
        </p:nvPicPr>
        <p:blipFill rotWithShape="1">
          <a:blip r:embed="rId3">
            <a:alphaModFix/>
          </a:blip>
          <a:srcRect/>
          <a:stretch/>
        </p:blipFill>
        <p:spPr>
          <a:xfrm>
            <a:off x="495833" y="114300"/>
            <a:ext cx="1018774" cy="9993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1514606" y="205977"/>
            <a:ext cx="7172193" cy="857400"/>
          </a:xfrm>
        </p:spPr>
        <p:txBody>
          <a:bodyPr/>
          <a:lstStyle/>
          <a:p>
            <a:r>
              <a:rPr lang="en-US" sz="4000" b="1" dirty="0" smtClean="0">
                <a:solidFill>
                  <a:srgbClr val="002060"/>
                </a:solidFill>
                <a:latin typeface="Rambla" panose="020B0604020202020204" charset="0"/>
              </a:rPr>
              <a:t>Making a Difference </a:t>
            </a:r>
            <a:r>
              <a:rPr lang="en-US" sz="4000" b="1" dirty="0">
                <a:solidFill>
                  <a:srgbClr val="002060"/>
                </a:solidFill>
                <a:latin typeface="Rambla" panose="020B0604020202020204" charset="0"/>
              </a:rPr>
              <a:t>E</a:t>
            </a:r>
            <a:r>
              <a:rPr lang="en-US" sz="4000" b="1" dirty="0" smtClean="0">
                <a:solidFill>
                  <a:srgbClr val="002060"/>
                </a:solidFill>
                <a:latin typeface="Rambla" panose="020B0604020202020204" charset="0"/>
              </a:rPr>
              <a:t>very Day…</a:t>
            </a:r>
            <a:endParaRPr lang="en-US" sz="4000" b="1" dirty="0">
              <a:solidFill>
                <a:srgbClr val="002060"/>
              </a:solidFill>
              <a:latin typeface="Rambla" panose="020B060402020202020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0" y="1200405"/>
            <a:ext cx="1667747" cy="32050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4892" y="1617202"/>
            <a:ext cx="3176116" cy="2382087"/>
          </a:xfrm>
          <a:prstGeom prst="rect">
            <a:avLst/>
          </a:prstGeom>
        </p:spPr>
      </p:pic>
      <p:pic>
        <p:nvPicPr>
          <p:cNvPr id="6" name="Picture 5" descr="cid:image001.jpg@01D0774E.9AC831B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92146" y="1220187"/>
            <a:ext cx="2180997" cy="3195899"/>
          </a:xfrm>
          <a:prstGeom prst="rect">
            <a:avLst/>
          </a:prstGeom>
          <a:noFill/>
          <a:ln>
            <a:noFill/>
          </a:ln>
        </p:spPr>
      </p:pic>
      <p:pic>
        <p:nvPicPr>
          <p:cNvPr id="7" name="Shape 338"/>
          <p:cNvPicPr preferRelativeResize="0"/>
          <p:nvPr/>
        </p:nvPicPr>
        <p:blipFill rotWithShape="1">
          <a:blip r:embed="rId6">
            <a:alphaModFix/>
          </a:blip>
          <a:srcRect/>
          <a:stretch/>
        </p:blipFill>
        <p:spPr>
          <a:xfrm>
            <a:off x="495833" y="114300"/>
            <a:ext cx="1018774" cy="999339"/>
          </a:xfrm>
          <a:prstGeom prst="rect">
            <a:avLst/>
          </a:prstGeom>
          <a:noFill/>
          <a:ln>
            <a:noFill/>
          </a:ln>
        </p:spPr>
      </p:pic>
    </p:spTree>
    <p:extLst>
      <p:ext uri="{BB962C8B-B14F-4D97-AF65-F5344CB8AC3E}">
        <p14:creationId xmlns:p14="http://schemas.microsoft.com/office/powerpoint/2010/main" val="4085597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377371" y="1110994"/>
            <a:ext cx="8309429" cy="3794835"/>
          </a:xfrm>
          <a:prstGeom prst="rect">
            <a:avLst/>
          </a:prstGeom>
          <a:noFill/>
          <a:ln>
            <a:noFill/>
          </a:ln>
        </p:spPr>
        <p:txBody>
          <a:bodyPr lIns="91425" tIns="91425" rIns="91425" bIns="91425" numCol="1" anchor="t" anchorCtr="0">
            <a:noAutofit/>
          </a:bodyPr>
          <a:lstStyle/>
          <a:p>
            <a:pPr marL="623888" marR="0" lvl="0" indent="-319088" algn="l" rtl="0">
              <a:lnSpc>
                <a:spcPct val="100000"/>
              </a:lnSpc>
              <a:spcBef>
                <a:spcPts val="0"/>
              </a:spcBef>
              <a:spcAft>
                <a:spcPts val="0"/>
              </a:spcAft>
              <a:buClr>
                <a:schemeClr val="dk1"/>
              </a:buClr>
              <a:buSzPct val="100000"/>
              <a:buFont typeface="Arial"/>
              <a:buChar char="•"/>
            </a:pPr>
            <a:r>
              <a:rPr lang="en" altLang="en" sz="2400" b="0" i="0" u="none" strike="noStrike" cap="none" baseline="0" dirty="0">
                <a:solidFill>
                  <a:srgbClr val="000000"/>
                </a:solidFill>
                <a:latin typeface="Rambla" panose="020B0604020202020204" charset="0"/>
                <a:ea typeface="Calibri"/>
                <a:cs typeface="Calibri"/>
                <a:sym typeface="Calibri"/>
                <a:rtl val="0"/>
              </a:rPr>
              <a:t>A Continuum of Services (K-12)</a:t>
            </a:r>
          </a:p>
          <a:p>
            <a:pPr marL="623888" marR="0" lvl="0" indent="-319088" algn="l" rtl="0">
              <a:lnSpc>
                <a:spcPct val="100000"/>
              </a:lnSpc>
              <a:spcBef>
                <a:spcPts val="640"/>
              </a:spcBef>
              <a:spcAft>
                <a:spcPts val="0"/>
              </a:spcAft>
              <a:buClr>
                <a:schemeClr val="dk1"/>
              </a:buClr>
              <a:buSzPct val="100000"/>
              <a:buFont typeface="Arial"/>
              <a:buChar char="•"/>
            </a:pPr>
            <a:r>
              <a:rPr lang="en" altLang="en" sz="2400" b="0" i="0" u="none" strike="noStrike" cap="none" baseline="0" dirty="0">
                <a:solidFill>
                  <a:srgbClr val="000000"/>
                </a:solidFill>
                <a:latin typeface="Rambla" panose="020B0604020202020204" charset="0"/>
                <a:ea typeface="Calibri"/>
                <a:cs typeface="Calibri"/>
                <a:sym typeface="Calibri"/>
                <a:rtl val="0"/>
              </a:rPr>
              <a:t>A Maximizing of Staff Potential </a:t>
            </a:r>
          </a:p>
          <a:p>
            <a:pPr marL="623888" marR="0" lvl="0" indent="-319088" algn="l" rtl="0">
              <a:lnSpc>
                <a:spcPct val="100000"/>
              </a:lnSpc>
              <a:spcBef>
                <a:spcPts val="640"/>
              </a:spcBef>
              <a:spcAft>
                <a:spcPts val="0"/>
              </a:spcAft>
              <a:buClr>
                <a:schemeClr val="dk1"/>
              </a:buClr>
              <a:buSzPct val="100000"/>
              <a:buFont typeface="Arial"/>
              <a:buChar char="•"/>
            </a:pPr>
            <a:r>
              <a:rPr lang="en" altLang="en" sz="2400" b="0" i="0" u="none" strike="noStrike" cap="none" baseline="0" dirty="0">
                <a:solidFill>
                  <a:srgbClr val="000000"/>
                </a:solidFill>
                <a:latin typeface="Rambla" panose="020B0604020202020204" charset="0"/>
                <a:ea typeface="Calibri"/>
                <a:cs typeface="Calibri"/>
                <a:sym typeface="Calibri"/>
                <a:rtl val="0"/>
              </a:rPr>
              <a:t>A Use of Technology for Targeted Instruction </a:t>
            </a:r>
          </a:p>
          <a:p>
            <a:pPr marL="623888" lvl="0" indent="-319088" rtl="0">
              <a:lnSpc>
                <a:spcPct val="80000"/>
              </a:lnSpc>
              <a:spcBef>
                <a:spcPts val="590"/>
              </a:spcBef>
              <a:buClr>
                <a:schemeClr val="dk1"/>
              </a:buClr>
              <a:buSzPct val="100000"/>
              <a:buFont typeface="Arial"/>
              <a:buChar char="•"/>
            </a:pPr>
            <a:r>
              <a:rPr lang="en" altLang="en" sz="2400" dirty="0" smtClean="0">
                <a:solidFill>
                  <a:schemeClr val="dk1"/>
                </a:solidFill>
                <a:latin typeface="Rambla" panose="020B0604020202020204" charset="0"/>
                <a:ea typeface="Rambla"/>
                <a:cs typeface="Rambla"/>
                <a:sym typeface="Rambla"/>
              </a:rPr>
              <a:t>Highly </a:t>
            </a:r>
            <a:r>
              <a:rPr lang="en" altLang="en" sz="2400" dirty="0">
                <a:solidFill>
                  <a:schemeClr val="dk1"/>
                </a:solidFill>
                <a:latin typeface="Rambla" panose="020B0604020202020204" charset="0"/>
                <a:ea typeface="Rambla"/>
                <a:cs typeface="Rambla"/>
                <a:sym typeface="Rambla"/>
              </a:rPr>
              <a:t>qualified teachers who are willing to plan collaboratively with special educators using virtual curriculum </a:t>
            </a:r>
          </a:p>
          <a:p>
            <a:pPr marL="623888" lvl="0" indent="-319088" rtl="0">
              <a:lnSpc>
                <a:spcPct val="80000"/>
              </a:lnSpc>
              <a:spcBef>
                <a:spcPts val="590"/>
              </a:spcBef>
              <a:buClr>
                <a:schemeClr val="dk1"/>
              </a:buClr>
              <a:buSzPct val="100000"/>
              <a:buFont typeface="Arial"/>
              <a:buChar char="•"/>
            </a:pPr>
            <a:r>
              <a:rPr lang="en" altLang="en" sz="2400" dirty="0" smtClean="0">
                <a:solidFill>
                  <a:schemeClr val="dk1"/>
                </a:solidFill>
                <a:latin typeface="Rambla" panose="020B0604020202020204" charset="0"/>
                <a:ea typeface="Rambla"/>
                <a:cs typeface="Rambla"/>
                <a:sym typeface="Rambla"/>
              </a:rPr>
              <a:t>School </a:t>
            </a:r>
            <a:r>
              <a:rPr lang="en" altLang="en" sz="2400" dirty="0">
                <a:solidFill>
                  <a:schemeClr val="dk1"/>
                </a:solidFill>
                <a:latin typeface="Rambla" panose="020B0604020202020204" charset="0"/>
                <a:ea typeface="Rambla"/>
                <a:cs typeface="Rambla"/>
                <a:sym typeface="Rambla"/>
              </a:rPr>
              <a:t>leaders that are willing to think “outside the box” when creating successful environments for EVERY </a:t>
            </a:r>
            <a:r>
              <a:rPr lang="en" altLang="en" sz="2400" dirty="0" smtClean="0">
                <a:solidFill>
                  <a:schemeClr val="dk1"/>
                </a:solidFill>
                <a:latin typeface="Rambla" panose="020B0604020202020204" charset="0"/>
                <a:ea typeface="Rambla"/>
                <a:cs typeface="Rambla"/>
                <a:sym typeface="Rambla"/>
              </a:rPr>
              <a:t>student</a:t>
            </a:r>
          </a:p>
          <a:p>
            <a:pPr marL="623888" lvl="0" indent="-319088" rtl="0">
              <a:lnSpc>
                <a:spcPct val="80000"/>
              </a:lnSpc>
              <a:spcBef>
                <a:spcPts val="590"/>
              </a:spcBef>
              <a:buClr>
                <a:schemeClr val="dk1"/>
              </a:buClr>
              <a:buSzPct val="100000"/>
              <a:buFont typeface="Arial"/>
              <a:buChar char="•"/>
            </a:pPr>
            <a:r>
              <a:rPr lang="en" altLang="en" sz="2400" dirty="0" smtClean="0">
                <a:solidFill>
                  <a:srgbClr val="000000"/>
                </a:solidFill>
                <a:latin typeface="Rambla" panose="020B0604020202020204" charset="0"/>
                <a:ea typeface="Calibri"/>
                <a:cs typeface="Calibri"/>
                <a:sym typeface="Calibri"/>
              </a:rPr>
              <a:t>Addressing </a:t>
            </a:r>
            <a:r>
              <a:rPr lang="en" altLang="en" sz="2400" dirty="0">
                <a:solidFill>
                  <a:srgbClr val="000000"/>
                </a:solidFill>
                <a:latin typeface="Rambla" panose="020B0604020202020204" charset="0"/>
                <a:ea typeface="Calibri"/>
                <a:cs typeface="Calibri"/>
                <a:sym typeface="Calibri"/>
              </a:rPr>
              <a:t>Individual Student Barriers to Learning  </a:t>
            </a:r>
          </a:p>
          <a:p>
            <a:pPr marL="342900" marR="0" lvl="0" indent="76200" algn="l" rtl="0">
              <a:lnSpc>
                <a:spcPct val="100000"/>
              </a:lnSpc>
              <a:spcBef>
                <a:spcPts val="640"/>
              </a:spcBef>
              <a:spcAft>
                <a:spcPts val="0"/>
              </a:spcAft>
              <a:buClr>
                <a:schemeClr val="dk1"/>
              </a:buClr>
              <a:buFont typeface="Arial"/>
              <a:buNone/>
            </a:pPr>
            <a:endParaRPr sz="2000" b="0" i="0" u="none" strike="noStrike" cap="none" baseline="0" dirty="0">
              <a:solidFill>
                <a:srgbClr val="000000"/>
              </a:solidFill>
              <a:latin typeface="Calibri"/>
              <a:ea typeface="Calibri"/>
              <a:cs typeface="Calibri"/>
              <a:sym typeface="Calibri"/>
              <a:rtl val="0"/>
            </a:endParaRPr>
          </a:p>
        </p:txBody>
      </p:sp>
      <p:sp>
        <p:nvSpPr>
          <p:cNvPr id="347" name="Shape 347"/>
          <p:cNvSpPr txBox="1">
            <a:spLocks noGrp="1"/>
          </p:cNvSpPr>
          <p:nvPr>
            <p:ph type="title"/>
          </p:nvPr>
        </p:nvSpPr>
        <p:spPr>
          <a:xfrm>
            <a:off x="1514606" y="205977"/>
            <a:ext cx="7172193" cy="857250"/>
          </a:xfrm>
          <a:prstGeom prst="rect">
            <a:avLst/>
          </a:prstGeom>
          <a:noFill/>
          <a:ln>
            <a:noFill/>
          </a:ln>
        </p:spPr>
        <p:txBody>
          <a:bodyPr lIns="91425" tIns="91425" rIns="91425" bIns="91425" numCol="1" anchor="ctr" anchorCtr="0">
            <a:noAutofit/>
          </a:bodyPr>
          <a:lstStyle/>
          <a:p>
            <a:pPr marL="0" marR="0" lvl="0" indent="0" rtl="0">
              <a:lnSpc>
                <a:spcPct val="100000"/>
              </a:lnSpc>
              <a:spcBef>
                <a:spcPts val="0"/>
              </a:spcBef>
              <a:spcAft>
                <a:spcPts val="0"/>
              </a:spcAft>
              <a:buClr>
                <a:schemeClr val="dk1"/>
              </a:buClr>
              <a:buSzPct val="25000"/>
              <a:buFont typeface="Calibri"/>
              <a:buNone/>
            </a:pPr>
            <a:r>
              <a:rPr lang="en" altLang="en" sz="4000" b="1" i="0" u="none" strike="noStrike" cap="none" baseline="0" dirty="0">
                <a:solidFill>
                  <a:srgbClr val="002060"/>
                </a:solidFill>
                <a:latin typeface="Rambla"/>
                <a:ea typeface="Rambla"/>
                <a:cs typeface="Rambla"/>
                <a:sym typeface="Rambla"/>
                <a:rtl val="0"/>
              </a:rPr>
              <a:t>Trends of Our Success</a:t>
            </a:r>
          </a:p>
        </p:txBody>
      </p:sp>
      <p:pic>
        <p:nvPicPr>
          <p:cNvPr id="4" name="Shape 338"/>
          <p:cNvPicPr preferRelativeResize="0"/>
          <p:nvPr/>
        </p:nvPicPr>
        <p:blipFill rotWithShape="1">
          <a:blip r:embed="rId3">
            <a:alphaModFix/>
          </a:blip>
          <a:srcRect/>
          <a:stretch/>
        </p:blipFill>
        <p:spPr>
          <a:xfrm>
            <a:off x="495833" y="114300"/>
            <a:ext cx="1018774" cy="9993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p:cNvPicPr preferRelativeResize="0"/>
          <p:nvPr/>
        </p:nvPicPr>
        <p:blipFill rotWithShape="1">
          <a:blip r:embed="rId3">
            <a:alphaModFix/>
          </a:blip>
          <a:srcRect/>
          <a:stretch/>
        </p:blipFill>
        <p:spPr>
          <a:xfrm>
            <a:off x="3782054" y="131744"/>
            <a:ext cx="4120971" cy="2428058"/>
          </a:xfrm>
          <a:prstGeom prst="rect">
            <a:avLst/>
          </a:prstGeom>
          <a:noFill/>
          <a:ln>
            <a:noFill/>
          </a:ln>
        </p:spPr>
      </p:pic>
      <p:pic>
        <p:nvPicPr>
          <p:cNvPr id="353" name="Shape 353"/>
          <p:cNvPicPr preferRelativeResize="0"/>
          <p:nvPr/>
        </p:nvPicPr>
        <p:blipFill rotWithShape="1">
          <a:blip r:embed="rId4">
            <a:alphaModFix/>
          </a:blip>
          <a:srcRect/>
          <a:stretch/>
        </p:blipFill>
        <p:spPr>
          <a:xfrm>
            <a:off x="533400" y="131744"/>
            <a:ext cx="914399" cy="896954"/>
          </a:xfrm>
          <a:prstGeom prst="rect">
            <a:avLst/>
          </a:prstGeom>
          <a:noFill/>
          <a:ln>
            <a:noFill/>
          </a:ln>
        </p:spPr>
      </p:pic>
      <p:sp>
        <p:nvSpPr>
          <p:cNvPr id="354" name="Shape 354"/>
          <p:cNvSpPr txBox="1"/>
          <p:nvPr/>
        </p:nvSpPr>
        <p:spPr>
          <a:xfrm>
            <a:off x="1767840" y="228600"/>
            <a:ext cx="6135185" cy="834627"/>
          </a:xfrm>
          <a:prstGeom prst="rect">
            <a:avLst/>
          </a:prstGeom>
          <a:noFill/>
          <a:ln>
            <a:noFill/>
          </a:ln>
        </p:spPr>
        <p:txBody>
          <a:bodyPr lIns="91425" tIns="45700" rIns="91425" bIns="45700" numCol="1" anchor="ctr" anchorCtr="0">
            <a:noAutofit/>
          </a:bodyPr>
          <a:lstStyle/>
          <a:p>
            <a:pPr marL="0" marR="0" lvl="0" indent="0" rtl="0">
              <a:lnSpc>
                <a:spcPct val="100000"/>
              </a:lnSpc>
              <a:spcBef>
                <a:spcPts val="0"/>
              </a:spcBef>
              <a:spcAft>
                <a:spcPts val="0"/>
              </a:spcAft>
              <a:buClr>
                <a:srgbClr val="FF0000"/>
              </a:buClr>
              <a:buSzPct val="25000"/>
              <a:buFont typeface="Garamond"/>
              <a:buNone/>
            </a:pPr>
            <a:r>
              <a:rPr lang="en" altLang="en" sz="4000" b="1" i="0" u="none" strike="noStrike" cap="none" baseline="0" dirty="0">
                <a:solidFill>
                  <a:srgbClr val="002060"/>
                </a:solidFill>
                <a:latin typeface="Rambla"/>
                <a:ea typeface="Rambla"/>
                <a:cs typeface="Rambla"/>
                <a:sym typeface="Rambla"/>
                <a:rtl val="0"/>
              </a:rPr>
              <a:t>The End</a:t>
            </a:r>
          </a:p>
        </p:txBody>
      </p:sp>
      <p:sp>
        <p:nvSpPr>
          <p:cNvPr id="2" name="TextBox 1"/>
          <p:cNvSpPr txBox="1"/>
          <p:nvPr/>
        </p:nvSpPr>
        <p:spPr>
          <a:xfrm>
            <a:off x="533400" y="2559802"/>
            <a:ext cx="6996248" cy="2677656"/>
          </a:xfrm>
          <a:prstGeom prst="rect">
            <a:avLst/>
          </a:prstGeom>
          <a:noFill/>
        </p:spPr>
        <p:txBody>
          <a:bodyPr wrap="square" numCol="1" rtlCol="0">
            <a:spAutoFit/>
          </a:bodyPr>
          <a:lstStyle/>
          <a:p>
            <a:r>
              <a:rPr lang="en" altLang="en" sz="2400" dirty="0">
                <a:solidFill>
                  <a:schemeClr val="dk1"/>
                </a:solidFill>
                <a:latin typeface="Rambla"/>
                <a:ea typeface="Rambla"/>
                <a:cs typeface="Rambla"/>
                <a:sym typeface="Rambla"/>
              </a:rPr>
              <a:t>Suzanne </a:t>
            </a:r>
            <a:r>
              <a:rPr lang="en" altLang="en" sz="2400" dirty="0" smtClean="0">
                <a:solidFill>
                  <a:schemeClr val="dk1"/>
                </a:solidFill>
                <a:latin typeface="Rambla"/>
                <a:ea typeface="Rambla"/>
                <a:cs typeface="Rambla"/>
                <a:sym typeface="Rambla"/>
              </a:rPr>
              <a:t>Korngold: </a:t>
            </a:r>
            <a:r>
              <a:rPr lang="en-US" sz="2400" dirty="0" smtClean="0">
                <a:solidFill>
                  <a:schemeClr val="dk1"/>
                </a:solidFill>
                <a:latin typeface="Rambla"/>
                <a:ea typeface="Rambla"/>
                <a:cs typeface="Rambla"/>
                <a:sym typeface="Rambla"/>
                <a:hlinkClick r:id="rId5"/>
              </a:rPr>
              <a:t>skorngold@oconeeschools.org</a:t>
            </a:r>
            <a:endParaRPr lang="en-US" sz="2400" dirty="0" smtClean="0">
              <a:solidFill>
                <a:schemeClr val="dk1"/>
              </a:solidFill>
              <a:latin typeface="Rambla"/>
              <a:ea typeface="Rambla"/>
              <a:cs typeface="Rambla"/>
              <a:sym typeface="Rambla"/>
            </a:endParaRPr>
          </a:p>
          <a:p>
            <a:r>
              <a:rPr lang="en" altLang="en" sz="2400" dirty="0" smtClean="0">
                <a:solidFill>
                  <a:schemeClr val="dk1"/>
                </a:solidFill>
                <a:latin typeface="Rambla"/>
                <a:ea typeface="Rambla"/>
                <a:cs typeface="Rambla"/>
                <a:sym typeface="Rambla"/>
              </a:rPr>
              <a:t>Lydia Murphey: </a:t>
            </a:r>
            <a:r>
              <a:rPr lang="en-US" sz="2400" dirty="0" smtClean="0">
                <a:solidFill>
                  <a:schemeClr val="dk1"/>
                </a:solidFill>
                <a:latin typeface="Rambla"/>
                <a:ea typeface="Rambla"/>
                <a:cs typeface="Rambla"/>
                <a:sym typeface="Rambla"/>
                <a:hlinkClick r:id="rId6"/>
              </a:rPr>
              <a:t>lmurphey@oconeeschools.org</a:t>
            </a:r>
            <a:endParaRPr lang="en-US" sz="2400" dirty="0" smtClean="0">
              <a:solidFill>
                <a:schemeClr val="dk1"/>
              </a:solidFill>
              <a:latin typeface="Rambla"/>
              <a:ea typeface="Rambla"/>
              <a:cs typeface="Rambla"/>
              <a:sym typeface="Rambla"/>
            </a:endParaRPr>
          </a:p>
          <a:p>
            <a:r>
              <a:rPr lang="en" altLang="en" sz="2400" dirty="0" smtClean="0">
                <a:solidFill>
                  <a:schemeClr val="dk1"/>
                </a:solidFill>
                <a:latin typeface="Rambla"/>
                <a:ea typeface="Rambla"/>
                <a:cs typeface="Rambla"/>
                <a:sym typeface="Rambla"/>
              </a:rPr>
              <a:t>Jeff Thornton: </a:t>
            </a:r>
            <a:r>
              <a:rPr lang="en-US" sz="2400" dirty="0" smtClean="0">
                <a:solidFill>
                  <a:schemeClr val="dk1"/>
                </a:solidFill>
                <a:latin typeface="Rambla"/>
                <a:ea typeface="Rambla"/>
                <a:cs typeface="Rambla"/>
                <a:sym typeface="Rambla"/>
                <a:hlinkClick r:id="rId7"/>
              </a:rPr>
              <a:t>jjthornton@oconeeschools.org</a:t>
            </a:r>
            <a:endParaRPr lang="en-US" sz="2400" dirty="0" smtClean="0">
              <a:solidFill>
                <a:schemeClr val="dk1"/>
              </a:solidFill>
              <a:latin typeface="Rambla"/>
              <a:ea typeface="Rambla"/>
              <a:cs typeface="Rambla"/>
              <a:sym typeface="Rambla"/>
            </a:endParaRPr>
          </a:p>
          <a:p>
            <a:r>
              <a:rPr lang="en" altLang="en" sz="2400" dirty="0" smtClean="0">
                <a:solidFill>
                  <a:schemeClr val="dk1"/>
                </a:solidFill>
                <a:latin typeface="Rambla"/>
                <a:ea typeface="Rambla"/>
                <a:cs typeface="Rambla"/>
                <a:sym typeface="Rambla"/>
              </a:rPr>
              <a:t>Dallas LeDuff: </a:t>
            </a:r>
            <a:r>
              <a:rPr lang="en-US" sz="2400" dirty="0" smtClean="0">
                <a:solidFill>
                  <a:schemeClr val="dk1"/>
                </a:solidFill>
                <a:latin typeface="Rambla"/>
                <a:ea typeface="Rambla"/>
                <a:cs typeface="Rambla"/>
                <a:sym typeface="Rambla"/>
                <a:hlinkClick r:id="rId8"/>
              </a:rPr>
              <a:t>dleduff@oconeeschools.org</a:t>
            </a:r>
            <a:endParaRPr lang="en-US" sz="2400" dirty="0" smtClean="0">
              <a:solidFill>
                <a:schemeClr val="dk1"/>
              </a:solidFill>
              <a:latin typeface="Rambla"/>
              <a:ea typeface="Rambla"/>
              <a:cs typeface="Rambla"/>
              <a:sym typeface="Rambla"/>
            </a:endParaRPr>
          </a:p>
          <a:p>
            <a:r>
              <a:rPr lang="en" altLang="en" sz="2400" dirty="0" smtClean="0">
                <a:solidFill>
                  <a:schemeClr val="dk1"/>
                </a:solidFill>
                <a:latin typeface="Rambla"/>
                <a:ea typeface="Rambla"/>
                <a:cs typeface="Rambla"/>
                <a:sym typeface="Rambla"/>
              </a:rPr>
              <a:t>Michael </a:t>
            </a:r>
            <a:r>
              <a:rPr lang="en" altLang="en" sz="2400" dirty="0">
                <a:solidFill>
                  <a:schemeClr val="dk1"/>
                </a:solidFill>
                <a:latin typeface="Rambla"/>
                <a:ea typeface="Rambla"/>
                <a:cs typeface="Rambla"/>
                <a:sym typeface="Rambla"/>
              </a:rPr>
              <a:t>Williams: </a:t>
            </a:r>
            <a:r>
              <a:rPr lang="en" altLang="en" sz="2400" dirty="0" smtClean="0">
                <a:solidFill>
                  <a:schemeClr val="dk1"/>
                </a:solidFill>
                <a:latin typeface="Rambla"/>
                <a:ea typeface="Rambla"/>
                <a:cs typeface="Rambla"/>
                <a:sym typeface="Rambla"/>
                <a:hlinkClick r:id="rId9"/>
              </a:rPr>
              <a:t>mwilliams@oconeeschools.org</a:t>
            </a:r>
            <a:endParaRPr lang="en" altLang="en" sz="2400" dirty="0" smtClean="0">
              <a:solidFill>
                <a:schemeClr val="dk1"/>
              </a:solidFill>
              <a:latin typeface="Rambla"/>
              <a:ea typeface="Rambla"/>
              <a:cs typeface="Rambla"/>
              <a:sym typeface="Rambla"/>
            </a:endParaRPr>
          </a:p>
          <a:p>
            <a:r>
              <a:rPr lang="en" altLang="en" sz="2400" dirty="0" smtClean="0">
                <a:solidFill>
                  <a:schemeClr val="dk1"/>
                </a:solidFill>
                <a:latin typeface="Rambla"/>
                <a:ea typeface="Rambla"/>
                <a:cs typeface="Rambla"/>
                <a:sym typeface="Rambla"/>
              </a:rPr>
              <a:t> </a:t>
            </a:r>
            <a:endParaRPr lang="en" altLang="en" sz="2400" dirty="0">
              <a:solidFill>
                <a:schemeClr val="dk1"/>
              </a:solidFill>
              <a:latin typeface="Rambla"/>
              <a:ea typeface="Rambla"/>
              <a:cs typeface="Rambla"/>
              <a:sym typeface="Rambla"/>
            </a:endParaRPr>
          </a:p>
          <a:p>
            <a:endParaRPr lang="en-US" sz="2400"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495825" y="1210224"/>
            <a:ext cx="8190899" cy="3295198"/>
          </a:xfrm>
          <a:prstGeom prst="rect">
            <a:avLst/>
          </a:prstGeom>
          <a:noFill/>
          <a:ln>
            <a:noFill/>
          </a:ln>
        </p:spPr>
        <p:txBody>
          <a:bodyPr lIns="91425" tIns="91425" rIns="91425" bIns="91425" numCol="1" anchor="t" anchorCtr="0">
            <a:noAutofit/>
          </a:bodyPr>
          <a:lstStyle/>
          <a:p>
            <a:pPr marL="0" marR="0" lvl="0" indent="0" algn="ctr" rtl="0">
              <a:lnSpc>
                <a:spcPct val="115000"/>
              </a:lnSpc>
              <a:spcBef>
                <a:spcPts val="0"/>
              </a:spcBef>
              <a:spcAft>
                <a:spcPts val="0"/>
              </a:spcAft>
              <a:buClr>
                <a:schemeClr val="accent1"/>
              </a:buClr>
              <a:buSzPct val="25000"/>
              <a:buFont typeface="Noto Symbol"/>
              <a:buNone/>
            </a:pPr>
            <a:r>
              <a:rPr lang="en" altLang="en" sz="1800" b="0" i="0" u="none" strike="noStrike" cap="none" baseline="0" dirty="0">
                <a:solidFill>
                  <a:schemeClr val="dk1"/>
                </a:solidFill>
                <a:latin typeface="Rambla" panose="020B0604020202020204" charset="0"/>
                <a:sym typeface="Arial"/>
                <a:rtl val="0"/>
              </a:rPr>
              <a:t>All states were required to develop a State Systemic Improvement Plan (SSIP) that includes a comprehensive, multi‐year focus on improving results for Students with Disabilities (SWD).</a:t>
            </a:r>
          </a:p>
          <a:p>
            <a:pPr marL="0" marR="0" lvl="0" indent="0" algn="ctr" rtl="0">
              <a:lnSpc>
                <a:spcPct val="115000"/>
              </a:lnSpc>
              <a:spcBef>
                <a:spcPts val="0"/>
              </a:spcBef>
              <a:spcAft>
                <a:spcPts val="0"/>
              </a:spcAft>
              <a:buClr>
                <a:schemeClr val="dk1"/>
              </a:buClr>
              <a:buFont typeface="Arial"/>
              <a:buNone/>
            </a:pPr>
            <a:endParaRPr sz="1800" b="0" i="0" u="none" strike="noStrike" cap="none" baseline="0" dirty="0">
              <a:solidFill>
                <a:schemeClr val="dk1"/>
              </a:solidFill>
              <a:latin typeface="Rambla" panose="020B0604020202020204" charset="0"/>
              <a:sym typeface="Arial"/>
              <a:rtl val="0"/>
            </a:endParaRPr>
          </a:p>
          <a:p>
            <a:pPr marL="0" marR="0" lvl="0" indent="0" algn="ctr" rtl="0">
              <a:lnSpc>
                <a:spcPct val="115000"/>
              </a:lnSpc>
              <a:spcBef>
                <a:spcPts val="0"/>
              </a:spcBef>
              <a:spcAft>
                <a:spcPts val="0"/>
              </a:spcAft>
              <a:buClr>
                <a:schemeClr val="dk1"/>
              </a:buClr>
              <a:buSzPct val="25000"/>
              <a:buFont typeface="Arial"/>
              <a:buNone/>
            </a:pPr>
            <a:r>
              <a:rPr lang="en" altLang="en" sz="1800" b="0" i="0" u="none" strike="noStrike" cap="none" baseline="0" dirty="0">
                <a:solidFill>
                  <a:schemeClr val="dk1"/>
                </a:solidFill>
                <a:latin typeface="Rambla" panose="020B0604020202020204" charset="0"/>
                <a:sym typeface="Arial"/>
                <a:rtl val="0"/>
              </a:rPr>
              <a:t>Georgia has branded its SSIP as </a:t>
            </a:r>
            <a:r>
              <a:rPr lang="en" altLang="en" sz="1800" b="0" i="0" u="none" strike="noStrike" cap="none" baseline="0" dirty="0">
                <a:solidFill>
                  <a:srgbClr val="FF0000"/>
                </a:solidFill>
                <a:latin typeface="Rambla" panose="020B0604020202020204" charset="0"/>
                <a:sym typeface="Arial"/>
                <a:rtl val="0"/>
              </a:rPr>
              <a:t>S</a:t>
            </a:r>
            <a:r>
              <a:rPr lang="en" altLang="en" sz="1800" b="0" i="0" u="none" strike="noStrike" cap="none" baseline="0" dirty="0">
                <a:solidFill>
                  <a:schemeClr val="dk1"/>
                </a:solidFill>
                <a:latin typeface="Rambla" panose="020B0604020202020204" charset="0"/>
                <a:sym typeface="Arial"/>
                <a:rtl val="0"/>
              </a:rPr>
              <a:t>tudent </a:t>
            </a:r>
            <a:r>
              <a:rPr lang="en" altLang="en" sz="1800" b="0" i="0" u="none" strike="noStrike" cap="none" baseline="0" dirty="0">
                <a:solidFill>
                  <a:srgbClr val="FF0000"/>
                </a:solidFill>
                <a:latin typeface="Rambla" panose="020B0604020202020204" charset="0"/>
                <a:sym typeface="Arial"/>
                <a:rtl val="0"/>
              </a:rPr>
              <a:t>S</a:t>
            </a:r>
            <a:r>
              <a:rPr lang="en" altLang="en" sz="1800" b="0" i="0" u="none" strike="noStrike" cap="none" baseline="0" dirty="0">
                <a:solidFill>
                  <a:schemeClr val="dk1"/>
                </a:solidFill>
                <a:latin typeface="Rambla" panose="020B0604020202020204" charset="0"/>
                <a:sym typeface="Arial"/>
                <a:rtl val="0"/>
              </a:rPr>
              <a:t>uccess: </a:t>
            </a:r>
            <a:r>
              <a:rPr lang="en" altLang="en" sz="1800" b="0" i="0" u="none" strike="noStrike" cap="none" baseline="0" dirty="0">
                <a:solidFill>
                  <a:srgbClr val="FF0000"/>
                </a:solidFill>
                <a:latin typeface="Rambla" panose="020B0604020202020204" charset="0"/>
                <a:sym typeface="Arial"/>
                <a:rtl val="0"/>
              </a:rPr>
              <a:t>I</a:t>
            </a:r>
            <a:r>
              <a:rPr lang="en" altLang="en" sz="1800" b="0" i="0" u="none" strike="noStrike" cap="none" baseline="0" dirty="0">
                <a:solidFill>
                  <a:schemeClr val="dk1"/>
                </a:solidFill>
                <a:latin typeface="Rambla" panose="020B0604020202020204" charset="0"/>
                <a:sym typeface="Arial"/>
                <a:rtl val="0"/>
              </a:rPr>
              <a:t>magine the </a:t>
            </a:r>
            <a:r>
              <a:rPr lang="en" altLang="en" sz="1800" b="0" i="0" u="none" strike="noStrike" cap="none" baseline="0" dirty="0">
                <a:solidFill>
                  <a:srgbClr val="FF0000"/>
                </a:solidFill>
                <a:latin typeface="Rambla" panose="020B0604020202020204" charset="0"/>
                <a:sym typeface="Arial"/>
                <a:rtl val="0"/>
              </a:rPr>
              <a:t>P</a:t>
            </a:r>
            <a:r>
              <a:rPr lang="en" altLang="en" sz="1800" b="0" i="0" u="none" strike="noStrike" cap="none" baseline="0" dirty="0">
                <a:solidFill>
                  <a:schemeClr val="dk1"/>
                </a:solidFill>
                <a:latin typeface="Rambla" panose="020B0604020202020204" charset="0"/>
                <a:sym typeface="Arial"/>
                <a:rtl val="0"/>
              </a:rPr>
              <a:t>ossibilities (SSIP)</a:t>
            </a:r>
          </a:p>
          <a:p>
            <a:pPr marL="0" marR="0" lvl="0" indent="0" algn="ctr" rtl="0">
              <a:lnSpc>
                <a:spcPct val="115000"/>
              </a:lnSpc>
              <a:spcBef>
                <a:spcPts val="0"/>
              </a:spcBef>
              <a:spcAft>
                <a:spcPts val="0"/>
              </a:spcAft>
              <a:buClr>
                <a:schemeClr val="dk1"/>
              </a:buClr>
              <a:buSzPct val="25000"/>
              <a:buFont typeface="Arial"/>
              <a:buNone/>
            </a:pPr>
            <a:r>
              <a:rPr lang="en" altLang="en" sz="1800" b="0" i="0" u="none" strike="noStrike" cap="none" baseline="0" dirty="0">
                <a:solidFill>
                  <a:schemeClr val="dk1"/>
                </a:solidFill>
                <a:latin typeface="Rambla" panose="020B0604020202020204" charset="0"/>
                <a:sym typeface="Arial"/>
                <a:rtl val="0"/>
              </a:rPr>
              <a:t>and</a:t>
            </a:r>
          </a:p>
          <a:p>
            <a:pPr marL="0" marR="0" lvl="0" indent="0" algn="ctr" rtl="0">
              <a:lnSpc>
                <a:spcPct val="115000"/>
              </a:lnSpc>
              <a:spcBef>
                <a:spcPts val="0"/>
              </a:spcBef>
              <a:spcAft>
                <a:spcPts val="0"/>
              </a:spcAft>
              <a:buClr>
                <a:schemeClr val="dk1"/>
              </a:buClr>
              <a:buSzPct val="25000"/>
              <a:buFont typeface="Arial"/>
              <a:buNone/>
            </a:pPr>
            <a:r>
              <a:rPr lang="en" altLang="en" sz="1800" b="0" i="0" u="none" strike="noStrike" cap="none" baseline="0" dirty="0">
                <a:solidFill>
                  <a:schemeClr val="dk1"/>
                </a:solidFill>
                <a:latin typeface="Rambla" panose="020B0604020202020204" charset="0"/>
                <a:sym typeface="Arial"/>
                <a:rtl val="0"/>
              </a:rPr>
              <a:t>will address </a:t>
            </a:r>
            <a:r>
              <a:rPr lang="en" altLang="en" sz="1800" b="0" i="0" u="none" strike="noStrike" cap="none" baseline="0" dirty="0">
                <a:solidFill>
                  <a:srgbClr val="FF0000"/>
                </a:solidFill>
                <a:latin typeface="Rambla" panose="020B0604020202020204" charset="0"/>
                <a:sym typeface="Arial"/>
                <a:rtl val="0"/>
              </a:rPr>
              <a:t>graduation outcomes for SWD</a:t>
            </a:r>
          </a:p>
          <a:p>
            <a:pPr marL="365760" marR="0" lvl="0" indent="269240" algn="l" rtl="0">
              <a:lnSpc>
                <a:spcPct val="90000"/>
              </a:lnSpc>
              <a:spcBef>
                <a:spcPts val="0"/>
              </a:spcBef>
              <a:spcAft>
                <a:spcPts val="0"/>
              </a:spcAft>
              <a:buClr>
                <a:schemeClr val="accent1"/>
              </a:buClr>
              <a:buFont typeface="Noto Symbol"/>
              <a:buNone/>
            </a:pPr>
            <a:endParaRPr sz="1400" b="0" i="0" u="none" strike="noStrike" cap="none" baseline="0" dirty="0">
              <a:solidFill>
                <a:srgbClr val="000000"/>
              </a:solidFill>
              <a:latin typeface="Rambla" panose="020B0604020202020204" charset="0"/>
              <a:sym typeface="Arial"/>
              <a:rtl val="0"/>
            </a:endParaRPr>
          </a:p>
        </p:txBody>
      </p:sp>
      <p:sp>
        <p:nvSpPr>
          <p:cNvPr id="86" name="Shape 86"/>
          <p:cNvSpPr txBox="1">
            <a:spLocks noGrp="1"/>
          </p:cNvSpPr>
          <p:nvPr>
            <p:ph type="title"/>
          </p:nvPr>
        </p:nvSpPr>
        <p:spPr>
          <a:xfrm>
            <a:off x="457200" y="205977"/>
            <a:ext cx="8229600" cy="857400"/>
          </a:xfrm>
          <a:prstGeom prst="rect">
            <a:avLst/>
          </a:prstGeom>
          <a:noFill/>
          <a:ln>
            <a:noFill/>
          </a:ln>
        </p:spPr>
        <p:txBody>
          <a:bodyPr lIns="91425" tIns="91425" rIns="91425" bIns="91425" numCol="1" anchor="ctr" anchorCtr="0">
            <a:noAutofit/>
          </a:bodyPr>
          <a:lstStyle/>
          <a:p>
            <a:pPr marL="914400" marR="0" lvl="0" indent="457200" algn="l" rtl="0">
              <a:lnSpc>
                <a:spcPct val="100000"/>
              </a:lnSpc>
              <a:spcBef>
                <a:spcPts val="0"/>
              </a:spcBef>
              <a:spcAft>
                <a:spcPts val="0"/>
              </a:spcAft>
              <a:buClr>
                <a:schemeClr val="dk2"/>
              </a:buClr>
              <a:buSzPct val="25000"/>
              <a:buFont typeface="Rambla"/>
              <a:buNone/>
            </a:pPr>
            <a:r>
              <a:rPr lang="en" altLang="en" sz="4000" b="1" i="0" u="none" strike="noStrike" cap="none" baseline="0" dirty="0">
                <a:solidFill>
                  <a:srgbClr val="002060"/>
                </a:solidFill>
                <a:latin typeface="Arial"/>
                <a:ea typeface="Arial"/>
                <a:cs typeface="Arial"/>
                <a:sym typeface="Arial"/>
                <a:rtl val="0"/>
              </a:rPr>
              <a:t>Oconee County SSIP </a:t>
            </a:r>
          </a:p>
        </p:txBody>
      </p:sp>
      <p:pic>
        <p:nvPicPr>
          <p:cNvPr id="87" name="Shape 87"/>
          <p:cNvPicPr preferRelativeResize="0"/>
          <p:nvPr/>
        </p:nvPicPr>
        <p:blipFill rotWithShape="1">
          <a:blip r:embed="rId3">
            <a:alphaModFix/>
          </a:blip>
          <a:srcRect/>
          <a:stretch/>
        </p:blipFill>
        <p:spPr>
          <a:xfrm>
            <a:off x="495825" y="205975"/>
            <a:ext cx="925200" cy="907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6250" y="0"/>
            <a:ext cx="8444139" cy="5074462"/>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a:stretch/>
        </p:blipFill>
        <p:spPr>
          <a:xfrm>
            <a:off x="39125" y="0"/>
            <a:ext cx="9104873" cy="5143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57200" y="1200150"/>
            <a:ext cx="8229600" cy="3314698"/>
          </a:xfrm>
          <a:prstGeom prst="rect">
            <a:avLst/>
          </a:prstGeom>
          <a:noFill/>
          <a:ln>
            <a:noFill/>
          </a:ln>
        </p:spPr>
        <p:txBody>
          <a:bodyPr lIns="91425" tIns="45700" rIns="91425" bIns="45700" numCol="1" anchor="t" anchorCtr="0">
            <a:noAutofit/>
          </a:bodyPr>
          <a:lstStyle/>
          <a:p>
            <a:pPr marL="387350" indent="-285750">
              <a:lnSpc>
                <a:spcPct val="100000"/>
              </a:lnSpc>
              <a:spcBef>
                <a:spcPts val="0"/>
              </a:spcBef>
              <a:buClrTx/>
              <a:buSzPct val="68000"/>
            </a:pPr>
            <a:r>
              <a:rPr lang="en" altLang="en" sz="2000" b="0" i="0" u="sng" strike="noStrike" cap="none" baseline="0" dirty="0">
                <a:solidFill>
                  <a:schemeClr val="dk1"/>
                </a:solidFill>
                <a:latin typeface="Rambla"/>
                <a:ea typeface="Rambla"/>
                <a:cs typeface="Rambla"/>
                <a:sym typeface="Rambla"/>
                <a:rtl val="0"/>
              </a:rPr>
              <a:t>Pre-K Screenings - Early Identification</a:t>
            </a:r>
          </a:p>
          <a:p>
            <a:pPr marL="387350" indent="-285750">
              <a:lnSpc>
                <a:spcPct val="100000"/>
              </a:lnSpc>
              <a:spcBef>
                <a:spcPts val="0"/>
              </a:spcBef>
              <a:buClrTx/>
              <a:buSzPct val="68000"/>
            </a:pPr>
            <a:r>
              <a:rPr lang="en" altLang="en" sz="2000" b="0" i="0" u="sng" strike="noStrike" cap="none" baseline="0" dirty="0">
                <a:solidFill>
                  <a:schemeClr val="dk1"/>
                </a:solidFill>
                <a:latin typeface="Rambla"/>
                <a:ea typeface="Rambla"/>
                <a:cs typeface="Rambla"/>
                <a:sym typeface="Rambla"/>
                <a:rtl val="0"/>
              </a:rPr>
              <a:t>Data Teams - ABCs</a:t>
            </a:r>
          </a:p>
          <a:p>
            <a:pPr marL="690563" lvl="1" indent="-234950">
              <a:lnSpc>
                <a:spcPct val="100000"/>
              </a:lnSpc>
              <a:spcAft>
                <a:spcPts val="0"/>
              </a:spcAft>
              <a:buClrTx/>
              <a:buSzPct val="100000"/>
              <a:buFont typeface="Arial" panose="020B0604020202020204" pitchFamily="34" charset="0"/>
              <a:buChar char="•"/>
            </a:pPr>
            <a:r>
              <a:rPr sz="2000" dirty="0">
                <a:solidFill>
                  <a:srgbClr val="000000"/>
                </a:solidFill>
                <a:latin typeface="Rambla"/>
              </a:rPr>
              <a:t>Attendance</a:t>
            </a:r>
          </a:p>
          <a:p>
            <a:pPr marL="690563" lvl="1" indent="-234950">
              <a:spcAft>
                <a:spcPts val="0"/>
              </a:spcAft>
              <a:buClrTx/>
              <a:buFont typeface="Arial"/>
              <a:buChar char="•"/>
            </a:pPr>
            <a:r>
              <a:rPr sz="2000" dirty="0">
                <a:solidFill>
                  <a:srgbClr val="000000"/>
                </a:solidFill>
                <a:latin typeface="Rambla"/>
              </a:rPr>
              <a:t>Behavior</a:t>
            </a:r>
          </a:p>
          <a:p>
            <a:pPr marL="690563" lvl="1" indent="-234950">
              <a:spcAft>
                <a:spcPts val="0"/>
              </a:spcAft>
              <a:buClrTx/>
              <a:buFont typeface="Arial"/>
              <a:buChar char="•"/>
            </a:pPr>
            <a:r>
              <a:rPr sz="2000" dirty="0">
                <a:solidFill>
                  <a:srgbClr val="000000"/>
                </a:solidFill>
                <a:latin typeface="Rambla"/>
              </a:rPr>
              <a:t>Course Completion </a:t>
            </a:r>
          </a:p>
          <a:p>
            <a:pPr marL="690563" lvl="1" indent="-234950">
              <a:spcAft>
                <a:spcPts val="0"/>
              </a:spcAft>
              <a:buClrTx/>
              <a:buFont typeface="Arial"/>
              <a:buChar char="•"/>
            </a:pPr>
            <a:r>
              <a:rPr sz="2000" dirty="0">
                <a:solidFill>
                  <a:srgbClr val="000000"/>
                </a:solidFill>
                <a:latin typeface="Rambla"/>
              </a:rPr>
              <a:t>Home History/ Psychologist</a:t>
            </a:r>
          </a:p>
          <a:p>
            <a:pPr marL="387350" indent="-285750">
              <a:lnSpc>
                <a:spcPct val="100000"/>
              </a:lnSpc>
              <a:buClrTx/>
              <a:buSzPct val="68000"/>
            </a:pPr>
            <a:r>
              <a:rPr lang="en" altLang="en" sz="2000" b="0" i="0" u="sng" strike="noStrike" cap="none" baseline="0" dirty="0">
                <a:solidFill>
                  <a:schemeClr val="dk1"/>
                </a:solidFill>
                <a:latin typeface="Rambla"/>
                <a:ea typeface="Rambla"/>
                <a:cs typeface="Rambla"/>
                <a:sym typeface="Rambla"/>
                <a:rtl val="0"/>
              </a:rPr>
              <a:t>Response to Intervention (RTI)</a:t>
            </a:r>
          </a:p>
          <a:p>
            <a:pPr marL="690563" lvl="1" indent="-234950">
              <a:lnSpc>
                <a:spcPct val="100000"/>
              </a:lnSpc>
              <a:spcAft>
                <a:spcPts val="0"/>
              </a:spcAft>
              <a:buClrTx/>
              <a:buSzPct val="100000"/>
              <a:buFont typeface="Arial" panose="020B0604020202020204" pitchFamily="34" charset="0"/>
              <a:buChar char="•"/>
            </a:pPr>
            <a:r>
              <a:rPr lang="en" altLang="en" sz="2000" b="0" i="0" u="none" strike="noStrike" cap="none" baseline="0" dirty="0" smtClean="0">
                <a:solidFill>
                  <a:schemeClr val="dk1"/>
                </a:solidFill>
                <a:latin typeface="Rambla"/>
                <a:ea typeface="Rambla"/>
                <a:cs typeface="Rambla"/>
                <a:sym typeface="Rambla"/>
                <a:rtl val="0"/>
              </a:rPr>
              <a:t>Development </a:t>
            </a:r>
            <a:r>
              <a:rPr lang="en" altLang="en" sz="2000" b="0" i="0" u="none" strike="noStrike" cap="none" baseline="0" dirty="0">
                <a:solidFill>
                  <a:schemeClr val="dk1"/>
                </a:solidFill>
                <a:latin typeface="Rambla"/>
                <a:ea typeface="Rambla"/>
                <a:cs typeface="Rambla"/>
                <a:sym typeface="Rambla"/>
                <a:rtl val="0"/>
              </a:rPr>
              <a:t>of interventions</a:t>
            </a:r>
          </a:p>
          <a:p>
            <a:pPr marL="690563" lvl="1" indent="-234950">
              <a:lnSpc>
                <a:spcPct val="100000"/>
              </a:lnSpc>
              <a:spcAft>
                <a:spcPts val="0"/>
              </a:spcAft>
              <a:buClrTx/>
              <a:buSzPct val="100000"/>
              <a:buFont typeface="Arial" panose="020B0604020202020204" pitchFamily="34" charset="0"/>
              <a:buChar char="•"/>
            </a:pPr>
            <a:r>
              <a:rPr lang="en" altLang="en" sz="2000" dirty="0">
                <a:solidFill>
                  <a:schemeClr val="dk1"/>
                </a:solidFill>
                <a:latin typeface="Rambla"/>
                <a:ea typeface="Rambla"/>
                <a:cs typeface="Rambla"/>
                <a:sym typeface="Rambla"/>
              </a:rPr>
              <a:t>W</a:t>
            </a:r>
            <a:r>
              <a:rPr lang="en" altLang="en" sz="2000" b="0" i="0" u="none" strike="noStrike" cap="none" baseline="0" dirty="0" smtClean="0">
                <a:solidFill>
                  <a:schemeClr val="dk1"/>
                </a:solidFill>
                <a:latin typeface="Rambla"/>
                <a:ea typeface="Rambla"/>
                <a:cs typeface="Rambla"/>
                <a:sym typeface="Rambla"/>
                <a:rtl val="0"/>
              </a:rPr>
              <a:t>eekly </a:t>
            </a:r>
            <a:r>
              <a:rPr lang="en" altLang="en" sz="2000" b="0" i="0" u="none" strike="noStrike" cap="none" baseline="0" dirty="0">
                <a:solidFill>
                  <a:schemeClr val="dk1"/>
                </a:solidFill>
                <a:latin typeface="Rambla"/>
                <a:ea typeface="Rambla"/>
                <a:cs typeface="Rambla"/>
                <a:sym typeface="Rambla"/>
                <a:rtl val="0"/>
              </a:rPr>
              <a:t>and bi-monthly data collection</a:t>
            </a:r>
          </a:p>
          <a:p>
            <a:pPr marL="690563" lvl="1" indent="-234950">
              <a:lnSpc>
                <a:spcPct val="100000"/>
              </a:lnSpc>
              <a:spcAft>
                <a:spcPts val="0"/>
              </a:spcAft>
              <a:buClrTx/>
              <a:buSzPct val="100000"/>
              <a:buFont typeface="Arial" panose="020B0604020202020204" pitchFamily="34" charset="0"/>
              <a:buChar char="•"/>
            </a:pPr>
            <a:r>
              <a:rPr lang="en" altLang="en" sz="2000" dirty="0">
                <a:solidFill>
                  <a:schemeClr val="dk1"/>
                </a:solidFill>
                <a:latin typeface="Rambla"/>
                <a:ea typeface="Rambla"/>
                <a:cs typeface="Rambla"/>
                <a:sym typeface="Rambla"/>
              </a:rPr>
              <a:t>M</a:t>
            </a:r>
            <a:r>
              <a:rPr lang="en" altLang="en" sz="2000" b="0" i="0" u="none" strike="noStrike" cap="none" baseline="0" dirty="0" smtClean="0">
                <a:solidFill>
                  <a:schemeClr val="dk1"/>
                </a:solidFill>
                <a:latin typeface="Rambla"/>
                <a:ea typeface="Rambla"/>
                <a:cs typeface="Rambla"/>
                <a:sym typeface="Rambla"/>
                <a:rtl val="0"/>
              </a:rPr>
              <a:t>onthly </a:t>
            </a:r>
            <a:r>
              <a:rPr lang="en" altLang="en" sz="2000" b="0" i="0" u="none" strike="noStrike" cap="none" baseline="0" dirty="0">
                <a:solidFill>
                  <a:schemeClr val="dk1"/>
                </a:solidFill>
                <a:latin typeface="Rambla"/>
                <a:ea typeface="Rambla"/>
                <a:cs typeface="Rambla"/>
                <a:sym typeface="Rambla"/>
                <a:rtl val="0"/>
              </a:rPr>
              <a:t>monitored meetings</a:t>
            </a:r>
          </a:p>
          <a:p>
            <a:pPr marL="365760" marR="0" lvl="0" indent="-149859" algn="l" rtl="0">
              <a:lnSpc>
                <a:spcPct val="100000"/>
              </a:lnSpc>
              <a:spcBef>
                <a:spcPts val="400"/>
              </a:spcBef>
              <a:spcAft>
                <a:spcPts val="0"/>
              </a:spcAft>
              <a:buClr>
                <a:schemeClr val="accent1"/>
              </a:buClr>
              <a:buFont typeface="Noto Symbol"/>
              <a:buNone/>
            </a:pPr>
            <a:endParaRPr sz="2700" b="0" i="0" u="none" strike="noStrike" cap="none" baseline="0" dirty="0">
              <a:solidFill>
                <a:schemeClr val="dk1"/>
              </a:solidFill>
              <a:latin typeface="Rambla"/>
              <a:ea typeface="Rambla"/>
              <a:cs typeface="Rambla"/>
              <a:sym typeface="Rambla"/>
              <a:rtl val="0"/>
            </a:endParaRPr>
          </a:p>
        </p:txBody>
      </p:sp>
      <p:sp>
        <p:nvSpPr>
          <p:cNvPr id="104" name="Shape 104"/>
          <p:cNvSpPr txBox="1">
            <a:spLocks noGrp="1"/>
          </p:cNvSpPr>
          <p:nvPr>
            <p:ph type="title"/>
          </p:nvPr>
        </p:nvSpPr>
        <p:spPr>
          <a:xfrm>
            <a:off x="1514632" y="205977"/>
            <a:ext cx="7172167" cy="857250"/>
          </a:xfrm>
          <a:prstGeom prst="rect">
            <a:avLst/>
          </a:prstGeom>
          <a:noFill/>
          <a:ln>
            <a:noFill/>
          </a:ln>
        </p:spPr>
        <p:txBody>
          <a:bodyPr lIns="91425" tIns="45700" rIns="91425" bIns="45700" numCol="1"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 altLang="en" sz="4100" b="1" dirty="0">
                <a:solidFill>
                  <a:srgbClr val="002060"/>
                </a:solidFill>
                <a:latin typeface="Rambla"/>
                <a:ea typeface="Rambla"/>
                <a:cs typeface="Rambla"/>
                <a:sym typeface="Rambla"/>
              </a:rPr>
              <a:t>Overview of Supports in OCSS</a:t>
            </a:r>
          </a:p>
        </p:txBody>
      </p:sp>
      <p:pic>
        <p:nvPicPr>
          <p:cNvPr id="105" name="Shape 105"/>
          <p:cNvPicPr preferRelativeResize="0"/>
          <p:nvPr/>
        </p:nvPicPr>
        <p:blipFill rotWithShape="1">
          <a:blip r:embed="rId3">
            <a:alphaModFix/>
          </a:blip>
          <a:srcRect/>
          <a:stretch/>
        </p:blipFill>
        <p:spPr>
          <a:xfrm>
            <a:off x="495833" y="114300"/>
            <a:ext cx="1018799" cy="9992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a:stretch/>
        </p:blipFill>
        <p:spPr>
          <a:xfrm>
            <a:off x="533400" y="171450"/>
            <a:ext cx="914399" cy="896954"/>
          </a:xfrm>
          <a:prstGeom prst="rect">
            <a:avLst/>
          </a:prstGeom>
          <a:noFill/>
          <a:ln>
            <a:noFill/>
          </a:ln>
        </p:spPr>
      </p:pic>
      <p:sp>
        <p:nvSpPr>
          <p:cNvPr id="112" name="Shape 112"/>
          <p:cNvSpPr txBox="1">
            <a:spLocks noGrp="1"/>
          </p:cNvSpPr>
          <p:nvPr>
            <p:ph type="title"/>
          </p:nvPr>
        </p:nvSpPr>
        <p:spPr>
          <a:xfrm>
            <a:off x="1552174" y="233776"/>
            <a:ext cx="6829824" cy="834627"/>
          </a:xfrm>
          <a:prstGeom prst="rect">
            <a:avLst/>
          </a:prstGeom>
          <a:noFill/>
          <a:ln>
            <a:noFill/>
          </a:ln>
        </p:spPr>
        <p:txBody>
          <a:bodyPr lIns="91425" tIns="45700" rIns="91425" bIns="45700" numCol="1" anchor="ctr" anchorCtr="0">
            <a:noAutofit/>
          </a:bodyPr>
          <a:lstStyle/>
          <a:p>
            <a:pPr lvl="0" rtl="0">
              <a:spcBef>
                <a:spcPts val="0"/>
              </a:spcBef>
              <a:buClr>
                <a:schemeClr val="dk2"/>
              </a:buClr>
              <a:buSzPct val="25000"/>
              <a:buFont typeface="Rambla"/>
              <a:buNone/>
            </a:pPr>
            <a:r>
              <a:rPr lang="en" altLang="en" sz="4000" b="1" dirty="0">
                <a:solidFill>
                  <a:srgbClr val="002060"/>
                </a:solidFill>
                <a:latin typeface="Rambla"/>
                <a:ea typeface="Rambla"/>
                <a:cs typeface="Rambla"/>
                <a:sym typeface="Rambla"/>
              </a:rPr>
              <a:t>Overview of Supports in OCSS</a:t>
            </a:r>
          </a:p>
        </p:txBody>
      </p:sp>
      <p:sp>
        <p:nvSpPr>
          <p:cNvPr id="113" name="Shape 113"/>
          <p:cNvSpPr txBox="1">
            <a:spLocks noGrp="1"/>
          </p:cNvSpPr>
          <p:nvPr>
            <p:ph type="body" idx="1"/>
          </p:nvPr>
        </p:nvSpPr>
        <p:spPr>
          <a:xfrm>
            <a:off x="457200" y="1110995"/>
            <a:ext cx="8229600" cy="3394472"/>
          </a:xfrm>
          <a:prstGeom prst="rect">
            <a:avLst/>
          </a:prstGeom>
          <a:noFill/>
          <a:ln>
            <a:noFill/>
          </a:ln>
        </p:spPr>
        <p:txBody>
          <a:bodyPr lIns="91425" tIns="45700" rIns="91425" bIns="45700" numCol="1" anchor="t" anchorCtr="0">
            <a:noAutofit/>
          </a:bodyPr>
          <a:lstStyle/>
          <a:p>
            <a:pPr marL="285750" indent="-285750">
              <a:lnSpc>
                <a:spcPct val="90000"/>
              </a:lnSpc>
              <a:spcBef>
                <a:spcPts val="0"/>
              </a:spcBef>
              <a:buClrTx/>
              <a:buSzPct val="68000"/>
              <a:buFont typeface="Wingdings" panose="05000000000000000000" pitchFamily="2" charset="2"/>
              <a:buChar char="q"/>
            </a:pPr>
            <a:r>
              <a:rPr lang="en" altLang="en" sz="2400" b="0" i="0" u="sng" strike="noStrike" cap="none" baseline="0" dirty="0" smtClean="0">
                <a:solidFill>
                  <a:schemeClr val="tx1"/>
                </a:solidFill>
                <a:latin typeface="Rambla" panose="020B0604020202020204" charset="0"/>
                <a:ea typeface="Rambla"/>
                <a:cs typeface="Rambla"/>
                <a:sym typeface="Rambla"/>
                <a:rtl val="0"/>
              </a:rPr>
              <a:t>Early </a:t>
            </a:r>
            <a:r>
              <a:rPr lang="en" altLang="en" sz="2400" u="sng" dirty="0">
                <a:solidFill>
                  <a:schemeClr val="tx1"/>
                </a:solidFill>
                <a:latin typeface="Rambla" panose="020B0604020202020204" charset="0"/>
                <a:ea typeface="Rambla"/>
                <a:cs typeface="Rambla"/>
                <a:sym typeface="Rambla"/>
              </a:rPr>
              <a:t>I</a:t>
            </a:r>
            <a:r>
              <a:rPr lang="en" altLang="en" sz="2400" b="0" i="0" u="sng" strike="noStrike" cap="none" baseline="0" dirty="0" smtClean="0">
                <a:solidFill>
                  <a:schemeClr val="tx1"/>
                </a:solidFill>
                <a:latin typeface="Rambla" panose="020B0604020202020204" charset="0"/>
                <a:ea typeface="Rambla"/>
                <a:cs typeface="Rambla"/>
                <a:sym typeface="Rambla"/>
                <a:rtl val="0"/>
              </a:rPr>
              <a:t>ntervention </a:t>
            </a:r>
            <a:r>
              <a:rPr lang="en" altLang="en" sz="2400" u="sng" dirty="0">
                <a:solidFill>
                  <a:schemeClr val="tx1"/>
                </a:solidFill>
                <a:latin typeface="Rambla" panose="020B0604020202020204" charset="0"/>
                <a:ea typeface="Rambla"/>
                <a:cs typeface="Rambla"/>
                <a:sym typeface="Rambla"/>
              </a:rPr>
              <a:t>P</a:t>
            </a:r>
            <a:r>
              <a:rPr lang="en" altLang="en" sz="2400" b="0" i="0" u="sng" strike="noStrike" cap="none" baseline="0" dirty="0" smtClean="0">
                <a:solidFill>
                  <a:schemeClr val="tx1"/>
                </a:solidFill>
                <a:latin typeface="Rambla" panose="020B0604020202020204" charset="0"/>
                <a:ea typeface="Rambla"/>
                <a:cs typeface="Rambla"/>
                <a:sym typeface="Rambla"/>
                <a:rtl val="0"/>
              </a:rPr>
              <a:t>rogram </a:t>
            </a:r>
            <a:r>
              <a:rPr lang="en" altLang="en" sz="2400" b="0" i="0" u="sng" strike="noStrike" cap="none" baseline="0" dirty="0">
                <a:solidFill>
                  <a:schemeClr val="tx1"/>
                </a:solidFill>
                <a:latin typeface="Rambla" panose="020B0604020202020204" charset="0"/>
                <a:ea typeface="Rambla"/>
                <a:cs typeface="Rambla"/>
                <a:sym typeface="Rambla"/>
                <a:rtl val="0"/>
              </a:rPr>
              <a:t>(EIP) / Remedial Education Program (REP) / Math Support and Basic Reading &amp; Writing </a:t>
            </a:r>
          </a:p>
          <a:p>
            <a:pPr marL="690563" lvl="1" indent="-193675">
              <a:lnSpc>
                <a:spcPct val="90000"/>
              </a:lnSpc>
              <a:spcAft>
                <a:spcPts val="0"/>
              </a:spcAft>
              <a:buClrTx/>
              <a:buSzPct val="100000"/>
              <a:buFont typeface="Arial" panose="020B0604020202020204" pitchFamily="34" charset="0"/>
              <a:buChar char="•"/>
            </a:pPr>
            <a:r>
              <a:rPr lang="en" altLang="en" sz="2400" b="0" i="0" strike="noStrike" cap="none" dirty="0">
                <a:solidFill>
                  <a:schemeClr val="tx1"/>
                </a:solidFill>
                <a:latin typeface="Rambla" panose="020B0604020202020204" charset="0"/>
                <a:ea typeface="Rambla"/>
                <a:cs typeface="Rambla"/>
                <a:sym typeface="Rambla"/>
                <a:rtl val="0"/>
              </a:rPr>
              <a:t>Identification of </a:t>
            </a:r>
            <a:r>
              <a:rPr lang="en" altLang="en" sz="2400" b="0" i="0" strike="noStrike" cap="none" dirty="0" smtClean="0">
                <a:solidFill>
                  <a:schemeClr val="tx1"/>
                </a:solidFill>
                <a:latin typeface="Rambla" panose="020B0604020202020204" charset="0"/>
                <a:ea typeface="Rambla"/>
                <a:cs typeface="Rambla"/>
                <a:sym typeface="Rambla"/>
                <a:rtl val="0"/>
              </a:rPr>
              <a:t>at-risk </a:t>
            </a:r>
            <a:r>
              <a:rPr lang="en" altLang="en" sz="2400" b="0" i="0" strike="noStrike" cap="none" dirty="0">
                <a:solidFill>
                  <a:schemeClr val="tx1"/>
                </a:solidFill>
                <a:latin typeface="Rambla" panose="020B0604020202020204" charset="0"/>
                <a:ea typeface="Rambla"/>
                <a:cs typeface="Rambla"/>
                <a:sym typeface="Rambla"/>
                <a:rtl val="0"/>
              </a:rPr>
              <a:t>students</a:t>
            </a:r>
          </a:p>
          <a:p>
            <a:pPr marL="690563" lvl="1" indent="-193675">
              <a:lnSpc>
                <a:spcPct val="90000"/>
              </a:lnSpc>
              <a:spcAft>
                <a:spcPts val="0"/>
              </a:spcAft>
              <a:buClrTx/>
              <a:buSzPct val="100000"/>
              <a:buFont typeface="Arial" panose="020B0604020202020204" pitchFamily="34" charset="0"/>
              <a:buChar char="•"/>
            </a:pPr>
            <a:r>
              <a:rPr lang="en" altLang="en" sz="2400" b="0" i="0" strike="noStrike" cap="none" dirty="0">
                <a:solidFill>
                  <a:schemeClr val="tx1"/>
                </a:solidFill>
                <a:latin typeface="Rambla" panose="020B0604020202020204" charset="0"/>
                <a:ea typeface="Rambla"/>
                <a:cs typeface="Rambla"/>
                <a:sym typeface="Rambla"/>
                <a:rtl val="0"/>
              </a:rPr>
              <a:t>CRCT/ Milestones</a:t>
            </a:r>
          </a:p>
          <a:p>
            <a:pPr marL="690563" lvl="1" indent="-193675">
              <a:lnSpc>
                <a:spcPct val="90000"/>
              </a:lnSpc>
              <a:spcAft>
                <a:spcPts val="0"/>
              </a:spcAft>
              <a:buClrTx/>
              <a:buSzPct val="100000"/>
              <a:buFont typeface="Arial" panose="020B0604020202020204" pitchFamily="34" charset="0"/>
              <a:buChar char="•"/>
            </a:pPr>
            <a:r>
              <a:rPr lang="en" altLang="en" sz="2400" b="0" i="0" strike="noStrike" cap="none" dirty="0">
                <a:solidFill>
                  <a:schemeClr val="tx1"/>
                </a:solidFill>
                <a:latin typeface="Rambla" panose="020B0604020202020204" charset="0"/>
                <a:ea typeface="Rambla"/>
                <a:cs typeface="Rambla"/>
                <a:sym typeface="Rambla"/>
                <a:rtl val="0"/>
              </a:rPr>
              <a:t>MAP</a:t>
            </a:r>
          </a:p>
          <a:p>
            <a:pPr marL="285750" indent="-285750">
              <a:lnSpc>
                <a:spcPct val="90000"/>
              </a:lnSpc>
              <a:buClrTx/>
              <a:buSzPct val="68000"/>
              <a:buFont typeface="Wingdings" panose="05000000000000000000" pitchFamily="2" charset="2"/>
              <a:buChar char="q"/>
            </a:pPr>
            <a:r>
              <a:rPr lang="en" altLang="en" sz="2400" b="0" i="0" u="sng" strike="noStrike" cap="none" baseline="0" dirty="0">
                <a:solidFill>
                  <a:schemeClr val="tx1"/>
                </a:solidFill>
                <a:latin typeface="Rambla" panose="020B0604020202020204" charset="0"/>
                <a:ea typeface="Rambla"/>
                <a:cs typeface="Rambla"/>
                <a:sym typeface="Rambla"/>
                <a:rtl val="0"/>
              </a:rPr>
              <a:t>Counselor </a:t>
            </a:r>
            <a:r>
              <a:rPr lang="en" altLang="en" sz="2400" b="0" i="0" u="sng" strike="noStrike" cap="none" baseline="0" dirty="0" smtClean="0">
                <a:solidFill>
                  <a:schemeClr val="tx1"/>
                </a:solidFill>
                <a:latin typeface="Rambla" panose="020B0604020202020204" charset="0"/>
                <a:ea typeface="Rambla"/>
                <a:cs typeface="Rambla"/>
                <a:sym typeface="Rambla"/>
                <a:rtl val="0"/>
              </a:rPr>
              <a:t>Involvement</a:t>
            </a:r>
            <a:endParaRPr lang="en" altLang="en" sz="2400" b="0" i="0" u="sng" strike="noStrike" cap="none" baseline="0" dirty="0">
              <a:solidFill>
                <a:schemeClr val="tx1"/>
              </a:solidFill>
              <a:latin typeface="Rambla" panose="020B0604020202020204" charset="0"/>
              <a:ea typeface="Rambla"/>
              <a:cs typeface="Rambla"/>
              <a:sym typeface="Rambla"/>
              <a:rtl val="0"/>
            </a:endParaRPr>
          </a:p>
          <a:p>
            <a:pPr marL="690563" lvl="1" indent="-193675">
              <a:lnSpc>
                <a:spcPct val="90000"/>
              </a:lnSpc>
              <a:spcAft>
                <a:spcPts val="0"/>
              </a:spcAft>
              <a:buClrTx/>
              <a:buSzPct val="100000"/>
              <a:buFont typeface="Arial" panose="020B0604020202020204" pitchFamily="34" charset="0"/>
              <a:buChar char="•"/>
            </a:pPr>
            <a:r>
              <a:rPr lang="en" altLang="en" sz="2400" b="0" i="0" strike="noStrike" cap="none" dirty="0">
                <a:solidFill>
                  <a:schemeClr val="tx1"/>
                </a:solidFill>
                <a:latin typeface="Rambla" panose="020B0604020202020204" charset="0"/>
                <a:ea typeface="Rambla"/>
                <a:cs typeface="Rambla"/>
                <a:sym typeface="Rambla"/>
                <a:rtl val="0"/>
              </a:rPr>
              <a:t>Individual and group sessions</a:t>
            </a:r>
          </a:p>
          <a:p>
            <a:pPr marL="690563" lvl="1" indent="-193675">
              <a:lnSpc>
                <a:spcPct val="90000"/>
              </a:lnSpc>
              <a:spcAft>
                <a:spcPts val="0"/>
              </a:spcAft>
              <a:buClrTx/>
              <a:buSzPct val="100000"/>
              <a:buFont typeface="Arial" panose="020B0604020202020204" pitchFamily="34" charset="0"/>
              <a:buChar char="•"/>
            </a:pPr>
            <a:r>
              <a:rPr lang="en" altLang="en" sz="2400" b="0" i="0" strike="noStrike" cap="none" dirty="0">
                <a:solidFill>
                  <a:schemeClr val="tx1"/>
                </a:solidFill>
                <a:latin typeface="Rambla" panose="020B0604020202020204" charset="0"/>
                <a:ea typeface="Rambla"/>
                <a:cs typeface="Rambla"/>
                <a:sym typeface="Rambla"/>
                <a:rtl val="0"/>
              </a:rPr>
              <a:t>Home </a:t>
            </a:r>
            <a:r>
              <a:rPr lang="en" altLang="en" sz="2400" b="0" i="0" strike="noStrike" cap="none" dirty="0" smtClean="0">
                <a:solidFill>
                  <a:schemeClr val="tx1"/>
                </a:solidFill>
                <a:latin typeface="Rambla" panose="020B0604020202020204" charset="0"/>
                <a:ea typeface="Rambla"/>
                <a:cs typeface="Rambla"/>
                <a:sym typeface="Rambla"/>
                <a:rtl val="0"/>
              </a:rPr>
              <a:t>visits</a:t>
            </a:r>
            <a:endParaRPr lang="en" altLang="en" sz="2400" b="0" i="0" strike="noStrike" cap="none" dirty="0">
              <a:solidFill>
                <a:schemeClr val="tx1"/>
              </a:solidFill>
              <a:latin typeface="Rambla" panose="020B0604020202020204" charset="0"/>
              <a:ea typeface="Rambla"/>
              <a:cs typeface="Rambla"/>
              <a:sym typeface="Rambla"/>
              <a:rtl val="0"/>
            </a:endParaRPr>
          </a:p>
          <a:p>
            <a:pPr marL="285750" indent="-285750">
              <a:lnSpc>
                <a:spcPct val="90000"/>
              </a:lnSpc>
              <a:spcBef>
                <a:spcPts val="324"/>
              </a:spcBef>
              <a:buClrTx/>
              <a:buSzPct val="68000"/>
              <a:buFont typeface="Wingdings" panose="05000000000000000000" pitchFamily="2" charset="2"/>
              <a:buChar char="q"/>
            </a:pPr>
            <a:r>
              <a:rPr lang="en" altLang="en" sz="2400" b="0" i="0" u="sng" strike="noStrike" cap="none" baseline="0" dirty="0">
                <a:solidFill>
                  <a:schemeClr val="tx1"/>
                </a:solidFill>
                <a:latin typeface="Rambla" panose="020B0604020202020204" charset="0"/>
                <a:ea typeface="Rambla"/>
                <a:cs typeface="Rambla"/>
                <a:sym typeface="Rambla"/>
                <a:rtl val="0"/>
              </a:rPr>
              <a:t>Parent </a:t>
            </a:r>
            <a:r>
              <a:rPr lang="en" altLang="en" sz="2400" b="0" i="0" u="sng" strike="noStrike" cap="none" baseline="0" dirty="0" smtClean="0">
                <a:solidFill>
                  <a:schemeClr val="tx1"/>
                </a:solidFill>
                <a:latin typeface="Rambla" panose="020B0604020202020204" charset="0"/>
                <a:ea typeface="Rambla"/>
                <a:cs typeface="Rambla"/>
                <a:sym typeface="Rambla"/>
                <a:rtl val="0"/>
              </a:rPr>
              <a:t>College</a:t>
            </a:r>
          </a:p>
          <a:p>
            <a:pPr marL="0" indent="0">
              <a:lnSpc>
                <a:spcPct val="90000"/>
              </a:lnSpc>
              <a:spcBef>
                <a:spcPts val="324"/>
              </a:spcBef>
              <a:buSzPct val="25000"/>
              <a:buNone/>
            </a:pPr>
            <a:endParaRPr lang="en" altLang="en" b="0" i="0" strike="noStrike" cap="none" baseline="0" dirty="0">
              <a:solidFill>
                <a:srgbClr val="000000"/>
              </a:solidFill>
              <a:latin typeface="Rambla"/>
              <a:ea typeface="Rambla"/>
              <a:cs typeface="Rambla"/>
              <a:sym typeface="Rambla"/>
              <a:rtl val="0"/>
            </a:endParaRPr>
          </a:p>
          <a:p>
            <a:pPr marL="365760" marR="0" lvl="0" indent="-149859" algn="l" rtl="0">
              <a:lnSpc>
                <a:spcPct val="90000"/>
              </a:lnSpc>
              <a:spcBef>
                <a:spcPts val="400"/>
              </a:spcBef>
              <a:spcAft>
                <a:spcPts val="0"/>
              </a:spcAft>
              <a:buClr>
                <a:schemeClr val="accent1"/>
              </a:buClr>
              <a:buFont typeface="Noto Symbol"/>
              <a:buNone/>
            </a:pPr>
            <a:endParaRPr sz="2700" b="0" i="0" u="none" strike="noStrike" cap="none" baseline="0" dirty="0">
              <a:solidFill>
                <a:schemeClr val="dk1"/>
              </a:solidFill>
              <a:latin typeface="Rambla"/>
              <a:ea typeface="Rambla"/>
              <a:cs typeface="Rambla"/>
              <a:sym typeface="Rambla"/>
              <a:rtl val="0"/>
            </a:endParaRPr>
          </a:p>
        </p:txBody>
      </p:sp>
      <p:pic>
        <p:nvPicPr>
          <p:cNvPr id="114" name="Shape 114"/>
          <p:cNvPicPr preferRelativeResize="0"/>
          <p:nvPr/>
        </p:nvPicPr>
        <p:blipFill rotWithShape="1">
          <a:blip r:embed="rId3">
            <a:alphaModFix/>
          </a:blip>
          <a:srcRect/>
          <a:stretch/>
        </p:blipFill>
        <p:spPr>
          <a:xfrm>
            <a:off x="495833" y="114300"/>
            <a:ext cx="1018774" cy="99933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457200" y="1110995"/>
            <a:ext cx="8229600" cy="3394500"/>
          </a:xfrm>
          <a:prstGeom prst="rect">
            <a:avLst/>
          </a:prstGeom>
          <a:noFill/>
          <a:ln>
            <a:noFill/>
          </a:ln>
        </p:spPr>
        <p:txBody>
          <a:bodyPr lIns="91425" tIns="91425" rIns="91425" bIns="91425" numCol="1" anchor="t" anchorCtr="0">
            <a:noAutofit/>
          </a:bodyPr>
          <a:lstStyle/>
          <a:p>
            <a:pPr marL="285750" indent="-285750">
              <a:lnSpc>
                <a:spcPct val="90000"/>
              </a:lnSpc>
              <a:spcBef>
                <a:spcPts val="324"/>
              </a:spcBef>
              <a:buClrTx/>
              <a:buSzPct val="68000"/>
              <a:buFont typeface="Wingdings" panose="05000000000000000000" pitchFamily="2" charset="2"/>
              <a:buChar char="q"/>
            </a:pPr>
            <a:r>
              <a:rPr lang="en" altLang="en" u="sng" dirty="0" smtClean="0">
                <a:solidFill>
                  <a:schemeClr val="tx1"/>
                </a:solidFill>
                <a:latin typeface="Rambla" panose="020B0604020202020204" charset="0"/>
                <a:ea typeface="Rambla"/>
                <a:cs typeface="Rambla"/>
                <a:sym typeface="Rambla"/>
              </a:rPr>
              <a:t>Multi Sensory Reading Programs</a:t>
            </a:r>
          </a:p>
          <a:p>
            <a:pPr marL="690563" indent="-193675">
              <a:lnSpc>
                <a:spcPct val="90000"/>
              </a:lnSpc>
              <a:spcBef>
                <a:spcPts val="0"/>
              </a:spcBef>
              <a:buClr>
                <a:schemeClr val="dk1"/>
              </a:buClr>
              <a:buFont typeface="Arial" panose="020B0604020202020204" pitchFamily="34" charset="0"/>
              <a:buChar char="•"/>
            </a:pPr>
            <a:r>
              <a:rPr lang="en" altLang="en" dirty="0" smtClean="0">
                <a:solidFill>
                  <a:schemeClr val="tx1"/>
                </a:solidFill>
                <a:latin typeface="Rambla" panose="020B0604020202020204" charset="0"/>
                <a:ea typeface="Rambla"/>
                <a:cs typeface="Rambla"/>
                <a:sym typeface="Rambla"/>
              </a:rPr>
              <a:t>Herman</a:t>
            </a:r>
          </a:p>
          <a:p>
            <a:pPr marL="690563" indent="-193675">
              <a:lnSpc>
                <a:spcPct val="90000"/>
              </a:lnSpc>
              <a:spcBef>
                <a:spcPts val="0"/>
              </a:spcBef>
              <a:buClr>
                <a:schemeClr val="dk1"/>
              </a:buClr>
              <a:buFont typeface="Arial" panose="020B0604020202020204" pitchFamily="34" charset="0"/>
              <a:buChar char="•"/>
            </a:pPr>
            <a:r>
              <a:rPr lang="en" altLang="en" dirty="0" smtClean="0">
                <a:solidFill>
                  <a:schemeClr val="tx1"/>
                </a:solidFill>
                <a:latin typeface="Rambla" panose="020B0604020202020204" charset="0"/>
                <a:ea typeface="Rambla"/>
                <a:cs typeface="Rambla"/>
                <a:sym typeface="Rambla"/>
              </a:rPr>
              <a:t>Orton </a:t>
            </a:r>
            <a:r>
              <a:rPr lang="en" altLang="en" dirty="0">
                <a:solidFill>
                  <a:schemeClr val="tx1"/>
                </a:solidFill>
                <a:latin typeface="Rambla" panose="020B0604020202020204" charset="0"/>
                <a:ea typeface="Rambla"/>
                <a:cs typeface="Rambla"/>
                <a:sym typeface="Rambla"/>
              </a:rPr>
              <a:t>Gillingham</a:t>
            </a:r>
          </a:p>
          <a:p>
            <a:pPr marL="690563" indent="-193675">
              <a:spcBef>
                <a:spcPts val="0"/>
              </a:spcBef>
              <a:buClr>
                <a:schemeClr val="dk1"/>
              </a:buClr>
              <a:buFont typeface="Arial"/>
              <a:buChar char="•"/>
            </a:pPr>
            <a:r>
              <a:rPr dirty="0">
                <a:solidFill>
                  <a:schemeClr val="tx1"/>
                </a:solidFill>
                <a:latin typeface="Rambla"/>
              </a:rPr>
              <a:t>Wilson</a:t>
            </a:r>
          </a:p>
          <a:p>
            <a:pPr marL="690563" indent="-193675">
              <a:spcBef>
                <a:spcPts val="0"/>
              </a:spcBef>
              <a:buClr>
                <a:schemeClr val="dk1"/>
              </a:buClr>
              <a:buFont typeface="Arial"/>
              <a:buChar char="•"/>
            </a:pPr>
            <a:r>
              <a:rPr dirty="0">
                <a:solidFill>
                  <a:schemeClr val="tx1"/>
                </a:solidFill>
              </a:rPr>
              <a:t>Read 180</a:t>
            </a:r>
          </a:p>
          <a:p>
            <a:pPr marL="285750" indent="-285750">
              <a:lnSpc>
                <a:spcPct val="100000"/>
              </a:lnSpc>
              <a:spcBef>
                <a:spcPts val="0"/>
              </a:spcBef>
              <a:buClrTx/>
              <a:buSzPct val="68000"/>
              <a:buFont typeface="Wingdings" panose="05000000000000000000" pitchFamily="2" charset="2"/>
              <a:buChar char="q"/>
            </a:pPr>
            <a:r>
              <a:rPr lang="en" altLang="en" b="0" i="0" u="sng" strike="noStrike" cap="none" baseline="0" dirty="0" smtClean="0">
                <a:solidFill>
                  <a:schemeClr val="dk1"/>
                </a:solidFill>
                <a:latin typeface="Rambla" panose="020B0604020202020204" charset="0"/>
                <a:ea typeface="Rambla"/>
                <a:cs typeface="Rambla"/>
                <a:sym typeface="Rambla"/>
                <a:rtl val="0"/>
              </a:rPr>
              <a:t>Co-Teaching Models</a:t>
            </a:r>
            <a:endParaRPr lang="en" altLang="en" b="0" i="0" u="sng" strike="noStrike" cap="none" baseline="0" dirty="0">
              <a:solidFill>
                <a:schemeClr val="dk1"/>
              </a:solidFill>
              <a:latin typeface="Rambla" panose="020B0604020202020204" charset="0"/>
              <a:ea typeface="Rambla"/>
              <a:cs typeface="Rambla"/>
              <a:sym typeface="Rambla"/>
              <a:rtl val="0"/>
            </a:endParaRPr>
          </a:p>
          <a:p>
            <a:pPr marL="285750" indent="-285750">
              <a:lnSpc>
                <a:spcPct val="100000"/>
              </a:lnSpc>
              <a:spcBef>
                <a:spcPts val="0"/>
              </a:spcBef>
              <a:buClrTx/>
              <a:buSzPct val="68000"/>
              <a:buFont typeface="Wingdings" panose="05000000000000000000" pitchFamily="2" charset="2"/>
              <a:buChar char="q"/>
            </a:pPr>
            <a:r>
              <a:rPr lang="en" altLang="en" b="0" i="0" u="sng" strike="noStrike" cap="none" baseline="0" dirty="0">
                <a:solidFill>
                  <a:schemeClr val="dk1"/>
                </a:solidFill>
                <a:latin typeface="Rambla" panose="020B0604020202020204" charset="0"/>
                <a:ea typeface="Rambla"/>
                <a:cs typeface="Rambla"/>
                <a:sym typeface="Rambla"/>
                <a:rtl val="0"/>
              </a:rPr>
              <a:t>Assistive Technology</a:t>
            </a:r>
          </a:p>
          <a:p>
            <a:pPr marL="690563" lvl="1" indent="-233363">
              <a:lnSpc>
                <a:spcPct val="100000"/>
              </a:lnSpc>
              <a:spcBef>
                <a:spcPts val="0"/>
              </a:spcBef>
              <a:spcAft>
                <a:spcPts val="0"/>
              </a:spcAft>
              <a:buClr>
                <a:schemeClr val="dk1"/>
              </a:buClr>
              <a:buSzPct val="100000"/>
              <a:buFont typeface="Arial" panose="020B0604020202020204" pitchFamily="34" charset="0"/>
              <a:buChar char="•"/>
            </a:pPr>
            <a:r>
              <a:rPr lang="en" altLang="en" sz="1800" b="0" i="0" strike="noStrike" cap="none" baseline="0" dirty="0">
                <a:solidFill>
                  <a:schemeClr val="dk1"/>
                </a:solidFill>
                <a:latin typeface="Rambla" panose="020B0604020202020204" charset="0"/>
                <a:ea typeface="Rambla"/>
                <a:cs typeface="Rambla"/>
                <a:sym typeface="Rambla"/>
                <a:rtl val="0"/>
              </a:rPr>
              <a:t>SOLO</a:t>
            </a:r>
          </a:p>
          <a:p>
            <a:pPr marL="690563" lvl="1" indent="-233363">
              <a:lnSpc>
                <a:spcPct val="100000"/>
              </a:lnSpc>
              <a:spcBef>
                <a:spcPts val="0"/>
              </a:spcBef>
              <a:spcAft>
                <a:spcPts val="0"/>
              </a:spcAft>
              <a:buClr>
                <a:schemeClr val="dk1"/>
              </a:buClr>
              <a:buSzPct val="100000"/>
              <a:buFont typeface="Arial" panose="020B0604020202020204" pitchFamily="34" charset="0"/>
              <a:buChar char="•"/>
            </a:pPr>
            <a:r>
              <a:rPr lang="en" altLang="en" sz="1800" b="0" i="0" strike="noStrike" cap="none" baseline="0" dirty="0">
                <a:solidFill>
                  <a:schemeClr val="dk1"/>
                </a:solidFill>
                <a:latin typeface="Rambla" panose="020B0604020202020204" charset="0"/>
                <a:ea typeface="Rambla"/>
                <a:cs typeface="Rambla"/>
                <a:sym typeface="Rambla"/>
                <a:rtl val="0"/>
              </a:rPr>
              <a:t>Snap ‘n Read</a:t>
            </a:r>
          </a:p>
          <a:p>
            <a:pPr marL="285750" indent="-285750">
              <a:lnSpc>
                <a:spcPct val="100000"/>
              </a:lnSpc>
              <a:spcBef>
                <a:spcPts val="0"/>
              </a:spcBef>
              <a:buClrTx/>
              <a:buSzPct val="68000"/>
              <a:buFont typeface="Wingdings" panose="05000000000000000000" pitchFamily="2" charset="2"/>
              <a:buChar char="q"/>
            </a:pPr>
            <a:r>
              <a:rPr lang="en" altLang="en" u="sng" dirty="0">
                <a:solidFill>
                  <a:srgbClr val="000000"/>
                </a:solidFill>
                <a:latin typeface="Rambla" panose="020B0604020202020204" charset="0"/>
              </a:rPr>
              <a:t>Blended Models of Instruction</a:t>
            </a:r>
          </a:p>
          <a:p>
            <a:pPr marL="285750" indent="-285750">
              <a:lnSpc>
                <a:spcPct val="100000"/>
              </a:lnSpc>
              <a:spcBef>
                <a:spcPts val="0"/>
              </a:spcBef>
              <a:buClrTx/>
              <a:buSzPct val="68000"/>
              <a:buFont typeface="Wingdings" panose="05000000000000000000" pitchFamily="2" charset="2"/>
              <a:buChar char="q"/>
            </a:pPr>
            <a:r>
              <a:rPr lang="en" altLang="en" u="sng" dirty="0">
                <a:solidFill>
                  <a:srgbClr val="000000"/>
                </a:solidFill>
                <a:latin typeface="Rambla" panose="020B0604020202020204" charset="0"/>
              </a:rPr>
              <a:t>ASPIRE (Active Student Participation Inspires Real Engagment)</a:t>
            </a:r>
          </a:p>
          <a:p>
            <a:pPr marL="285750" indent="-285750">
              <a:lnSpc>
                <a:spcPct val="100000"/>
              </a:lnSpc>
              <a:spcBef>
                <a:spcPts val="0"/>
              </a:spcBef>
              <a:buClrTx/>
              <a:buSzPct val="68000"/>
              <a:buFont typeface="Wingdings" panose="05000000000000000000" pitchFamily="2" charset="2"/>
              <a:buChar char="q"/>
            </a:pPr>
            <a:r>
              <a:rPr lang="en" altLang="en" u="sng" dirty="0">
                <a:solidFill>
                  <a:srgbClr val="000000"/>
                </a:solidFill>
                <a:latin typeface="Rambla" panose="020B0604020202020204" charset="0"/>
              </a:rPr>
              <a:t>Mock Interviews</a:t>
            </a:r>
          </a:p>
          <a:p>
            <a:pPr marL="365760" marR="0" lvl="0" indent="-60959" algn="l" rtl="0">
              <a:lnSpc>
                <a:spcPct val="100000"/>
              </a:lnSpc>
              <a:spcBef>
                <a:spcPts val="0"/>
              </a:spcBef>
              <a:spcAft>
                <a:spcPts val="0"/>
              </a:spcAft>
              <a:buClr>
                <a:schemeClr val="accent1"/>
              </a:buClr>
              <a:buFont typeface="Noto Symbol"/>
              <a:buNone/>
            </a:pPr>
            <a:endParaRPr sz="2400" b="0" i="0" u="sng" strike="noStrike" cap="none" baseline="0" dirty="0">
              <a:solidFill>
                <a:srgbClr val="000000"/>
              </a:solidFill>
              <a:latin typeface="Arial"/>
              <a:ea typeface="Arial"/>
              <a:cs typeface="Arial"/>
              <a:sym typeface="Arial"/>
              <a:rtl val="0"/>
            </a:endParaRPr>
          </a:p>
        </p:txBody>
      </p:sp>
      <p:sp>
        <p:nvSpPr>
          <p:cNvPr id="121" name="Shape 121"/>
          <p:cNvSpPr txBox="1">
            <a:spLocks noGrp="1"/>
          </p:cNvSpPr>
          <p:nvPr>
            <p:ph type="title"/>
          </p:nvPr>
        </p:nvSpPr>
        <p:spPr>
          <a:xfrm>
            <a:off x="1514632" y="205977"/>
            <a:ext cx="7172168" cy="857400"/>
          </a:xfrm>
          <a:prstGeom prst="rect">
            <a:avLst/>
          </a:prstGeom>
          <a:noFill/>
          <a:ln>
            <a:noFill/>
          </a:ln>
        </p:spPr>
        <p:txBody>
          <a:bodyPr lIns="91425" tIns="91425" rIns="91425" bIns="91425" numCol="1" anchor="ctr" anchorCtr="0">
            <a:noAutofit/>
          </a:bodyPr>
          <a:lstStyle/>
          <a:p>
            <a:pPr lvl="0" rtl="0">
              <a:spcBef>
                <a:spcPts val="0"/>
              </a:spcBef>
              <a:buClr>
                <a:schemeClr val="dk2"/>
              </a:buClr>
              <a:buSzPct val="25000"/>
              <a:buFont typeface="Rambla"/>
              <a:buNone/>
            </a:pPr>
            <a:r>
              <a:rPr lang="en" altLang="en" sz="4000" b="1" dirty="0">
                <a:solidFill>
                  <a:srgbClr val="002060"/>
                </a:solidFill>
                <a:latin typeface="Rambla"/>
                <a:ea typeface="Rambla"/>
                <a:cs typeface="Rambla"/>
                <a:sym typeface="Rambla"/>
              </a:rPr>
              <a:t>Overview of Supports in OCSS</a:t>
            </a:r>
          </a:p>
          <a:p>
            <a:pPr marL="0" marR="0" lvl="0" indent="0" algn="l" rtl="0">
              <a:lnSpc>
                <a:spcPct val="100000"/>
              </a:lnSpc>
              <a:spcBef>
                <a:spcPts val="0"/>
              </a:spcBef>
              <a:spcAft>
                <a:spcPts val="0"/>
              </a:spcAft>
              <a:buClr>
                <a:schemeClr val="dk2"/>
              </a:buClr>
              <a:buFont typeface="Rambla"/>
              <a:buNone/>
            </a:pPr>
            <a:endParaRPr sz="2400" dirty="0">
              <a:solidFill>
                <a:srgbClr val="000000"/>
              </a:solidFill>
              <a:latin typeface="Rambla"/>
              <a:ea typeface="Rambla"/>
              <a:cs typeface="Rambla"/>
              <a:sym typeface="Rambla"/>
              <a:rtl val="0"/>
            </a:endParaRPr>
          </a:p>
        </p:txBody>
      </p:sp>
      <p:pic>
        <p:nvPicPr>
          <p:cNvPr id="122" name="Shape 122"/>
          <p:cNvPicPr preferRelativeResize="0"/>
          <p:nvPr/>
        </p:nvPicPr>
        <p:blipFill rotWithShape="1">
          <a:blip r:embed="rId3">
            <a:alphaModFix/>
          </a:blip>
          <a:srcRect/>
          <a:stretch/>
        </p:blipFill>
        <p:spPr>
          <a:xfrm>
            <a:off x="495833" y="114300"/>
            <a:ext cx="1018799" cy="99929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77249" y="1367699"/>
            <a:ext cx="2434568" cy="1825926"/>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1342</Words>
  <Application>Microsoft Office PowerPoint</Application>
  <PresentationFormat>On-screen Show (16:9)</PresentationFormat>
  <Paragraphs>265</Paragraphs>
  <Slides>34</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Lucida Sans Unicode</vt:lpstr>
      <vt:lpstr>Garamond</vt:lpstr>
      <vt:lpstr>Noto Symbol</vt:lpstr>
      <vt:lpstr>Wingdings</vt:lpstr>
      <vt:lpstr>Cantarell</vt:lpstr>
      <vt:lpstr>Verdana</vt:lpstr>
      <vt:lpstr>Times New Roman</vt:lpstr>
      <vt:lpstr>Rambla</vt:lpstr>
      <vt:lpstr>simple-light-2</vt:lpstr>
      <vt:lpstr>OCONEE COUNTY SCHOOLS</vt:lpstr>
      <vt:lpstr>Presenters- Oconee County </vt:lpstr>
      <vt:lpstr>Learning Objectives </vt:lpstr>
      <vt:lpstr>Oconee County SSIP </vt:lpstr>
      <vt:lpstr>PowerPoint Presentation</vt:lpstr>
      <vt:lpstr>PowerPoint Presentation</vt:lpstr>
      <vt:lpstr>Overview of Supports in OCSS</vt:lpstr>
      <vt:lpstr>Overview of Supports in OCSS</vt:lpstr>
      <vt:lpstr>Overview of Supports in OCSS </vt:lpstr>
      <vt:lpstr>Oconee County RTI Mock Website</vt:lpstr>
      <vt:lpstr>         Self Directed Learning Within a Co-Taught Classroom</vt:lpstr>
      <vt:lpstr>PowerPoint Presentation</vt:lpstr>
      <vt:lpstr>        Student Progress</vt:lpstr>
      <vt:lpstr>      Learning Strategies &amp; Accommodations  </vt:lpstr>
      <vt:lpstr>Learning Profile</vt:lpstr>
      <vt:lpstr>Blended Learning</vt:lpstr>
      <vt:lpstr>Blended Learning</vt:lpstr>
      <vt:lpstr>Blended Learning</vt:lpstr>
      <vt:lpstr>PowerPoint Presentation</vt:lpstr>
      <vt:lpstr>PowerPoint Presentation</vt:lpstr>
      <vt:lpstr>PowerPoint Presentation</vt:lpstr>
      <vt:lpstr>PowerPoint Presentation</vt:lpstr>
      <vt:lpstr>Wicked Wednesdays</vt:lpstr>
      <vt:lpstr>Blended Learning Keys to Success</vt:lpstr>
      <vt:lpstr>Blended Learning</vt:lpstr>
      <vt:lpstr>Successful Co-Teaching</vt:lpstr>
      <vt:lpstr>Successful Co-Teaching</vt:lpstr>
      <vt:lpstr>HQ Content Area Classes</vt:lpstr>
      <vt:lpstr>Results (SLO Scores)</vt:lpstr>
      <vt:lpstr>Annual Event Rate Data</vt:lpstr>
      <vt:lpstr>Graduation Gap 2014 (CCRPI)</vt:lpstr>
      <vt:lpstr>Making a Difference Every Day…</vt:lpstr>
      <vt:lpstr>Trends of Our Success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OCONEE COUNTY SCHOOLS</dc:title>
  <dc:creator>mwilliams</dc:creator>
  <cp:lastModifiedBy>Missy's PC</cp:lastModifiedBy>
  <cp:revision>13</cp:revision>
  <dcterms:modified xsi:type="dcterms:W3CDTF">2015-10-13T23:14:18Z</dcterms:modified>
</cp:coreProperties>
</file>