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283" r:id="rId3"/>
    <p:sldId id="284" r:id="rId4"/>
    <p:sldId id="285" r:id="rId5"/>
    <p:sldId id="282" r:id="rId6"/>
    <p:sldId id="286" r:id="rId7"/>
    <p:sldId id="257" r:id="rId8"/>
    <p:sldId id="288" r:id="rId9"/>
    <p:sldId id="289" r:id="rId10"/>
    <p:sldId id="290" r:id="rId11"/>
    <p:sldId id="278" r:id="rId12"/>
    <p:sldId id="279" r:id="rId13"/>
    <p:sldId id="280" r:id="rId14"/>
    <p:sldId id="281" r:id="rId15"/>
    <p:sldId id="291" r:id="rId16"/>
    <p:sldId id="266" r:id="rId17"/>
    <p:sldId id="293" r:id="rId18"/>
    <p:sldId id="258" r:id="rId19"/>
    <p:sldId id="287" r:id="rId20"/>
    <p:sldId id="269" r:id="rId21"/>
    <p:sldId id="263" r:id="rId22"/>
    <p:sldId id="264" r:id="rId23"/>
    <p:sldId id="265" r:id="rId24"/>
    <p:sldId id="294" r:id="rId25"/>
    <p:sldId id="271" r:id="rId26"/>
    <p:sldId id="272" r:id="rId27"/>
    <p:sldId id="273" r:id="rId28"/>
    <p:sldId id="277" r:id="rId29"/>
    <p:sldId id="275" r:id="rId30"/>
    <p:sldId id="295" r:id="rId31"/>
    <p:sldId id="296" r:id="rId32"/>
    <p:sldId id="297" r:id="rId33"/>
    <p:sldId id="298" r:id="rId34"/>
    <p:sldId id="300" r:id="rId35"/>
    <p:sldId id="299" r:id="rId36"/>
    <p:sldId id="27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p:cViewPr varScale="1">
        <p:scale>
          <a:sx n="86" d="100"/>
          <a:sy n="86" d="100"/>
        </p:scale>
        <p:origin x="-151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1FC34-9D67-40F0-9915-5D6FF6598727}" type="datetimeFigureOut">
              <a:rPr lang="en-US" smtClean="0"/>
              <a:pPr/>
              <a:t>10/12/2015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4BD3D-CA84-4C11-A707-54AA66D48206}" type="slidenum">
              <a:rPr lang="en-US" smtClean="0"/>
              <a:pPr/>
              <a:t>‹#›</a:t>
            </a:fld>
            <a:endParaRPr lang="en-US"/>
          </a:p>
        </p:txBody>
      </p:sp>
    </p:spTree>
    <p:extLst>
      <p:ext uri="{BB962C8B-B14F-4D97-AF65-F5344CB8AC3E}">
        <p14:creationId xmlns:p14="http://schemas.microsoft.com/office/powerpoint/2010/main" xmlns="" val="150161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4C04258-30E3-46F3-8626-0D458008BC8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04258-30E3-46F3-8626-0D458008BC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04258-30E3-46F3-8626-0D458008BC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04258-30E3-46F3-8626-0D458008BC8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4C04258-30E3-46F3-8626-0D458008BC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04258-30E3-46F3-8626-0D458008BC8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04258-30E3-46F3-8626-0D458008BC8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04258-30E3-46F3-8626-0D458008BC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04258-30E3-46F3-8626-0D458008BC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04258-30E3-46F3-8626-0D458008BC8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C9D673-D02D-4406-8DA5-E8129C1DBDE0}" type="datetimeFigureOut">
              <a:rPr lang="en-US" smtClean="0"/>
              <a:pPr/>
              <a:t>10/12/2015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4C04258-30E3-46F3-8626-0D458008BC8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0C9D673-D02D-4406-8DA5-E8129C1DBDE0}" type="datetimeFigureOut">
              <a:rPr lang="en-US" smtClean="0"/>
              <a:pPr/>
              <a:t>10/12/2015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4C04258-30E3-46F3-8626-0D458008BC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oetryfoundation.org/bio/e-e-cumming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oetry-archive.com/" TargetMode="External"/><Relationship Id="rId2" Type="http://schemas.openxmlformats.org/officeDocument/2006/relationships/hyperlink" Target="http://www.poetryfoundation.org/" TargetMode="External"/><Relationship Id="rId1" Type="http://schemas.openxmlformats.org/officeDocument/2006/relationships/slideLayout" Target="../slideLayouts/slideLayout2.xml"/><Relationship Id="rId4" Type="http://schemas.openxmlformats.org/officeDocument/2006/relationships/hyperlink" Target="http://www.gigglepoetry.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readwritethin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ycutegraphics.com/graphics/apple/big-apple.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Lisa Kay Knight</a:t>
            </a:r>
          </a:p>
          <a:p>
            <a:r>
              <a:rPr lang="en-US" dirty="0" smtClean="0"/>
              <a:t>G-CASE</a:t>
            </a:r>
            <a:r>
              <a:rPr lang="en-US" dirty="0" smtClean="0"/>
              <a:t> </a:t>
            </a:r>
            <a:r>
              <a:rPr lang="en-US" dirty="0" smtClean="0"/>
              <a:t>conference 2015</a:t>
            </a:r>
            <a:endParaRPr lang="en-US" dirty="0"/>
          </a:p>
        </p:txBody>
      </p:sp>
      <p:sp>
        <p:nvSpPr>
          <p:cNvPr id="2" name="Title 1"/>
          <p:cNvSpPr>
            <a:spLocks noGrp="1"/>
          </p:cNvSpPr>
          <p:nvPr>
            <p:ph type="ctrTitle"/>
          </p:nvPr>
        </p:nvSpPr>
        <p:spPr>
          <a:xfrm>
            <a:off x="609600" y="1295400"/>
            <a:ext cx="7772400" cy="1752600"/>
          </a:xfrm>
        </p:spPr>
        <p:txBody>
          <a:bodyPr>
            <a:normAutofit fontScale="90000"/>
          </a:bodyPr>
          <a:lstStyle/>
          <a:p>
            <a:r>
              <a:rPr lang="en-US" dirty="0" smtClean="0"/>
              <a:t>TRASH talk! </a:t>
            </a:r>
            <a:br>
              <a:rPr lang="en-US" dirty="0" smtClean="0"/>
            </a:br>
            <a:r>
              <a:rPr lang="en-US" dirty="0" smtClean="0"/>
              <a:t>Teaching Reading Adeptly, Systematically, and with Humor!</a:t>
            </a:r>
            <a:endParaRPr lang="en-US" dirty="0"/>
          </a:p>
        </p:txBody>
      </p:sp>
    </p:spTree>
    <p:extLst>
      <p:ext uri="{BB962C8B-B14F-4D97-AF65-F5344CB8AC3E}">
        <p14:creationId xmlns:p14="http://schemas.microsoft.com/office/powerpoint/2010/main" xmlns="" val="3227842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answers</a:t>
            </a:r>
            <a:endParaRPr lang="en-US" dirty="0"/>
          </a:p>
        </p:txBody>
      </p:sp>
      <p:sp>
        <p:nvSpPr>
          <p:cNvPr id="3" name="Content Placeholder 2"/>
          <p:cNvSpPr>
            <a:spLocks noGrp="1"/>
          </p:cNvSpPr>
          <p:nvPr>
            <p:ph sz="quarter" idx="1"/>
          </p:nvPr>
        </p:nvSpPr>
        <p:spPr/>
        <p:txBody>
          <a:bodyPr/>
          <a:lstStyle/>
          <a:p>
            <a:r>
              <a:rPr lang="en-US" dirty="0" smtClean="0">
                <a:solidFill>
                  <a:schemeClr val="accent5">
                    <a:lumMod val="10000"/>
                  </a:schemeClr>
                </a:solidFill>
              </a:rPr>
              <a:t>Which two words from the following list have the same vowel sound: </a:t>
            </a:r>
            <a:r>
              <a:rPr lang="en-US" b="1" dirty="0" smtClean="0">
                <a:solidFill>
                  <a:srgbClr val="FF0000"/>
                </a:solidFill>
              </a:rPr>
              <a:t>kept</a:t>
            </a:r>
            <a:r>
              <a:rPr lang="en-US" b="1" dirty="0" smtClean="0">
                <a:solidFill>
                  <a:schemeClr val="accent5">
                    <a:lumMod val="10000"/>
                  </a:schemeClr>
                </a:solidFill>
              </a:rPr>
              <a:t>, bag, weigh, </a:t>
            </a:r>
            <a:r>
              <a:rPr lang="en-US" b="1" dirty="0" smtClean="0">
                <a:solidFill>
                  <a:srgbClr val="FF0000"/>
                </a:solidFill>
              </a:rPr>
              <a:t>head</a:t>
            </a:r>
            <a:r>
              <a:rPr lang="en-US" b="1" dirty="0" smtClean="0">
                <a:solidFill>
                  <a:schemeClr val="accent5">
                    <a:lumMod val="10000"/>
                  </a:schemeClr>
                </a:solidFill>
              </a:rPr>
              <a:t>, be</a:t>
            </a:r>
            <a:r>
              <a:rPr lang="en-US" dirty="0" smtClean="0">
                <a:solidFill>
                  <a:schemeClr val="accent5">
                    <a:lumMod val="10000"/>
                  </a:schemeClr>
                </a:solidFill>
              </a:rPr>
              <a:t>?</a:t>
            </a:r>
          </a:p>
          <a:p>
            <a:r>
              <a:rPr lang="en-US" dirty="0" smtClean="0">
                <a:solidFill>
                  <a:schemeClr val="accent5">
                    <a:lumMod val="10000"/>
                  </a:schemeClr>
                </a:solidFill>
              </a:rPr>
              <a:t>Identify the </a:t>
            </a:r>
            <a:r>
              <a:rPr lang="en-US" b="1" dirty="0" smtClean="0">
                <a:solidFill>
                  <a:schemeClr val="accent5">
                    <a:lumMod val="10000"/>
                  </a:schemeClr>
                </a:solidFill>
              </a:rPr>
              <a:t>consonant blends</a:t>
            </a:r>
            <a:r>
              <a:rPr lang="en-US" dirty="0" smtClean="0">
                <a:solidFill>
                  <a:schemeClr val="accent5">
                    <a:lumMod val="10000"/>
                  </a:schemeClr>
                </a:solidFill>
              </a:rPr>
              <a:t> in each of the following words: </a:t>
            </a:r>
            <a:r>
              <a:rPr lang="en-US" b="1" dirty="0" smtClean="0">
                <a:solidFill>
                  <a:schemeClr val="accent5">
                    <a:lumMod val="10000"/>
                  </a:schemeClr>
                </a:solidFill>
              </a:rPr>
              <a:t>fi</a:t>
            </a:r>
            <a:r>
              <a:rPr lang="en-US" b="1" dirty="0" smtClean="0">
                <a:solidFill>
                  <a:srgbClr val="FF0000"/>
                </a:solidFill>
              </a:rPr>
              <a:t>st</a:t>
            </a:r>
            <a:r>
              <a:rPr lang="en-US" b="1" dirty="0" smtClean="0">
                <a:solidFill>
                  <a:schemeClr val="accent5">
                    <a:lumMod val="10000"/>
                  </a:schemeClr>
                </a:solidFill>
              </a:rPr>
              <a:t>, </a:t>
            </a:r>
            <a:r>
              <a:rPr lang="en-US" b="1" dirty="0" smtClean="0">
                <a:solidFill>
                  <a:srgbClr val="FF0000"/>
                </a:solidFill>
              </a:rPr>
              <a:t>sl</a:t>
            </a:r>
            <a:r>
              <a:rPr lang="en-US" b="1" dirty="0" smtClean="0">
                <a:solidFill>
                  <a:schemeClr val="accent5">
                    <a:lumMod val="10000"/>
                  </a:schemeClr>
                </a:solidFill>
              </a:rPr>
              <a:t>ip, </a:t>
            </a:r>
            <a:r>
              <a:rPr lang="en-US" b="1" dirty="0" smtClean="0">
                <a:solidFill>
                  <a:srgbClr val="FF0000"/>
                </a:solidFill>
              </a:rPr>
              <a:t>str</a:t>
            </a:r>
            <a:r>
              <a:rPr lang="en-US" b="1" dirty="0" smtClean="0">
                <a:solidFill>
                  <a:schemeClr val="accent5">
                    <a:lumMod val="10000"/>
                  </a:schemeClr>
                </a:solidFill>
              </a:rPr>
              <a:t>ide, </a:t>
            </a:r>
            <a:r>
              <a:rPr lang="en-US" b="1" dirty="0" smtClean="0">
                <a:solidFill>
                  <a:srgbClr val="FF0000"/>
                </a:solidFill>
              </a:rPr>
              <a:t>shr</a:t>
            </a:r>
            <a:r>
              <a:rPr lang="en-US" b="1" dirty="0" smtClean="0">
                <a:solidFill>
                  <a:schemeClr val="accent5">
                    <a:lumMod val="10000"/>
                  </a:schemeClr>
                </a:solidFill>
              </a:rPr>
              <a:t>ed, </a:t>
            </a:r>
            <a:r>
              <a:rPr lang="en-US" b="1" dirty="0" smtClean="0">
                <a:solidFill>
                  <a:srgbClr val="FF0000"/>
                </a:solidFill>
              </a:rPr>
              <a:t>pr</a:t>
            </a:r>
            <a:r>
              <a:rPr lang="en-US" b="1" dirty="0" smtClean="0">
                <a:solidFill>
                  <a:schemeClr val="accent5">
                    <a:lumMod val="10000"/>
                  </a:schemeClr>
                </a:solidFill>
              </a:rPr>
              <a:t>od</a:t>
            </a:r>
            <a:r>
              <a:rPr lang="en-US" dirty="0" smtClean="0">
                <a:solidFill>
                  <a:schemeClr val="accent5">
                    <a:lumMod val="10000"/>
                  </a:schemeClr>
                </a:solidFill>
              </a:rPr>
              <a:t>.</a:t>
            </a:r>
          </a:p>
          <a:p>
            <a:endParaRPr lang="en-US" dirty="0" smtClean="0">
              <a:solidFill>
                <a:schemeClr val="accent5">
                  <a:lumMod val="10000"/>
                </a:schemeClr>
              </a:solidFill>
            </a:endParaRPr>
          </a:p>
          <a:p>
            <a:pPr>
              <a:buNone/>
            </a:pPr>
            <a:r>
              <a:rPr lang="en-US" dirty="0" smtClean="0">
                <a:solidFill>
                  <a:schemeClr val="accent5">
                    <a:lumMod val="10000"/>
                  </a:schemeClr>
                </a:solidFill>
              </a:rPr>
              <a:t>	What blends or phonics patterns did you elect to teach with your poem? Would you make any changes now?</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52600"/>
            <a:ext cx="7772400" cy="3124200"/>
          </a:xfrm>
        </p:spPr>
        <p:txBody>
          <a:bodyPr>
            <a:normAutofit fontScale="92500"/>
          </a:bodyPr>
          <a:lstStyle/>
          <a:p>
            <a:pPr marL="0" indent="0">
              <a:buNone/>
            </a:pPr>
            <a:r>
              <a:rPr lang="en-US" dirty="0" smtClean="0"/>
              <a:t>Fluent Readers read at an appropriate rate and tone to convey meaning to the listener.  Faster is not always more fluent.  Fluency can be measured in words per minute, but when you are listening for  fluency, you are listening for accuracy, phrasing, smoothness and pace. </a:t>
            </a:r>
          </a:p>
          <a:p>
            <a:pPr marL="0" indent="0">
              <a:buNone/>
            </a:pPr>
            <a:endParaRPr lang="en-US" sz="1900" dirty="0" smtClean="0"/>
          </a:p>
          <a:p>
            <a:pPr marL="0" indent="0">
              <a:buNone/>
            </a:pPr>
            <a:r>
              <a:rPr lang="en-US" sz="1900" dirty="0" smtClean="0"/>
              <a:t>(for more information see the National Assessment of Educational Progress , or NAEP, oral reading fluency scale)</a:t>
            </a:r>
            <a:endParaRPr lang="en-US" sz="1900" dirty="0"/>
          </a:p>
        </p:txBody>
      </p:sp>
      <p:sp>
        <p:nvSpPr>
          <p:cNvPr id="4" name="TextBox 3"/>
          <p:cNvSpPr txBox="1"/>
          <p:nvPr/>
        </p:nvSpPr>
        <p:spPr>
          <a:xfrm>
            <a:off x="609600" y="495974"/>
            <a:ext cx="8077200" cy="1077218"/>
          </a:xfrm>
          <a:prstGeom prst="rect">
            <a:avLst/>
          </a:prstGeom>
          <a:noFill/>
        </p:spPr>
        <p:txBody>
          <a:bodyPr wrap="square" rtlCol="0">
            <a:spAutoFit/>
          </a:bodyPr>
          <a:lstStyle/>
          <a:p>
            <a:r>
              <a:rPr lang="en-US" sz="3200" dirty="0" smtClean="0">
                <a:solidFill>
                  <a:schemeClr val="accent5">
                    <a:lumMod val="75000"/>
                  </a:schemeClr>
                </a:solidFill>
              </a:rPr>
              <a:t>Domain 3-Fluency</a:t>
            </a:r>
            <a:endParaRPr lang="en-US" sz="3200" dirty="0" smtClean="0">
              <a:solidFill>
                <a:schemeClr val="accent5">
                  <a:lumMod val="75000"/>
                </a:schemeClr>
              </a:solidFill>
            </a:endParaRPr>
          </a:p>
          <a:p>
            <a:r>
              <a:rPr lang="en-US" sz="3200" dirty="0" smtClean="0">
                <a:solidFill>
                  <a:schemeClr val="accent5">
                    <a:lumMod val="75000"/>
                  </a:schemeClr>
                </a:solidFill>
              </a:rPr>
              <a:t> </a:t>
            </a:r>
            <a:r>
              <a:rPr lang="en-US" sz="3200" dirty="0" smtClean="0">
                <a:solidFill>
                  <a:schemeClr val="accent5">
                    <a:lumMod val="75000"/>
                  </a:schemeClr>
                </a:solidFill>
              </a:rPr>
              <a:t>What </a:t>
            </a:r>
            <a:r>
              <a:rPr lang="en-US" sz="3200" dirty="0" smtClean="0">
                <a:solidFill>
                  <a:schemeClr val="accent5">
                    <a:lumMod val="75000"/>
                  </a:schemeClr>
                </a:solidFill>
              </a:rPr>
              <a:t>is a fluent reader?</a:t>
            </a:r>
            <a:endParaRPr lang="en-US" sz="3200" dirty="0">
              <a:solidFill>
                <a:schemeClr val="accent5">
                  <a:lumMod val="75000"/>
                </a:schemeClr>
              </a:solidFill>
            </a:endParaRPr>
          </a:p>
        </p:txBody>
      </p:sp>
    </p:spTree>
    <p:extLst>
      <p:ext uri="{BB962C8B-B14F-4D97-AF65-F5344CB8AC3E}">
        <p14:creationId xmlns:p14="http://schemas.microsoft.com/office/powerpoint/2010/main" xmlns="" val="1721947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1"/>
                </a:solidFill>
              </a:rPr>
              <a:t>Decoding and ‘Swooping’</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marL="0" indent="0">
              <a:buNone/>
            </a:pPr>
            <a:r>
              <a:rPr lang="en-US" sz="2800" dirty="0" smtClean="0"/>
              <a:t>To improve students’ fluency, work on improving automaticity and phrasing.</a:t>
            </a:r>
          </a:p>
          <a:p>
            <a:pPr marL="0" indent="0">
              <a:buNone/>
            </a:pPr>
            <a:endParaRPr lang="en-US" sz="2800" dirty="0" smtClean="0"/>
          </a:p>
          <a:p>
            <a:pPr marL="0" indent="0">
              <a:buNone/>
            </a:pPr>
            <a:r>
              <a:rPr lang="en-US" sz="2800" dirty="0" smtClean="0"/>
              <a:t>Automaticity- the ability to see a word </a:t>
            </a:r>
            <a:r>
              <a:rPr lang="en-US" sz="2800" smtClean="0"/>
              <a:t>and instantly </a:t>
            </a:r>
            <a:r>
              <a:rPr lang="en-US" sz="2800" dirty="0" smtClean="0"/>
              <a:t>hear it in your head, and have an associated meaning</a:t>
            </a:r>
          </a:p>
          <a:p>
            <a:pPr marL="0" indent="0">
              <a:buNone/>
            </a:pPr>
            <a:endParaRPr lang="en-US" sz="2800" dirty="0" smtClean="0"/>
          </a:p>
          <a:p>
            <a:pPr marL="0" indent="0">
              <a:buNone/>
            </a:pPr>
            <a:r>
              <a:rPr lang="en-US" sz="2800" dirty="0" smtClean="0"/>
              <a:t>Phrasing- stringing words together in natural, meaning making phrases</a:t>
            </a:r>
          </a:p>
          <a:p>
            <a:pPr marL="0" indent="0">
              <a:buNone/>
            </a:pPr>
            <a:endParaRPr lang="en-US" sz="2800" dirty="0" smtClean="0"/>
          </a:p>
          <a:p>
            <a:endParaRPr lang="en-US" dirty="0"/>
          </a:p>
        </p:txBody>
      </p:sp>
    </p:spTree>
    <p:extLst>
      <p:ext uri="{BB962C8B-B14F-4D97-AF65-F5344CB8AC3E}">
        <p14:creationId xmlns:p14="http://schemas.microsoft.com/office/powerpoint/2010/main" xmlns="" val="3242937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0"/>
            <a:ext cx="6629400" cy="7201972"/>
          </a:xfrm>
          <a:prstGeom prst="rect">
            <a:avLst/>
          </a:prstGeom>
        </p:spPr>
        <p:txBody>
          <a:bodyPr wrap="square">
            <a:spAutoFit/>
          </a:bodyPr>
          <a:lstStyle/>
          <a:p>
            <a:r>
              <a:rPr lang="en-US" sz="2400" b="1" dirty="0" smtClean="0"/>
              <a:t>Warning</a:t>
            </a:r>
          </a:p>
          <a:p>
            <a:endParaRPr lang="en-US" sz="2400" b="1" dirty="0" smtClean="0"/>
          </a:p>
          <a:p>
            <a:r>
              <a:rPr lang="en-US" sz="2400" dirty="0" smtClean="0">
                <a:effectLst/>
              </a:rPr>
              <a:t>When I am an old woman I shall wear purple</a:t>
            </a:r>
            <a:br>
              <a:rPr lang="en-US" sz="2400" dirty="0" smtClean="0">
                <a:effectLst/>
              </a:rPr>
            </a:br>
            <a:r>
              <a:rPr lang="en-US" sz="2400" dirty="0" smtClean="0">
                <a:effectLst/>
              </a:rPr>
              <a:t>With a red hat which doesn't go, and doesn't suit me</a:t>
            </a:r>
            <a:r>
              <a:rPr lang="en-US" sz="2400" dirty="0" smtClean="0">
                <a:effectLst/>
              </a:rPr>
              <a:t>.</a:t>
            </a:r>
          </a:p>
          <a:p>
            <a:r>
              <a:rPr lang="en-US" sz="2400" dirty="0" smtClean="0">
                <a:effectLst/>
              </a:rPr>
              <a:t/>
            </a:r>
            <a:br>
              <a:rPr lang="en-US" sz="2400" dirty="0" smtClean="0">
                <a:effectLst/>
              </a:rPr>
            </a:br>
            <a:r>
              <a:rPr lang="en-US" sz="2400" dirty="0" smtClean="0">
                <a:effectLst/>
              </a:rPr>
              <a:t>And I shall spend my pension on brandy and summer gloves</a:t>
            </a:r>
            <a:br>
              <a:rPr lang="en-US" sz="2400" dirty="0" smtClean="0">
                <a:effectLst/>
              </a:rPr>
            </a:br>
            <a:r>
              <a:rPr lang="en-US" sz="2400" dirty="0" smtClean="0">
                <a:effectLst/>
              </a:rPr>
              <a:t>And satin sandals, and say we've no money for butter</a:t>
            </a:r>
            <a:r>
              <a:rPr lang="en-US" sz="2400" dirty="0" smtClean="0">
                <a:effectLst/>
              </a:rPr>
              <a:t>.</a:t>
            </a:r>
          </a:p>
          <a:p>
            <a:r>
              <a:rPr lang="en-US" sz="2400" dirty="0" smtClean="0">
                <a:effectLst/>
              </a:rPr>
              <a:t/>
            </a:r>
            <a:br>
              <a:rPr lang="en-US" sz="2400" dirty="0" smtClean="0">
                <a:effectLst/>
              </a:rPr>
            </a:br>
            <a:r>
              <a:rPr lang="en-US" sz="2400" dirty="0" smtClean="0">
                <a:effectLst/>
              </a:rPr>
              <a:t>I shall sit down on the pavement when I'm tired</a:t>
            </a:r>
            <a:br>
              <a:rPr lang="en-US" sz="2400" dirty="0" smtClean="0">
                <a:effectLst/>
              </a:rPr>
            </a:br>
            <a:r>
              <a:rPr lang="en-US" sz="2400" dirty="0" smtClean="0">
                <a:effectLst/>
              </a:rPr>
              <a:t>And gobble up samples in shops and press alarm bells</a:t>
            </a:r>
            <a:br>
              <a:rPr lang="en-US" sz="2400" dirty="0" smtClean="0">
                <a:effectLst/>
              </a:rPr>
            </a:br>
            <a:r>
              <a:rPr lang="en-US" sz="2400" dirty="0" smtClean="0">
                <a:effectLst/>
              </a:rPr>
              <a:t>And run my stick along the public railings</a:t>
            </a:r>
            <a:br>
              <a:rPr lang="en-US" sz="2400" dirty="0" smtClean="0">
                <a:effectLst/>
              </a:rPr>
            </a:br>
            <a:r>
              <a:rPr lang="en-US" sz="2400" dirty="0" smtClean="0">
                <a:effectLst/>
              </a:rPr>
              <a:t>And make up for the sobriety of my youth.</a:t>
            </a:r>
          </a:p>
          <a:p>
            <a:r>
              <a:rPr lang="en-US" sz="2400" dirty="0" smtClean="0">
                <a:effectLst/>
              </a:rPr>
              <a:t/>
            </a:r>
            <a:br>
              <a:rPr lang="en-US" sz="2400" dirty="0" smtClean="0">
                <a:effectLst/>
              </a:rPr>
            </a:br>
            <a:r>
              <a:rPr lang="en-US" dirty="0" smtClean="0">
                <a:effectLst/>
              </a:rPr>
              <a:t/>
            </a:r>
            <a:br>
              <a:rPr lang="en-US" dirty="0" smtClean="0">
                <a:effectLst/>
              </a:rPr>
            </a:br>
            <a:r>
              <a:rPr lang="en-US" dirty="0" smtClean="0">
                <a:effectLst/>
              </a:rPr>
              <a:t/>
            </a:r>
            <a:br>
              <a:rPr lang="en-US" dirty="0" smtClean="0">
                <a:effectLst/>
              </a:rPr>
            </a:br>
            <a:endParaRPr lang="en-US" dirty="0">
              <a:effectLst/>
            </a:endParaRPr>
          </a:p>
        </p:txBody>
      </p:sp>
    </p:spTree>
    <p:extLst>
      <p:ext uri="{BB962C8B-B14F-4D97-AF65-F5344CB8AC3E}">
        <p14:creationId xmlns:p14="http://schemas.microsoft.com/office/powerpoint/2010/main" xmlns="" val="1794006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153400" cy="7386638"/>
          </a:xfrm>
          <a:prstGeom prst="rect">
            <a:avLst/>
          </a:prstGeom>
        </p:spPr>
        <p:txBody>
          <a:bodyPr wrap="square">
            <a:spAutoFit/>
          </a:bodyPr>
          <a:lstStyle/>
          <a:p>
            <a:r>
              <a:rPr lang="en-US" sz="2400" dirty="0" smtClean="0">
                <a:effectLst/>
              </a:rPr>
              <a:t>I shall go out in my slippers in the rain</a:t>
            </a:r>
            <a:br>
              <a:rPr lang="en-US" sz="2400" dirty="0" smtClean="0">
                <a:effectLst/>
              </a:rPr>
            </a:br>
            <a:r>
              <a:rPr lang="en-US" sz="2400" dirty="0" smtClean="0">
                <a:effectLst/>
              </a:rPr>
              <a:t>And pick flowers in other people's gardens</a:t>
            </a:r>
            <a:br>
              <a:rPr lang="en-US" sz="2400" dirty="0" smtClean="0">
                <a:effectLst/>
              </a:rPr>
            </a:br>
            <a:r>
              <a:rPr lang="en-US" sz="2400" dirty="0" smtClean="0">
                <a:effectLst/>
              </a:rPr>
              <a:t>And learn to spit.</a:t>
            </a:r>
            <a:br>
              <a:rPr lang="en-US" sz="2400" dirty="0" smtClean="0">
                <a:effectLst/>
              </a:rPr>
            </a:br>
            <a:r>
              <a:rPr lang="en-US" sz="2400" dirty="0" smtClean="0">
                <a:effectLst/>
              </a:rPr>
              <a:t/>
            </a:r>
            <a:br>
              <a:rPr lang="en-US" sz="2400" dirty="0" smtClean="0">
                <a:effectLst/>
              </a:rPr>
            </a:br>
            <a:r>
              <a:rPr lang="en-US" sz="2400" dirty="0" smtClean="0">
                <a:effectLst/>
              </a:rPr>
              <a:t>You can wear terrible shirts and grow more fat</a:t>
            </a:r>
            <a:br>
              <a:rPr lang="en-US" sz="2400" dirty="0" smtClean="0">
                <a:effectLst/>
              </a:rPr>
            </a:br>
            <a:r>
              <a:rPr lang="en-US" sz="2400" dirty="0" smtClean="0">
                <a:effectLst/>
              </a:rPr>
              <a:t>And eat three pounds of sausages at a go</a:t>
            </a:r>
            <a:br>
              <a:rPr lang="en-US" sz="2400" dirty="0" smtClean="0">
                <a:effectLst/>
              </a:rPr>
            </a:br>
            <a:r>
              <a:rPr lang="en-US" sz="2400" dirty="0" smtClean="0">
                <a:effectLst/>
              </a:rPr>
              <a:t>Or only bread and pickle for a week</a:t>
            </a:r>
            <a:br>
              <a:rPr lang="en-US" sz="2400" dirty="0" smtClean="0">
                <a:effectLst/>
              </a:rPr>
            </a:br>
            <a:r>
              <a:rPr lang="en-US" sz="2400" dirty="0" smtClean="0">
                <a:effectLst/>
              </a:rPr>
              <a:t>And hoard pens and pencils and beermats and things in boxes.</a:t>
            </a:r>
            <a:br>
              <a:rPr lang="en-US" sz="2400" dirty="0" smtClean="0">
                <a:effectLst/>
              </a:rPr>
            </a:br>
            <a:r>
              <a:rPr lang="en-US" sz="2400" dirty="0" smtClean="0">
                <a:effectLst/>
              </a:rPr>
              <a:t/>
            </a:r>
            <a:br>
              <a:rPr lang="en-US" sz="2400" dirty="0" smtClean="0">
                <a:effectLst/>
              </a:rPr>
            </a:br>
            <a:r>
              <a:rPr lang="en-US" sz="2400" dirty="0" smtClean="0">
                <a:effectLst/>
              </a:rPr>
              <a:t>But now we must have clothes that keep us dry</a:t>
            </a:r>
            <a:br>
              <a:rPr lang="en-US" sz="2400" dirty="0" smtClean="0">
                <a:effectLst/>
              </a:rPr>
            </a:br>
            <a:r>
              <a:rPr lang="en-US" sz="2400" dirty="0" smtClean="0">
                <a:effectLst/>
              </a:rPr>
              <a:t>And pay our rent and not swear in the street</a:t>
            </a:r>
            <a:br>
              <a:rPr lang="en-US" sz="2400" dirty="0" smtClean="0">
                <a:effectLst/>
              </a:rPr>
            </a:br>
            <a:r>
              <a:rPr lang="en-US" sz="2400" dirty="0" smtClean="0">
                <a:effectLst/>
              </a:rPr>
              <a:t>And set a good example for the children.</a:t>
            </a:r>
            <a:br>
              <a:rPr lang="en-US" sz="2400" dirty="0" smtClean="0">
                <a:effectLst/>
              </a:rPr>
            </a:br>
            <a:r>
              <a:rPr lang="en-US" sz="2400" dirty="0" smtClean="0">
                <a:effectLst/>
              </a:rPr>
              <a:t>We must have friends to dinner and read the papers.</a:t>
            </a:r>
            <a:br>
              <a:rPr lang="en-US" sz="2400" dirty="0" smtClean="0">
                <a:effectLst/>
              </a:rPr>
            </a:br>
            <a:r>
              <a:rPr lang="en-US" sz="2400" dirty="0" smtClean="0">
                <a:effectLst/>
              </a:rPr>
              <a:t/>
            </a:r>
            <a:br>
              <a:rPr lang="en-US" sz="2400" dirty="0" smtClean="0">
                <a:effectLst/>
              </a:rPr>
            </a:br>
            <a:r>
              <a:rPr lang="en-US" sz="2400" dirty="0" smtClean="0">
                <a:effectLst/>
              </a:rPr>
              <a:t>But maybe I ought to practice a little now?</a:t>
            </a:r>
            <a:br>
              <a:rPr lang="en-US" sz="2400" dirty="0" smtClean="0">
                <a:effectLst/>
              </a:rPr>
            </a:br>
            <a:r>
              <a:rPr lang="en-US" sz="2400" dirty="0" smtClean="0">
                <a:effectLst/>
              </a:rPr>
              <a:t>So people who know me are not too shocked and surprised</a:t>
            </a:r>
            <a:br>
              <a:rPr lang="en-US" sz="2400" dirty="0" smtClean="0">
                <a:effectLst/>
              </a:rPr>
            </a:br>
            <a:r>
              <a:rPr lang="en-US" sz="2400" dirty="0" smtClean="0">
                <a:effectLst/>
              </a:rPr>
              <a:t>When suddenly I am old, and start to wear purple. </a:t>
            </a:r>
            <a:br>
              <a:rPr lang="en-US" sz="2400" dirty="0" smtClean="0">
                <a:effectLst/>
              </a:rPr>
            </a:br>
            <a:endParaRPr lang="en-US" sz="2400" dirty="0" smtClean="0">
              <a:effectLst/>
            </a:endParaRPr>
          </a:p>
          <a:p>
            <a:endParaRPr lang="en-US" dirty="0"/>
          </a:p>
        </p:txBody>
      </p:sp>
      <p:sp>
        <p:nvSpPr>
          <p:cNvPr id="5" name="TextBox 4"/>
          <p:cNvSpPr txBox="1"/>
          <p:nvPr/>
        </p:nvSpPr>
        <p:spPr>
          <a:xfrm>
            <a:off x="7315200" y="457200"/>
            <a:ext cx="1403931" cy="1200329"/>
          </a:xfrm>
          <a:prstGeom prst="rect">
            <a:avLst/>
          </a:prstGeom>
          <a:noFill/>
        </p:spPr>
        <p:txBody>
          <a:bodyPr wrap="square" rtlCol="0">
            <a:spAutoFit/>
          </a:bodyPr>
          <a:lstStyle/>
          <a:p>
            <a:pPr lvl="0"/>
            <a:r>
              <a:rPr lang="en-US" sz="2400" dirty="0" smtClean="0">
                <a:solidFill>
                  <a:prstClr val="black"/>
                </a:solidFill>
              </a:rPr>
              <a:t>By Jenny </a:t>
            </a:r>
            <a:r>
              <a:rPr lang="en-US" sz="2400" dirty="0">
                <a:solidFill>
                  <a:prstClr val="black"/>
                </a:solidFill>
              </a:rPr>
              <a:t>Joseph</a:t>
            </a:r>
          </a:p>
        </p:txBody>
      </p:sp>
    </p:spTree>
    <p:extLst>
      <p:ext uri="{BB962C8B-B14F-4D97-AF65-F5344CB8AC3E}">
        <p14:creationId xmlns:p14="http://schemas.microsoft.com/office/powerpoint/2010/main" xmlns="" val="249730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Fluency interventions</a:t>
            </a:r>
            <a:endParaRPr lang="en-US" dirty="0"/>
          </a:p>
        </p:txBody>
      </p:sp>
      <p:sp>
        <p:nvSpPr>
          <p:cNvPr id="3" name="Content Placeholder 2"/>
          <p:cNvSpPr>
            <a:spLocks noGrp="1"/>
          </p:cNvSpPr>
          <p:nvPr>
            <p:ph sz="quarter" idx="1"/>
          </p:nvPr>
        </p:nvSpPr>
        <p:spPr/>
        <p:txBody>
          <a:bodyPr/>
          <a:lstStyle/>
          <a:p>
            <a:r>
              <a:rPr lang="en-US" dirty="0" smtClean="0"/>
              <a:t>Beat my time!</a:t>
            </a:r>
          </a:p>
          <a:p>
            <a:r>
              <a:rPr lang="en-US" dirty="0" smtClean="0"/>
              <a:t>Partner Reading</a:t>
            </a:r>
          </a:p>
          <a:p>
            <a:r>
              <a:rPr lang="en-US" dirty="0" smtClean="0"/>
              <a:t>Reader’s Theater</a:t>
            </a:r>
          </a:p>
          <a:p>
            <a:r>
              <a:rPr lang="en-US" dirty="0" smtClean="0"/>
              <a:t>Radio Reading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1"/>
                </a:solidFill>
              </a:rPr>
              <a:t>Why improve fluency?  It’s a CCGPS standard</a:t>
            </a:r>
            <a:r>
              <a:rPr lang="en-US" dirty="0" smtClean="0">
                <a:solidFill>
                  <a:schemeClr val="accent1"/>
                </a:solidFill>
              </a:rPr>
              <a:t>.</a:t>
            </a:r>
            <a:endParaRPr lang="en-US" dirty="0">
              <a:solidFill>
                <a:schemeClr val="accent1"/>
              </a:solidFill>
            </a:endParaRPr>
          </a:p>
        </p:txBody>
      </p:sp>
      <p:sp>
        <p:nvSpPr>
          <p:cNvPr id="3" name="Content Placeholder 2"/>
          <p:cNvSpPr>
            <a:spLocks noGrp="1"/>
          </p:cNvSpPr>
          <p:nvPr>
            <p:ph sz="quarter" idx="1"/>
          </p:nvPr>
        </p:nvSpPr>
        <p:spPr>
          <a:xfrm>
            <a:off x="609600" y="1143000"/>
            <a:ext cx="7772400" cy="3505200"/>
          </a:xfrm>
        </p:spPr>
        <p:txBody>
          <a:bodyPr>
            <a:normAutofit fontScale="77500" lnSpcReduction="20000"/>
          </a:bodyPr>
          <a:lstStyle/>
          <a:p>
            <a:endParaRPr lang="en-US" sz="3200" dirty="0">
              <a:latin typeface="Wingdings"/>
            </a:endParaRPr>
          </a:p>
          <a:p>
            <a:pPr marL="0" indent="0">
              <a:buNone/>
            </a:pPr>
            <a:r>
              <a:rPr lang="en-US" sz="2800" dirty="0">
                <a:solidFill>
                  <a:srgbClr val="000000"/>
                </a:solidFill>
                <a:latin typeface="Wingdings"/>
              </a:rPr>
              <a:t> </a:t>
            </a:r>
            <a:r>
              <a:rPr lang="en-US" sz="2800" b="1" dirty="0">
                <a:solidFill>
                  <a:srgbClr val="000000"/>
                </a:solidFill>
                <a:latin typeface="Calibri"/>
              </a:rPr>
              <a:t>Fluency </a:t>
            </a:r>
            <a:endParaRPr lang="en-US" sz="2800" dirty="0">
              <a:solidFill>
                <a:srgbClr val="000000"/>
              </a:solidFill>
              <a:latin typeface="Calibri"/>
            </a:endParaRPr>
          </a:p>
          <a:p>
            <a:pPr marL="0" indent="0">
              <a:buNone/>
            </a:pPr>
            <a:endParaRPr lang="en-US" sz="2800" dirty="0">
              <a:solidFill>
                <a:srgbClr val="000000"/>
              </a:solidFill>
              <a:latin typeface="Calibri"/>
            </a:endParaRPr>
          </a:p>
          <a:p>
            <a:pPr marL="0" indent="0">
              <a:buNone/>
            </a:pPr>
            <a:r>
              <a:rPr lang="en-US" sz="2800" b="1" dirty="0">
                <a:solidFill>
                  <a:srgbClr val="000000"/>
                </a:solidFill>
                <a:latin typeface="Calibri"/>
              </a:rPr>
              <a:t>ELACC5RF4: </a:t>
            </a:r>
            <a:r>
              <a:rPr lang="en-US" sz="2800" dirty="0">
                <a:solidFill>
                  <a:srgbClr val="000000"/>
                </a:solidFill>
                <a:latin typeface="Calibri"/>
              </a:rPr>
              <a:t>Read with sufficient accuracy and fluency to support comprehension. </a:t>
            </a:r>
            <a:r>
              <a:rPr lang="en-US" sz="2800" dirty="0">
                <a:solidFill>
                  <a:srgbClr val="000000"/>
                </a:solidFill>
                <a:latin typeface="Wingdings"/>
              </a:rPr>
              <a:t>	</a:t>
            </a:r>
          </a:p>
          <a:p>
            <a:pPr marL="0" indent="0">
              <a:buNone/>
            </a:pPr>
            <a:r>
              <a:rPr lang="en-US" sz="2800" dirty="0">
                <a:solidFill>
                  <a:srgbClr val="000000"/>
                </a:solidFill>
                <a:latin typeface="Calibri"/>
              </a:rPr>
              <a:t>a. Read on-level text with purpose and understanding. </a:t>
            </a:r>
            <a:r>
              <a:rPr lang="en-US" sz="2800" dirty="0">
                <a:solidFill>
                  <a:srgbClr val="000000"/>
                </a:solidFill>
                <a:latin typeface="Wingdings"/>
              </a:rPr>
              <a:t>	</a:t>
            </a:r>
          </a:p>
          <a:p>
            <a:pPr marL="0" indent="0">
              <a:buNone/>
            </a:pPr>
            <a:r>
              <a:rPr lang="en-US" sz="2800" dirty="0">
                <a:solidFill>
                  <a:srgbClr val="000000"/>
                </a:solidFill>
                <a:latin typeface="Calibri"/>
              </a:rPr>
              <a:t>b. Read on-level prose and poetry orally with accuracy, appropriate rate, and expression on successive readings. </a:t>
            </a:r>
            <a:r>
              <a:rPr lang="en-US" sz="2800" dirty="0">
                <a:solidFill>
                  <a:srgbClr val="000000"/>
                </a:solidFill>
                <a:latin typeface="Wingdings"/>
              </a:rPr>
              <a:t>	</a:t>
            </a:r>
          </a:p>
          <a:p>
            <a:pPr marL="0" indent="0">
              <a:buNone/>
            </a:pPr>
            <a:r>
              <a:rPr lang="en-US" sz="2800" dirty="0">
                <a:solidFill>
                  <a:srgbClr val="000000"/>
                </a:solidFill>
                <a:latin typeface="Calibri"/>
              </a:rPr>
              <a:t>c. Use context to confirm or self-correct word recognition and understanding, rereading as necessary. </a:t>
            </a:r>
            <a:r>
              <a:rPr lang="en-US" sz="2800" dirty="0">
                <a:solidFill>
                  <a:srgbClr val="000000"/>
                </a:solidFill>
                <a:latin typeface="Wingdings"/>
              </a:rPr>
              <a:t>	</a:t>
            </a:r>
          </a:p>
          <a:p>
            <a:pPr marL="0" indent="0">
              <a:buNone/>
            </a:pPr>
            <a:endParaRPr lang="en-US" dirty="0"/>
          </a:p>
        </p:txBody>
      </p:sp>
      <p:sp>
        <p:nvSpPr>
          <p:cNvPr id="5" name="Cloud Callout 4"/>
          <p:cNvSpPr/>
          <p:nvPr/>
        </p:nvSpPr>
        <p:spPr>
          <a:xfrm>
            <a:off x="973429" y="4309765"/>
            <a:ext cx="8153400" cy="1600200"/>
          </a:xfrm>
          <a:prstGeom prst="cloudCallout">
            <a:avLst>
              <a:gd name="adj1" fmla="val -30942"/>
              <a:gd name="adj2" fmla="val 1640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046668" y="4648200"/>
            <a:ext cx="7086600" cy="923330"/>
          </a:xfrm>
          <a:prstGeom prst="rect">
            <a:avLst/>
          </a:prstGeom>
          <a:noFill/>
        </p:spPr>
        <p:txBody>
          <a:bodyPr wrap="square" rtlCol="0">
            <a:spAutoFit/>
          </a:bodyPr>
          <a:lstStyle/>
          <a:p>
            <a:r>
              <a:rPr lang="en-US" i="1" dirty="0" smtClean="0"/>
              <a:t>Fluency is an appropriate goal for any grade level.  It’s measurable, foundational and directly impacts</a:t>
            </a:r>
          </a:p>
          <a:p>
            <a:r>
              <a:rPr lang="en-US" i="1" dirty="0" smtClean="0"/>
              <a:t> every academic area.</a:t>
            </a:r>
            <a:endParaRPr lang="en-US" i="1" dirty="0"/>
          </a:p>
        </p:txBody>
      </p:sp>
    </p:spTree>
    <p:extLst>
      <p:ext uri="{BB962C8B-B14F-4D97-AF65-F5344CB8AC3E}">
        <p14:creationId xmlns:p14="http://schemas.microsoft.com/office/powerpoint/2010/main" xmlns="" val="369098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Domain 4- Comprehension-</a:t>
            </a:r>
            <a:endParaRPr lang="en-US" dirty="0"/>
          </a:p>
        </p:txBody>
      </p:sp>
      <p:sp>
        <p:nvSpPr>
          <p:cNvPr id="3" name="Content Placeholder 2"/>
          <p:cNvSpPr>
            <a:spLocks noGrp="1"/>
          </p:cNvSpPr>
          <p:nvPr>
            <p:ph sz="quarter" idx="1"/>
          </p:nvPr>
        </p:nvSpPr>
        <p:spPr/>
        <p:txBody>
          <a:bodyPr/>
          <a:lstStyle/>
          <a:p>
            <a:pPr>
              <a:buNone/>
            </a:pPr>
            <a:r>
              <a:rPr lang="en-US" sz="3200" dirty="0" smtClean="0">
                <a:solidFill>
                  <a:srgbClr val="002060"/>
                </a:solidFill>
              </a:rPr>
              <a:t>	Comprehension is the ability to construct meaning from text and understand the author’s intended message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143000"/>
          </a:xfrm>
        </p:spPr>
        <p:txBody>
          <a:bodyPr>
            <a:normAutofit fontScale="90000"/>
          </a:bodyPr>
          <a:lstStyle/>
          <a:p>
            <a:r>
              <a:rPr lang="en-US" dirty="0" smtClean="0">
                <a:solidFill>
                  <a:schemeClr val="accent1"/>
                </a:solidFill>
              </a:rPr>
              <a:t/>
            </a:r>
            <a:br>
              <a:rPr lang="en-US" dirty="0" smtClean="0">
                <a:solidFill>
                  <a:schemeClr val="accent1"/>
                </a:solidFill>
              </a:rPr>
            </a:br>
            <a:r>
              <a:rPr lang="en-US" dirty="0" smtClean="0">
                <a:solidFill>
                  <a:schemeClr val="accent1"/>
                </a:solidFill>
              </a:rPr>
              <a:t>It’s </a:t>
            </a:r>
            <a:r>
              <a:rPr lang="en-US" dirty="0" smtClean="0">
                <a:solidFill>
                  <a:schemeClr val="accent1"/>
                </a:solidFill>
              </a:rPr>
              <a:t>important to match the selection to the students….things to consider:</a:t>
            </a:r>
            <a:endParaRPr lang="en-US" dirty="0">
              <a:solidFill>
                <a:schemeClr val="accent1"/>
              </a:solidFill>
            </a:endParaRPr>
          </a:p>
        </p:txBody>
      </p:sp>
      <p:sp>
        <p:nvSpPr>
          <p:cNvPr id="3" name="Content Placeholder 2"/>
          <p:cNvSpPr>
            <a:spLocks noGrp="1"/>
          </p:cNvSpPr>
          <p:nvPr>
            <p:ph sz="quarter" idx="1"/>
          </p:nvPr>
        </p:nvSpPr>
        <p:spPr>
          <a:xfrm>
            <a:off x="838200" y="1981200"/>
            <a:ext cx="7772400" cy="3657600"/>
          </a:xfrm>
        </p:spPr>
        <p:txBody>
          <a:bodyPr/>
          <a:lstStyle/>
          <a:p>
            <a:r>
              <a:rPr lang="en-US" dirty="0" smtClean="0"/>
              <a:t>Interest level</a:t>
            </a:r>
          </a:p>
          <a:p>
            <a:r>
              <a:rPr lang="en-US" dirty="0" smtClean="0"/>
              <a:t>Ability level</a:t>
            </a:r>
            <a:endParaRPr lang="en-US" dirty="0"/>
          </a:p>
          <a:p>
            <a:r>
              <a:rPr lang="en-US" dirty="0" smtClean="0"/>
              <a:t>Socio Economic Status</a:t>
            </a:r>
          </a:p>
          <a:p>
            <a:r>
              <a:rPr lang="en-US" dirty="0" smtClean="0"/>
              <a:t>Gender</a:t>
            </a:r>
          </a:p>
          <a:p>
            <a:r>
              <a:rPr lang="en-US" dirty="0" smtClean="0"/>
              <a:t>Cultural or Regional considerations</a:t>
            </a:r>
          </a:p>
          <a:p>
            <a:r>
              <a:rPr lang="en-US" dirty="0" smtClean="0"/>
              <a:t>Current events</a:t>
            </a:r>
          </a:p>
          <a:p>
            <a:r>
              <a:rPr lang="en-US" dirty="0" smtClean="0"/>
              <a:t>Current interests</a:t>
            </a:r>
            <a:endParaRPr lang="en-US" dirty="0"/>
          </a:p>
        </p:txBody>
      </p:sp>
    </p:spTree>
    <p:extLst>
      <p:ext uri="{BB962C8B-B14F-4D97-AF65-F5344CB8AC3E}">
        <p14:creationId xmlns:p14="http://schemas.microsoft.com/office/powerpoint/2010/main" xmlns="" val="151059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0"/>
                                        <p:tgtEl>
                                          <p:spTgt spid="3">
                                            <p:txEl>
                                              <p:pRg st="1" end="1"/>
                                            </p:txEl>
                                          </p:spTgt>
                                        </p:tgtEl>
                                      </p:cBhvr>
                                    </p:animEffect>
                                    <p:anim calcmode="lin" valueType="num">
                                      <p:cBhvr>
                                        <p:cTn id="14"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0"/>
                                        <p:tgtEl>
                                          <p:spTgt spid="3">
                                            <p:txEl>
                                              <p:pRg st="2" end="2"/>
                                            </p:txEl>
                                          </p:spTgt>
                                        </p:tgtEl>
                                      </p:cBhvr>
                                    </p:animEffect>
                                    <p:anim calcmode="lin" valueType="num">
                                      <p:cBhvr>
                                        <p:cTn id="20"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0"/>
                                        <p:tgtEl>
                                          <p:spTgt spid="3">
                                            <p:txEl>
                                              <p:pRg st="3" end="3"/>
                                            </p:txEl>
                                          </p:spTgt>
                                        </p:tgtEl>
                                      </p:cBhvr>
                                    </p:animEffect>
                                    <p:anim calcmode="lin" valueType="num">
                                      <p:cBhvr>
                                        <p:cTn id="26"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0"/>
                                        <p:tgtEl>
                                          <p:spTgt spid="3">
                                            <p:txEl>
                                              <p:pRg st="4" end="4"/>
                                            </p:txEl>
                                          </p:spTgt>
                                        </p:tgtEl>
                                      </p:cBhvr>
                                    </p:animEffect>
                                    <p:anim calcmode="lin" valueType="num">
                                      <p:cBhvr>
                                        <p:cTn id="32"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0"/>
                                        <p:tgtEl>
                                          <p:spTgt spid="3">
                                            <p:txEl>
                                              <p:pRg st="5" end="5"/>
                                            </p:txEl>
                                          </p:spTgt>
                                        </p:tgtEl>
                                      </p:cBhvr>
                                    </p:animEffect>
                                    <p:anim calcmode="lin" valueType="num">
                                      <p:cBhvr>
                                        <p:cTn id="38"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0"/>
                                        <p:tgtEl>
                                          <p:spTgt spid="3">
                                            <p:txEl>
                                              <p:pRg st="6" end="6"/>
                                            </p:txEl>
                                          </p:spTgt>
                                        </p:tgtEl>
                                      </p:cBhvr>
                                    </p:animEffect>
                                    <p:anim calcmode="lin" valueType="num">
                                      <p:cBhvr>
                                        <p:cTn id="44"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a:t>
            </a:r>
            <a:endParaRPr lang="en-US" dirty="0"/>
          </a:p>
        </p:txBody>
      </p:sp>
      <p:sp>
        <p:nvSpPr>
          <p:cNvPr id="3" name="Content Placeholder 2"/>
          <p:cNvSpPr>
            <a:spLocks noGrp="1"/>
          </p:cNvSpPr>
          <p:nvPr>
            <p:ph sz="quarter" idx="1"/>
          </p:nvPr>
        </p:nvSpPr>
        <p:spPr/>
        <p:txBody>
          <a:bodyPr/>
          <a:lstStyle/>
          <a:p>
            <a:pPr>
              <a:buNone/>
            </a:pPr>
            <a:r>
              <a:rPr lang="en-US" dirty="0" smtClean="0"/>
              <a:t>Interventions:</a:t>
            </a:r>
          </a:p>
          <a:p>
            <a:r>
              <a:rPr lang="en-US" dirty="0" smtClean="0"/>
              <a:t>Paragraph Shrinking</a:t>
            </a:r>
          </a:p>
          <a:p>
            <a:r>
              <a:rPr lang="en-US" dirty="0" smtClean="0"/>
              <a:t>Prediction </a:t>
            </a:r>
          </a:p>
          <a:p>
            <a:r>
              <a:rPr lang="en-US" dirty="0" smtClean="0"/>
              <a:t>Visualization</a:t>
            </a:r>
          </a:p>
          <a:p>
            <a:r>
              <a:rPr lang="en-US" dirty="0" err="1" smtClean="0"/>
              <a:t>Mindmaps</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00"/>
            <a:ext cx="7772400" cy="1143000"/>
          </a:xfrm>
        </p:spPr>
        <p:txBody>
          <a:bodyPr>
            <a:normAutofit fontScale="90000"/>
          </a:bodyPr>
          <a:lstStyle/>
          <a:p>
            <a:r>
              <a:rPr lang="en-US" dirty="0" smtClean="0">
                <a:solidFill>
                  <a:schemeClr val="accent5">
                    <a:lumMod val="75000"/>
                  </a:schemeClr>
                </a:solidFill>
              </a:rPr>
              <a:t>National Reading Panel</a:t>
            </a:r>
            <a:br>
              <a:rPr lang="en-US" dirty="0" smtClean="0">
                <a:solidFill>
                  <a:schemeClr val="accent5">
                    <a:lumMod val="75000"/>
                  </a:schemeClr>
                </a:solidFill>
              </a:rPr>
            </a:br>
            <a:r>
              <a:rPr lang="en-US" dirty="0" smtClean="0">
                <a:solidFill>
                  <a:schemeClr val="accent5">
                    <a:lumMod val="75000"/>
                  </a:schemeClr>
                </a:solidFill>
              </a:rPr>
              <a:t>Five domains of Reading</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685800" y="2286000"/>
            <a:ext cx="7772400" cy="4572000"/>
          </a:xfrm>
        </p:spPr>
        <p:txBody>
          <a:bodyPr/>
          <a:lstStyle/>
          <a:p>
            <a:r>
              <a:rPr lang="en-US" dirty="0" smtClean="0"/>
              <a:t>Phonemic awareness</a:t>
            </a:r>
          </a:p>
          <a:p>
            <a:r>
              <a:rPr lang="en-US" dirty="0" smtClean="0"/>
              <a:t>Phonics</a:t>
            </a:r>
          </a:p>
          <a:p>
            <a:r>
              <a:rPr lang="en-US" dirty="0" smtClean="0"/>
              <a:t>Fluency</a:t>
            </a:r>
          </a:p>
          <a:p>
            <a:r>
              <a:rPr lang="en-US" dirty="0" smtClean="0"/>
              <a:t>Comprehension</a:t>
            </a:r>
          </a:p>
          <a:p>
            <a:r>
              <a:rPr lang="en-US" dirty="0" smtClean="0"/>
              <a:t>Vocabulary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1905000"/>
            <a:ext cx="3657600" cy="4572000"/>
          </a:xfrm>
        </p:spPr>
        <p:txBody>
          <a:bodyPr/>
          <a:lstStyle/>
          <a:p>
            <a:pPr marL="0" indent="0">
              <a:buNone/>
            </a:pPr>
            <a:r>
              <a:rPr lang="en-US" b="1" dirty="0">
                <a:solidFill>
                  <a:srgbClr val="3C605B"/>
                </a:solidFill>
                <a:latin typeface="Times New Roman"/>
              </a:rPr>
              <a:t>Fog </a:t>
            </a:r>
            <a:r>
              <a:rPr lang="en-US" b="1" dirty="0">
                <a:solidFill>
                  <a:srgbClr val="000000"/>
                </a:solidFill>
                <a:latin typeface="Times New Roman"/>
              </a:rPr>
              <a:t>by Carl </a:t>
            </a:r>
            <a:r>
              <a:rPr lang="en-US" b="1" dirty="0" smtClean="0">
                <a:solidFill>
                  <a:srgbClr val="000000"/>
                </a:solidFill>
                <a:latin typeface="Times New Roman"/>
              </a:rPr>
              <a:t>Sandburg</a:t>
            </a:r>
            <a:endParaRPr lang="en-US" dirty="0"/>
          </a:p>
          <a:p>
            <a:pPr marL="0" indent="0">
              <a:buNone/>
            </a:pPr>
            <a:r>
              <a:rPr lang="en-US" dirty="0" smtClean="0">
                <a:latin typeface="Arial"/>
              </a:rPr>
              <a:t>The </a:t>
            </a:r>
            <a:r>
              <a:rPr lang="en-US" dirty="0">
                <a:latin typeface="Arial"/>
              </a:rPr>
              <a:t>fog comes</a:t>
            </a:r>
            <a:br>
              <a:rPr lang="en-US" dirty="0">
                <a:latin typeface="Arial"/>
              </a:rPr>
            </a:br>
            <a:r>
              <a:rPr lang="en-US" dirty="0">
                <a:latin typeface="Arial"/>
              </a:rPr>
              <a:t>on little cat feet.</a:t>
            </a:r>
            <a:br>
              <a:rPr lang="en-US" dirty="0">
                <a:latin typeface="Arial"/>
              </a:rPr>
            </a:br>
            <a:r>
              <a:rPr lang="en-US" dirty="0">
                <a:latin typeface="Arial"/>
              </a:rPr>
              <a:t/>
            </a:r>
            <a:br>
              <a:rPr lang="en-US" dirty="0">
                <a:latin typeface="Arial"/>
              </a:rPr>
            </a:br>
            <a:r>
              <a:rPr lang="en-US" dirty="0">
                <a:latin typeface="Arial"/>
              </a:rPr>
              <a:t>It sits looking</a:t>
            </a:r>
            <a:br>
              <a:rPr lang="en-US" dirty="0">
                <a:latin typeface="Arial"/>
              </a:rPr>
            </a:br>
            <a:r>
              <a:rPr lang="en-US" dirty="0">
                <a:latin typeface="Arial"/>
              </a:rPr>
              <a:t>over harbor and city</a:t>
            </a:r>
            <a:br>
              <a:rPr lang="en-US" dirty="0">
                <a:latin typeface="Arial"/>
              </a:rPr>
            </a:br>
            <a:r>
              <a:rPr lang="en-US" dirty="0">
                <a:latin typeface="Arial"/>
              </a:rPr>
              <a:t>on silent haunches</a:t>
            </a:r>
            <a:br>
              <a:rPr lang="en-US" dirty="0">
                <a:latin typeface="Arial"/>
              </a:rPr>
            </a:br>
            <a:r>
              <a:rPr lang="en-US" dirty="0">
                <a:latin typeface="Arial"/>
              </a:rPr>
              <a:t>and then moves on.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81600" y="533400"/>
            <a:ext cx="3286125" cy="5238750"/>
          </a:xfrm>
          <a:prstGeom prst="rect">
            <a:avLst/>
          </a:prstGeom>
        </p:spPr>
      </p:pic>
      <p:sp>
        <p:nvSpPr>
          <p:cNvPr id="5" name="TextBox 4"/>
          <p:cNvSpPr txBox="1"/>
          <p:nvPr/>
        </p:nvSpPr>
        <p:spPr>
          <a:xfrm>
            <a:off x="5181601" y="5910330"/>
            <a:ext cx="2819400" cy="646331"/>
          </a:xfrm>
          <a:prstGeom prst="rect">
            <a:avLst/>
          </a:prstGeom>
          <a:noFill/>
        </p:spPr>
        <p:txBody>
          <a:bodyPr wrap="square" rtlCol="0">
            <a:spAutoFit/>
          </a:bodyPr>
          <a:lstStyle/>
          <a:p>
            <a:r>
              <a:rPr lang="en-US" i="1" dirty="0" smtClean="0"/>
              <a:t>Famous poetry is often alluded to in other works</a:t>
            </a:r>
            <a:r>
              <a:rPr lang="en-US" dirty="0" smtClean="0"/>
              <a:t>.</a:t>
            </a:r>
            <a:endParaRPr lang="en-US" dirty="0"/>
          </a:p>
        </p:txBody>
      </p:sp>
      <p:sp>
        <p:nvSpPr>
          <p:cNvPr id="6" name="TextBox 5"/>
          <p:cNvSpPr txBox="1"/>
          <p:nvPr/>
        </p:nvSpPr>
        <p:spPr>
          <a:xfrm>
            <a:off x="228600" y="228600"/>
            <a:ext cx="4572000" cy="1569660"/>
          </a:xfrm>
          <a:prstGeom prst="rect">
            <a:avLst/>
          </a:prstGeom>
          <a:noFill/>
        </p:spPr>
        <p:txBody>
          <a:bodyPr wrap="square" rtlCol="0">
            <a:spAutoFit/>
          </a:bodyPr>
          <a:lstStyle/>
          <a:p>
            <a:r>
              <a:rPr lang="en-US" sz="3200" dirty="0" smtClean="0"/>
              <a:t>Comprehension- building a common knowledge base</a:t>
            </a:r>
            <a:endParaRPr lang="en-US" sz="3200" dirty="0"/>
          </a:p>
        </p:txBody>
      </p:sp>
    </p:spTree>
    <p:extLst>
      <p:ext uri="{BB962C8B-B14F-4D97-AF65-F5344CB8AC3E}">
        <p14:creationId xmlns:p14="http://schemas.microsoft.com/office/powerpoint/2010/main" xmlns="" val="146904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51" y="457200"/>
            <a:ext cx="9144000" cy="1143000"/>
          </a:xfrm>
        </p:spPr>
        <p:txBody>
          <a:bodyPr>
            <a:normAutofit fontScale="90000"/>
          </a:bodyPr>
          <a:lstStyle/>
          <a:p>
            <a:pPr algn="ctr"/>
            <a:r>
              <a:rPr lang="en-US" b="1" dirty="0" smtClean="0">
                <a:solidFill>
                  <a:schemeClr val="accent1"/>
                </a:solidFill>
              </a:rPr>
              <a:t>What other standards can we teach while we are using this poem?</a:t>
            </a:r>
            <a:endParaRPr lang="en-US" b="1" dirty="0">
              <a:solidFill>
                <a:schemeClr val="accent1"/>
              </a:solidFill>
            </a:endParaRPr>
          </a:p>
        </p:txBody>
      </p:sp>
      <p:sp>
        <p:nvSpPr>
          <p:cNvPr id="3" name="Content Placeholder 2"/>
          <p:cNvSpPr>
            <a:spLocks noGrp="1"/>
          </p:cNvSpPr>
          <p:nvPr>
            <p:ph sz="quarter" idx="1"/>
          </p:nvPr>
        </p:nvSpPr>
        <p:spPr>
          <a:xfrm>
            <a:off x="914400" y="1676400"/>
            <a:ext cx="7772400" cy="4343400"/>
          </a:xfrm>
        </p:spPr>
        <p:txBody>
          <a:bodyPr/>
          <a:lstStyle/>
          <a:p>
            <a:pPr marL="0" lvl="0" indent="0">
              <a:buClr>
                <a:srgbClr val="F07F09"/>
              </a:buClr>
              <a:buNone/>
            </a:pPr>
            <a:endParaRPr lang="en-US" sz="2800" dirty="0" smtClean="0">
              <a:solidFill>
                <a:srgbClr val="000000"/>
              </a:solidFill>
              <a:latin typeface="Calibri"/>
            </a:endParaRPr>
          </a:p>
          <a:p>
            <a:pPr marL="0" lvl="0" indent="0">
              <a:buClr>
                <a:srgbClr val="F07F09"/>
              </a:buClr>
              <a:buNone/>
            </a:pPr>
            <a:r>
              <a:rPr lang="en-US" sz="2800" dirty="0" smtClean="0">
                <a:solidFill>
                  <a:srgbClr val="000000"/>
                </a:solidFill>
                <a:latin typeface="Calibri"/>
              </a:rPr>
              <a:t>This </a:t>
            </a:r>
            <a:r>
              <a:rPr lang="en-US" sz="2800" dirty="0">
                <a:solidFill>
                  <a:srgbClr val="000000"/>
                </a:solidFill>
                <a:latin typeface="Calibri"/>
              </a:rPr>
              <a:t>‘broad reading’ standard is found at every grade level; this example is from fifth grade</a:t>
            </a:r>
            <a:r>
              <a:rPr lang="en-US" sz="2800" dirty="0" smtClean="0">
                <a:solidFill>
                  <a:srgbClr val="000000"/>
                </a:solidFill>
                <a:latin typeface="Calibri"/>
              </a:rPr>
              <a:t>.</a:t>
            </a:r>
          </a:p>
          <a:p>
            <a:pPr marL="0" lvl="0" indent="0">
              <a:buClr>
                <a:srgbClr val="F07F09"/>
              </a:buClr>
              <a:buNone/>
            </a:pPr>
            <a:endParaRPr lang="en-US" sz="2800" b="1" dirty="0">
              <a:solidFill>
                <a:srgbClr val="000000"/>
              </a:solidFill>
              <a:latin typeface="Calibri"/>
            </a:endParaRPr>
          </a:p>
          <a:p>
            <a:r>
              <a:rPr lang="en-US" sz="2800" b="1" dirty="0" smtClean="0">
                <a:solidFill>
                  <a:srgbClr val="000000"/>
                </a:solidFill>
                <a:latin typeface="Calibri"/>
              </a:rPr>
              <a:t>ELACC5RL10</a:t>
            </a:r>
            <a:r>
              <a:rPr lang="en-US" sz="2800" b="1" dirty="0">
                <a:solidFill>
                  <a:srgbClr val="000000"/>
                </a:solidFill>
                <a:latin typeface="Calibri"/>
              </a:rPr>
              <a:t>: </a:t>
            </a:r>
            <a:r>
              <a:rPr lang="en-US" sz="2800" dirty="0">
                <a:solidFill>
                  <a:srgbClr val="000000"/>
                </a:solidFill>
                <a:latin typeface="Calibri"/>
              </a:rPr>
              <a:t>By the end of the year, read and comprehend literature, including stories, dramas, and poetry, at the high end of the grades 4-5 text complexity band independently and proficiently. </a:t>
            </a:r>
            <a:endParaRPr lang="en-US" sz="2800" dirty="0" smtClean="0">
              <a:solidFill>
                <a:srgbClr val="000000"/>
              </a:solidFill>
              <a:latin typeface="Calibri"/>
            </a:endParaRPr>
          </a:p>
          <a:p>
            <a:pPr marL="0" indent="0">
              <a:buNone/>
            </a:pPr>
            <a:endParaRPr lang="en-US" dirty="0"/>
          </a:p>
        </p:txBody>
      </p:sp>
    </p:spTree>
    <p:extLst>
      <p:ext uri="{BB962C8B-B14F-4D97-AF65-F5344CB8AC3E}">
        <p14:creationId xmlns:p14="http://schemas.microsoft.com/office/powerpoint/2010/main" xmlns="" val="393013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a:solidFill>
                  <a:srgbClr val="F07F09"/>
                </a:solidFill>
              </a:rPr>
              <a:t>What other standards can we teach while we are using this poem?</a:t>
            </a:r>
            <a:endParaRPr lang="en-US" dirty="0"/>
          </a:p>
        </p:txBody>
      </p:sp>
      <p:sp>
        <p:nvSpPr>
          <p:cNvPr id="3" name="Content Placeholder 2"/>
          <p:cNvSpPr>
            <a:spLocks noGrp="1"/>
          </p:cNvSpPr>
          <p:nvPr>
            <p:ph sz="quarter" idx="1"/>
          </p:nvPr>
        </p:nvSpPr>
        <p:spPr/>
        <p:txBody>
          <a:bodyPr>
            <a:normAutofit fontScale="92500" lnSpcReduction="20000"/>
          </a:bodyPr>
          <a:lstStyle/>
          <a:p>
            <a:pPr marL="0" lvl="0" indent="0">
              <a:buClr>
                <a:srgbClr val="F07F09"/>
              </a:buClr>
              <a:buNone/>
            </a:pPr>
            <a:r>
              <a:rPr lang="en-US" sz="2800" dirty="0">
                <a:solidFill>
                  <a:srgbClr val="000000"/>
                </a:solidFill>
                <a:latin typeface="Calibri"/>
              </a:rPr>
              <a:t>The ‘craft and structure’ standards  about vocabulary all include figurative language and tone…. What better than poetry to teach this</a:t>
            </a:r>
            <a:r>
              <a:rPr lang="en-US" sz="2800" dirty="0" smtClean="0">
                <a:solidFill>
                  <a:srgbClr val="000000"/>
                </a:solidFill>
                <a:latin typeface="Calibri"/>
              </a:rPr>
              <a:t>?</a:t>
            </a:r>
            <a:endParaRPr lang="en-US" sz="2800" dirty="0">
              <a:solidFill>
                <a:srgbClr val="000000"/>
              </a:solidFill>
              <a:latin typeface="Calibri"/>
            </a:endParaRPr>
          </a:p>
          <a:p>
            <a:pPr marL="0" indent="0">
              <a:buNone/>
            </a:pPr>
            <a:r>
              <a:rPr lang="en-US" sz="2800" b="1" dirty="0" smtClean="0">
                <a:solidFill>
                  <a:srgbClr val="000000"/>
                </a:solidFill>
                <a:latin typeface="Calibri"/>
              </a:rPr>
              <a:t>ELACC8RL4</a:t>
            </a:r>
            <a:r>
              <a:rPr lang="en-US" sz="2800" b="1" dirty="0">
                <a:solidFill>
                  <a:srgbClr val="000000"/>
                </a:solidFill>
                <a:latin typeface="Calibri"/>
              </a:rPr>
              <a:t>: </a:t>
            </a:r>
            <a:r>
              <a:rPr lang="en-US" sz="2800" dirty="0">
                <a:solidFill>
                  <a:srgbClr val="000000"/>
                </a:solidFill>
                <a:latin typeface="Calibri"/>
              </a:rPr>
              <a:t>Determine the meaning of words and phrases as they are used in a text, including figurative and connotative meanings; analyze the impact of specific word choices on meaning and tone, including analogies or allusions to other texts. </a:t>
            </a:r>
            <a:endParaRPr lang="en-US" sz="2800" dirty="0" smtClean="0">
              <a:solidFill>
                <a:srgbClr val="000000"/>
              </a:solidFill>
              <a:latin typeface="Calibri"/>
            </a:endParaRPr>
          </a:p>
          <a:p>
            <a:pPr marL="0" indent="0">
              <a:buNone/>
            </a:pPr>
            <a:endParaRPr lang="en-US" sz="2800" dirty="0" smtClean="0">
              <a:solidFill>
                <a:srgbClr val="000000"/>
              </a:solidFill>
              <a:latin typeface="Calibri"/>
            </a:endParaRPr>
          </a:p>
          <a:p>
            <a:pPr marL="0" indent="0">
              <a:buNone/>
            </a:pPr>
            <a:r>
              <a:rPr lang="en-US" sz="2800" b="1" dirty="0" smtClean="0">
                <a:solidFill>
                  <a:srgbClr val="000000"/>
                </a:solidFill>
                <a:latin typeface="Calibri"/>
              </a:rPr>
              <a:t>ELACC7RL5</a:t>
            </a:r>
            <a:r>
              <a:rPr lang="en-US" sz="2800" b="1" dirty="0">
                <a:solidFill>
                  <a:srgbClr val="000000"/>
                </a:solidFill>
                <a:latin typeface="Calibri"/>
              </a:rPr>
              <a:t>: </a:t>
            </a:r>
            <a:r>
              <a:rPr lang="en-US" sz="2800" dirty="0">
                <a:solidFill>
                  <a:srgbClr val="000000"/>
                </a:solidFill>
                <a:latin typeface="Calibri"/>
              </a:rPr>
              <a:t>Analyze how a drama’s or poem’s form or structure (e.g., soliloquy, sonnet) contributes to its meaning. 	</a:t>
            </a:r>
          </a:p>
          <a:p>
            <a:pPr marL="0" indent="0">
              <a:buNone/>
            </a:pPr>
            <a:endParaRPr lang="en-US" sz="2800" dirty="0">
              <a:solidFill>
                <a:srgbClr val="000000"/>
              </a:solidFill>
              <a:latin typeface="Calibri"/>
            </a:endParaRPr>
          </a:p>
        </p:txBody>
      </p:sp>
    </p:spTree>
    <p:extLst>
      <p:ext uri="{BB962C8B-B14F-4D97-AF65-F5344CB8AC3E}">
        <p14:creationId xmlns:p14="http://schemas.microsoft.com/office/powerpoint/2010/main" xmlns="" val="3764305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07F09"/>
                </a:solidFill>
              </a:rPr>
              <a:t>What other standards can we teach while we are using this poem?</a:t>
            </a:r>
            <a:endParaRPr lang="en-US" dirty="0">
              <a:solidFill>
                <a:schemeClr val="accent1"/>
              </a:solidFill>
            </a:endParaRPr>
          </a:p>
        </p:txBody>
      </p:sp>
      <p:sp>
        <p:nvSpPr>
          <p:cNvPr id="3" name="Content Placeholder 2"/>
          <p:cNvSpPr>
            <a:spLocks noGrp="1"/>
          </p:cNvSpPr>
          <p:nvPr>
            <p:ph sz="quarter" idx="1"/>
          </p:nvPr>
        </p:nvSpPr>
        <p:spPr/>
        <p:txBody>
          <a:bodyPr>
            <a:normAutofit lnSpcReduction="10000"/>
          </a:bodyPr>
          <a:lstStyle/>
          <a:p>
            <a:pPr marL="0" indent="0">
              <a:buNone/>
            </a:pPr>
            <a:r>
              <a:rPr lang="en-US" sz="2800" b="1" dirty="0" smtClean="0">
                <a:solidFill>
                  <a:srgbClr val="000000"/>
                </a:solidFill>
                <a:latin typeface="Calibri"/>
              </a:rPr>
              <a:t>Writing standards:</a:t>
            </a:r>
          </a:p>
          <a:p>
            <a:pPr marL="0" indent="0">
              <a:buNone/>
            </a:pPr>
            <a:r>
              <a:rPr lang="en-US" sz="2800" b="1" dirty="0" smtClean="0">
                <a:solidFill>
                  <a:srgbClr val="000000"/>
                </a:solidFill>
                <a:latin typeface="Calibri"/>
              </a:rPr>
              <a:t>ELACC7W3</a:t>
            </a:r>
            <a:r>
              <a:rPr lang="en-US" sz="2800" b="1" dirty="0">
                <a:solidFill>
                  <a:srgbClr val="000000"/>
                </a:solidFill>
                <a:latin typeface="Calibri"/>
              </a:rPr>
              <a:t>: </a:t>
            </a:r>
            <a:r>
              <a:rPr lang="en-US" sz="2800" dirty="0" smtClean="0">
                <a:solidFill>
                  <a:srgbClr val="000000"/>
                </a:solidFill>
                <a:latin typeface="Calibri"/>
              </a:rPr>
              <a:t>d</a:t>
            </a:r>
            <a:r>
              <a:rPr lang="en-US" sz="2800" dirty="0">
                <a:solidFill>
                  <a:srgbClr val="000000"/>
                </a:solidFill>
                <a:latin typeface="Calibri"/>
              </a:rPr>
              <a:t>. Use precise words and phrases, relevant descriptive details, and sensory language to capture the action and convey experiences and events. 	</a:t>
            </a:r>
            <a:endParaRPr lang="en-US" sz="2800" dirty="0" smtClean="0">
              <a:solidFill>
                <a:srgbClr val="000000"/>
              </a:solidFill>
              <a:latin typeface="Calibri"/>
            </a:endParaRPr>
          </a:p>
          <a:p>
            <a:pPr marL="0" indent="0">
              <a:buNone/>
            </a:pPr>
            <a:r>
              <a:rPr lang="en-US" sz="2800" b="1" dirty="0" smtClean="0">
                <a:solidFill>
                  <a:srgbClr val="000000"/>
                </a:solidFill>
                <a:latin typeface="Calibri"/>
              </a:rPr>
              <a:t>Speaking and Listening Standards:</a:t>
            </a:r>
            <a:endParaRPr lang="en-US" sz="2800" b="1" dirty="0">
              <a:solidFill>
                <a:srgbClr val="000000"/>
              </a:solidFill>
              <a:latin typeface="Calibri"/>
            </a:endParaRPr>
          </a:p>
          <a:p>
            <a:pPr marL="0" indent="0">
              <a:buNone/>
            </a:pPr>
            <a:r>
              <a:rPr lang="en-US" sz="2800" b="1" dirty="0">
                <a:solidFill>
                  <a:srgbClr val="000000"/>
                </a:solidFill>
                <a:latin typeface="Calibri"/>
              </a:rPr>
              <a:t>ELACC6SL1: </a:t>
            </a:r>
            <a:r>
              <a:rPr lang="en-US" sz="2800" dirty="0">
                <a:solidFill>
                  <a:srgbClr val="000000"/>
                </a:solidFill>
                <a:latin typeface="Calibri"/>
              </a:rPr>
              <a:t>Engage effectively in a range of collaborative discussions (one-on-one, in groups, and teacher-led) with diverse partners on </a:t>
            </a:r>
            <a:r>
              <a:rPr lang="en-US" sz="2800" i="1" dirty="0">
                <a:solidFill>
                  <a:srgbClr val="000000"/>
                </a:solidFill>
                <a:latin typeface="Calibri"/>
              </a:rPr>
              <a:t>grade 6 topics, texts, and issues</a:t>
            </a:r>
            <a:r>
              <a:rPr lang="en-US" sz="2800" dirty="0">
                <a:solidFill>
                  <a:srgbClr val="000000"/>
                </a:solidFill>
                <a:latin typeface="Calibri"/>
              </a:rPr>
              <a:t>, building on others’ ideas and expressing their own clearly. 	</a:t>
            </a:r>
          </a:p>
          <a:p>
            <a:pPr marL="0" indent="0">
              <a:buNone/>
            </a:pPr>
            <a:endParaRPr lang="en-US" dirty="0"/>
          </a:p>
        </p:txBody>
      </p:sp>
    </p:spTree>
    <p:extLst>
      <p:ext uri="{BB962C8B-B14F-4D97-AF65-F5344CB8AC3E}">
        <p14:creationId xmlns:p14="http://schemas.microsoft.com/office/powerpoint/2010/main" xmlns="" val="2758692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a:t>
            </a:r>
            <a:endParaRPr lang="en-US" dirty="0"/>
          </a:p>
        </p:txBody>
      </p:sp>
      <p:sp>
        <p:nvSpPr>
          <p:cNvPr id="3" name="Content Placeholder 2"/>
          <p:cNvSpPr>
            <a:spLocks noGrp="1"/>
          </p:cNvSpPr>
          <p:nvPr>
            <p:ph sz="quarter" idx="1"/>
          </p:nvPr>
        </p:nvSpPr>
        <p:spPr/>
        <p:txBody>
          <a:bodyPr/>
          <a:lstStyle/>
          <a:p>
            <a:pPr lvl="1"/>
            <a:r>
              <a:rPr lang="en-US" dirty="0" err="1" smtClean="0"/>
              <a:t>Mindmaps</a:t>
            </a:r>
            <a:r>
              <a:rPr lang="en-US" dirty="0" smtClean="0"/>
              <a:t>… such as Setting the Table</a:t>
            </a:r>
            <a:endParaRPr lang="en-US" dirty="0"/>
          </a:p>
        </p:txBody>
      </p:sp>
      <p:cxnSp>
        <p:nvCxnSpPr>
          <p:cNvPr id="5" name="Straight Connector 4"/>
          <p:cNvCxnSpPr/>
          <p:nvPr/>
        </p:nvCxnSpPr>
        <p:spPr>
          <a:xfrm>
            <a:off x="1905000" y="2438400"/>
            <a:ext cx="0" cy="3200400"/>
          </a:xfrm>
          <a:prstGeom prst="line">
            <a:avLst/>
          </a:prstGeom>
          <a:ln w="349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2438400"/>
            <a:ext cx="3810000" cy="0"/>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15000" y="2438400"/>
            <a:ext cx="0" cy="3276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15000" y="3429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 y="4038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 y="4648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 y="52578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 y="3429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15000" y="4038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47244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715000" y="5334000"/>
            <a:ext cx="16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81000" y="5791200"/>
            <a:ext cx="1524000" cy="646331"/>
          </a:xfrm>
          <a:prstGeom prst="rect">
            <a:avLst/>
          </a:prstGeom>
          <a:noFill/>
        </p:spPr>
        <p:txBody>
          <a:bodyPr wrap="square" rtlCol="0">
            <a:spAutoFit/>
          </a:bodyPr>
          <a:lstStyle/>
          <a:p>
            <a:r>
              <a:rPr lang="en-US" dirty="0" smtClean="0"/>
              <a:t>Clues for time</a:t>
            </a:r>
            <a:endParaRPr lang="en-US" dirty="0"/>
          </a:p>
        </p:txBody>
      </p:sp>
      <p:sp>
        <p:nvSpPr>
          <p:cNvPr id="20" name="TextBox 19"/>
          <p:cNvSpPr txBox="1"/>
          <p:nvPr/>
        </p:nvSpPr>
        <p:spPr>
          <a:xfrm>
            <a:off x="5867400" y="5715000"/>
            <a:ext cx="1524000" cy="646331"/>
          </a:xfrm>
          <a:prstGeom prst="rect">
            <a:avLst/>
          </a:prstGeom>
          <a:noFill/>
        </p:spPr>
        <p:txBody>
          <a:bodyPr wrap="square" rtlCol="0">
            <a:spAutoFit/>
          </a:bodyPr>
          <a:lstStyle/>
          <a:p>
            <a:r>
              <a:rPr lang="en-US" dirty="0" smtClean="0"/>
              <a:t>Clues for location</a:t>
            </a:r>
            <a:endParaRPr lang="en-US" dirty="0"/>
          </a:p>
        </p:txBody>
      </p:sp>
      <p:sp>
        <p:nvSpPr>
          <p:cNvPr id="21" name="TextBox 20"/>
          <p:cNvSpPr txBox="1"/>
          <p:nvPr/>
        </p:nvSpPr>
        <p:spPr>
          <a:xfrm>
            <a:off x="2514600" y="2057400"/>
            <a:ext cx="2909771" cy="369332"/>
          </a:xfrm>
          <a:prstGeom prst="rect">
            <a:avLst/>
          </a:prstGeom>
          <a:noFill/>
        </p:spPr>
        <p:txBody>
          <a:bodyPr wrap="none" rtlCol="0">
            <a:spAutoFit/>
          </a:bodyPr>
          <a:lstStyle/>
          <a:p>
            <a:r>
              <a:rPr lang="en-US" dirty="0" smtClean="0"/>
              <a:t>Best guess as to the setting</a:t>
            </a:r>
            <a:endParaRPr lang="en-US" dirty="0"/>
          </a:p>
        </p:txBody>
      </p:sp>
      <p:sp>
        <p:nvSpPr>
          <p:cNvPr id="22" name="TextBox 21"/>
          <p:cNvSpPr txBox="1"/>
          <p:nvPr/>
        </p:nvSpPr>
        <p:spPr>
          <a:xfrm>
            <a:off x="2286000" y="4953000"/>
            <a:ext cx="3429000" cy="369332"/>
          </a:xfrm>
          <a:prstGeom prst="rect">
            <a:avLst/>
          </a:prstGeom>
          <a:noFill/>
        </p:spPr>
        <p:txBody>
          <a:bodyPr wrap="square" rtlCol="0">
            <a:spAutoFit/>
          </a:bodyPr>
          <a:lstStyle/>
          <a:p>
            <a:r>
              <a:rPr lang="en-US" dirty="0" smtClean="0"/>
              <a:t>Title of poem, book, or selection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58763"/>
            <a:ext cx="5486400" cy="6463308"/>
          </a:xfrm>
          <a:prstGeom prst="rect">
            <a:avLst/>
          </a:prstGeom>
        </p:spPr>
        <p:txBody>
          <a:bodyPr wrap="square">
            <a:spAutoFit/>
          </a:bodyPr>
          <a:lstStyle/>
          <a:p>
            <a:r>
              <a:rPr lang="en-US" b="1" dirty="0" smtClean="0">
                <a:effectLst/>
                <a:latin typeface="Arial"/>
              </a:rPr>
              <a:t>I WISH to God I never saw you, Mag.</a:t>
            </a:r>
            <a:br>
              <a:rPr lang="en-US" b="1" dirty="0" smtClean="0">
                <a:effectLst/>
                <a:latin typeface="Arial"/>
              </a:rPr>
            </a:br>
            <a:r>
              <a:rPr lang="en-US" b="1" dirty="0" smtClean="0">
                <a:effectLst/>
                <a:latin typeface="Arial"/>
              </a:rPr>
              <a:t>I wish you never quit your job and came along with me.</a:t>
            </a:r>
            <a:br>
              <a:rPr lang="en-US" b="1" dirty="0" smtClean="0">
                <a:effectLst/>
                <a:latin typeface="Arial"/>
              </a:rPr>
            </a:br>
            <a:r>
              <a:rPr lang="en-US" b="1" dirty="0" smtClean="0">
                <a:effectLst/>
                <a:latin typeface="Arial"/>
              </a:rPr>
              <a:t>I wish we never bought a license and a white dress</a:t>
            </a:r>
            <a:br>
              <a:rPr lang="en-US" b="1" dirty="0" smtClean="0">
                <a:effectLst/>
                <a:latin typeface="Arial"/>
              </a:rPr>
            </a:br>
            <a:r>
              <a:rPr lang="en-US" b="1" dirty="0" smtClean="0">
                <a:effectLst/>
                <a:latin typeface="Arial"/>
              </a:rPr>
              <a:t>For you to get married in the day we ran off to a minister</a:t>
            </a:r>
            <a:br>
              <a:rPr lang="en-US" b="1" dirty="0" smtClean="0">
                <a:effectLst/>
                <a:latin typeface="Arial"/>
              </a:rPr>
            </a:br>
            <a:r>
              <a:rPr lang="en-US" b="1" dirty="0" smtClean="0">
                <a:effectLst/>
                <a:latin typeface="Arial"/>
              </a:rPr>
              <a:t>And told him we would love each other and take care of</a:t>
            </a:r>
            <a:br>
              <a:rPr lang="en-US" b="1" dirty="0" smtClean="0">
                <a:effectLst/>
                <a:latin typeface="Arial"/>
              </a:rPr>
            </a:br>
            <a:r>
              <a:rPr lang="en-US" b="1" dirty="0" smtClean="0">
                <a:effectLst/>
                <a:latin typeface="Arial"/>
              </a:rPr>
              <a:t>each other</a:t>
            </a:r>
            <a:br>
              <a:rPr lang="en-US" b="1" dirty="0" smtClean="0">
                <a:effectLst/>
                <a:latin typeface="Arial"/>
              </a:rPr>
            </a:br>
            <a:r>
              <a:rPr lang="en-US" b="1" dirty="0" smtClean="0">
                <a:effectLst/>
                <a:latin typeface="Arial"/>
              </a:rPr>
              <a:t>Always and always long as the sun and the rain lasts anywhere.</a:t>
            </a:r>
            <a:br>
              <a:rPr lang="en-US" b="1" dirty="0" smtClean="0">
                <a:effectLst/>
                <a:latin typeface="Arial"/>
              </a:rPr>
            </a:br>
            <a:r>
              <a:rPr lang="en-US" b="1" dirty="0" smtClean="0">
                <a:effectLst/>
                <a:latin typeface="Arial"/>
              </a:rPr>
              <a:t>Yes, I'm wishing now you lived somewhere away from here</a:t>
            </a:r>
            <a:br>
              <a:rPr lang="en-US" b="1" dirty="0" smtClean="0">
                <a:effectLst/>
                <a:latin typeface="Arial"/>
              </a:rPr>
            </a:br>
            <a:r>
              <a:rPr lang="en-US" b="1" dirty="0" smtClean="0">
                <a:effectLst/>
                <a:latin typeface="Arial"/>
              </a:rPr>
              <a:t>And I was a bum on the bumpers a thousand miles away</a:t>
            </a:r>
            <a:br>
              <a:rPr lang="en-US" b="1" dirty="0" smtClean="0">
                <a:effectLst/>
                <a:latin typeface="Arial"/>
              </a:rPr>
            </a:br>
            <a:r>
              <a:rPr lang="en-US" b="1" dirty="0" smtClean="0">
                <a:effectLst/>
                <a:latin typeface="Arial"/>
              </a:rPr>
              <a:t>dead broke.</a:t>
            </a:r>
            <a:br>
              <a:rPr lang="en-US" b="1" dirty="0" smtClean="0">
                <a:effectLst/>
                <a:latin typeface="Arial"/>
              </a:rPr>
            </a:br>
            <a:r>
              <a:rPr lang="en-US" b="1" dirty="0" smtClean="0">
                <a:effectLst/>
                <a:latin typeface="Arial"/>
              </a:rPr>
              <a:t>I wish the kids had never come</a:t>
            </a:r>
            <a:br>
              <a:rPr lang="en-US" b="1" dirty="0" smtClean="0">
                <a:effectLst/>
                <a:latin typeface="Arial"/>
              </a:rPr>
            </a:br>
            <a:r>
              <a:rPr lang="en-US" b="1" dirty="0" smtClean="0">
                <a:effectLst/>
                <a:latin typeface="Arial"/>
              </a:rPr>
              <a:t>And rent and coal and clothes to pay for</a:t>
            </a:r>
            <a:br>
              <a:rPr lang="en-US" b="1" dirty="0" smtClean="0">
                <a:effectLst/>
                <a:latin typeface="Arial"/>
              </a:rPr>
            </a:br>
            <a:r>
              <a:rPr lang="en-US" b="1" dirty="0" smtClean="0">
                <a:effectLst/>
                <a:latin typeface="Arial"/>
              </a:rPr>
              <a:t>And a grocery man calling for cash,</a:t>
            </a:r>
            <a:br>
              <a:rPr lang="en-US" b="1" dirty="0" smtClean="0">
                <a:effectLst/>
                <a:latin typeface="Arial"/>
              </a:rPr>
            </a:br>
            <a:r>
              <a:rPr lang="en-US" b="1" dirty="0" smtClean="0">
                <a:effectLst/>
                <a:latin typeface="Arial"/>
              </a:rPr>
              <a:t>Every day cash for beans and prunes.</a:t>
            </a:r>
            <a:br>
              <a:rPr lang="en-US" b="1" dirty="0" smtClean="0">
                <a:effectLst/>
                <a:latin typeface="Arial"/>
              </a:rPr>
            </a:br>
            <a:r>
              <a:rPr lang="en-US" b="1" dirty="0" smtClean="0">
                <a:effectLst/>
                <a:latin typeface="Arial"/>
              </a:rPr>
              <a:t>I wish to God I never saw you, Mag.</a:t>
            </a:r>
            <a:br>
              <a:rPr lang="en-US" b="1" dirty="0" smtClean="0">
                <a:effectLst/>
                <a:latin typeface="Arial"/>
              </a:rPr>
            </a:br>
            <a:r>
              <a:rPr lang="en-US" b="1" dirty="0" smtClean="0">
                <a:effectLst/>
                <a:latin typeface="Arial"/>
              </a:rPr>
              <a:t>I wish to God the kids had never come.</a:t>
            </a:r>
            <a:endParaRPr lang="en-US" b="1" dirty="0">
              <a:effectLst/>
              <a:latin typeface="Arial"/>
            </a:endParaRPr>
          </a:p>
        </p:txBody>
      </p:sp>
      <p:sp>
        <p:nvSpPr>
          <p:cNvPr id="6" name="TextBox 5"/>
          <p:cNvSpPr txBox="1"/>
          <p:nvPr/>
        </p:nvSpPr>
        <p:spPr>
          <a:xfrm>
            <a:off x="5638800" y="5410200"/>
            <a:ext cx="2438400" cy="646331"/>
          </a:xfrm>
          <a:prstGeom prst="rect">
            <a:avLst/>
          </a:prstGeom>
          <a:noFill/>
        </p:spPr>
        <p:txBody>
          <a:bodyPr wrap="square" rtlCol="0">
            <a:spAutoFit/>
          </a:bodyPr>
          <a:lstStyle/>
          <a:p>
            <a:pPr lvl="0"/>
            <a:r>
              <a:rPr lang="en-US" b="1" dirty="0">
                <a:solidFill>
                  <a:srgbClr val="3C605B"/>
                </a:solidFill>
                <a:latin typeface="Times New Roman"/>
              </a:rPr>
              <a:t>Mag </a:t>
            </a:r>
            <a:r>
              <a:rPr lang="en-US" b="1" dirty="0">
                <a:solidFill>
                  <a:srgbClr val="000000"/>
                </a:solidFill>
                <a:latin typeface="Times New Roman"/>
              </a:rPr>
              <a:t>by Carl Sandburg</a:t>
            </a:r>
            <a:endParaRPr lang="en-US" dirty="0">
              <a:solidFill>
                <a:prstClr val="black"/>
              </a:solidFill>
            </a:endParaRPr>
          </a:p>
        </p:txBody>
      </p:sp>
      <p:pic>
        <p:nvPicPr>
          <p:cNvPr id="4100" name="Picture 4" descr="Carl Sandbur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36217" y="2438400"/>
            <a:ext cx="2133600" cy="2590800"/>
          </a:xfrm>
          <a:prstGeom prst="rect">
            <a:avLst/>
          </a:prstGeom>
          <a:noFill/>
          <a:extLst>
            <a:ext uri="{909E8E84-426E-40DD-AFC4-6F175D3DCCD1}">
              <a14:hiddenFill xmlns:a14="http://schemas.microsoft.com/office/drawing/2010/main" xmlns="">
                <a:solidFill>
                  <a:srgbClr val="FFFFFF"/>
                </a:solidFill>
              </a14:hiddenFill>
            </a:ext>
          </a:extLst>
        </p:spPr>
      </p:pic>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10048" y="258763"/>
            <a:ext cx="1785937" cy="1036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99622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839200" cy="7239000"/>
          </a:xfrm>
        </p:spPr>
        <p:txBody>
          <a:bodyPr>
            <a:noAutofit/>
          </a:bodyPr>
          <a:lstStyle/>
          <a:p>
            <a:pPr marL="0" indent="0">
              <a:buNone/>
            </a:pPr>
            <a:r>
              <a:rPr lang="en-US" sz="2000" spc="300" dirty="0" smtClean="0">
                <a:latin typeface="Arial"/>
              </a:rPr>
              <a:t>When </a:t>
            </a:r>
            <a:r>
              <a:rPr lang="en-US" sz="2000" spc="300" dirty="0">
                <a:latin typeface="Arial"/>
              </a:rPr>
              <a:t>I get to be a composer</a:t>
            </a:r>
            <a:br>
              <a:rPr lang="en-US" sz="2000" spc="300" dirty="0">
                <a:latin typeface="Arial"/>
              </a:rPr>
            </a:br>
            <a:r>
              <a:rPr lang="en-US" sz="2000" spc="300" dirty="0">
                <a:latin typeface="Arial"/>
              </a:rPr>
              <a:t>I'm </a:t>
            </a:r>
            <a:r>
              <a:rPr lang="en-US" sz="2000" spc="300" dirty="0" err="1">
                <a:latin typeface="Arial"/>
              </a:rPr>
              <a:t>gonna</a:t>
            </a:r>
            <a:r>
              <a:rPr lang="en-US" sz="2000" spc="300" dirty="0">
                <a:latin typeface="Arial"/>
              </a:rPr>
              <a:t> write me some music about</a:t>
            </a:r>
            <a:br>
              <a:rPr lang="en-US" sz="2000" spc="300" dirty="0">
                <a:latin typeface="Arial"/>
              </a:rPr>
            </a:br>
            <a:r>
              <a:rPr lang="en-US" sz="2000" spc="300" dirty="0">
                <a:latin typeface="Arial"/>
              </a:rPr>
              <a:t>Daybreak in Alabama</a:t>
            </a:r>
            <a:br>
              <a:rPr lang="en-US" sz="2000" spc="300" dirty="0">
                <a:latin typeface="Arial"/>
              </a:rPr>
            </a:br>
            <a:r>
              <a:rPr lang="en-US" sz="2000" spc="300" dirty="0">
                <a:latin typeface="Arial"/>
              </a:rPr>
              <a:t>And I'm </a:t>
            </a:r>
            <a:r>
              <a:rPr lang="en-US" sz="2000" spc="300" dirty="0" err="1">
                <a:latin typeface="Arial"/>
              </a:rPr>
              <a:t>gonna</a:t>
            </a:r>
            <a:r>
              <a:rPr lang="en-US" sz="2000" spc="300" dirty="0">
                <a:latin typeface="Arial"/>
              </a:rPr>
              <a:t> put the </a:t>
            </a:r>
            <a:r>
              <a:rPr lang="en-US" sz="2000" spc="300" dirty="0" err="1">
                <a:latin typeface="Arial"/>
              </a:rPr>
              <a:t>purtiest</a:t>
            </a:r>
            <a:r>
              <a:rPr lang="en-US" sz="2000" spc="300" dirty="0">
                <a:latin typeface="Arial"/>
              </a:rPr>
              <a:t> songs in it</a:t>
            </a:r>
            <a:br>
              <a:rPr lang="en-US" sz="2000" spc="300" dirty="0">
                <a:latin typeface="Arial"/>
              </a:rPr>
            </a:br>
            <a:r>
              <a:rPr lang="en-US" sz="2000" spc="300" dirty="0">
                <a:latin typeface="Arial"/>
              </a:rPr>
              <a:t>Rising out of the ground like a swamp mist</a:t>
            </a:r>
            <a:br>
              <a:rPr lang="en-US" sz="2000" spc="300" dirty="0">
                <a:latin typeface="Arial"/>
              </a:rPr>
            </a:br>
            <a:r>
              <a:rPr lang="en-US" sz="2000" spc="300" dirty="0">
                <a:latin typeface="Arial"/>
              </a:rPr>
              <a:t>And falling out of heaven like soft dew.</a:t>
            </a:r>
            <a:br>
              <a:rPr lang="en-US" sz="2000" spc="300" dirty="0">
                <a:latin typeface="Arial"/>
              </a:rPr>
            </a:br>
            <a:r>
              <a:rPr lang="en-US" sz="2000" spc="300" dirty="0">
                <a:latin typeface="Arial"/>
              </a:rPr>
              <a:t>I'm </a:t>
            </a:r>
            <a:r>
              <a:rPr lang="en-US" sz="2000" spc="300" dirty="0" err="1">
                <a:latin typeface="Arial"/>
              </a:rPr>
              <a:t>gonna</a:t>
            </a:r>
            <a:r>
              <a:rPr lang="en-US" sz="2000" spc="300" dirty="0">
                <a:latin typeface="Arial"/>
              </a:rPr>
              <a:t> put some tall </a:t>
            </a:r>
            <a:r>
              <a:rPr lang="en-US" sz="2000" spc="300" dirty="0" err="1">
                <a:latin typeface="Arial"/>
              </a:rPr>
              <a:t>tall</a:t>
            </a:r>
            <a:r>
              <a:rPr lang="en-US" sz="2000" spc="300" dirty="0">
                <a:latin typeface="Arial"/>
              </a:rPr>
              <a:t> trees in it</a:t>
            </a:r>
            <a:br>
              <a:rPr lang="en-US" sz="2000" spc="300" dirty="0">
                <a:latin typeface="Arial"/>
              </a:rPr>
            </a:br>
            <a:r>
              <a:rPr lang="en-US" sz="2000" spc="300" dirty="0">
                <a:latin typeface="Arial"/>
              </a:rPr>
              <a:t>And the scent of pine needles</a:t>
            </a:r>
            <a:br>
              <a:rPr lang="en-US" sz="2000" spc="300" dirty="0">
                <a:latin typeface="Arial"/>
              </a:rPr>
            </a:br>
            <a:r>
              <a:rPr lang="en-US" sz="2000" spc="300" dirty="0">
                <a:latin typeface="Arial"/>
              </a:rPr>
              <a:t>And the smell of red clay after rain</a:t>
            </a:r>
            <a:br>
              <a:rPr lang="en-US" sz="2000" spc="300" dirty="0">
                <a:latin typeface="Arial"/>
              </a:rPr>
            </a:br>
            <a:r>
              <a:rPr lang="en-US" sz="2000" spc="300" dirty="0">
                <a:latin typeface="Arial"/>
              </a:rPr>
              <a:t>And long red necks</a:t>
            </a:r>
            <a:br>
              <a:rPr lang="en-US" sz="2000" spc="300" dirty="0">
                <a:latin typeface="Arial"/>
              </a:rPr>
            </a:br>
            <a:r>
              <a:rPr lang="en-US" sz="2000" spc="300" dirty="0">
                <a:latin typeface="Arial"/>
              </a:rPr>
              <a:t>And poppy colored faces</a:t>
            </a:r>
            <a:br>
              <a:rPr lang="en-US" sz="2000" spc="300" dirty="0">
                <a:latin typeface="Arial"/>
              </a:rPr>
            </a:br>
            <a:r>
              <a:rPr lang="en-US" sz="2000" spc="300" dirty="0">
                <a:latin typeface="Arial"/>
              </a:rPr>
              <a:t>And big brown arms</a:t>
            </a:r>
            <a:br>
              <a:rPr lang="en-US" sz="2000" spc="300" dirty="0">
                <a:latin typeface="Arial"/>
              </a:rPr>
            </a:br>
            <a:r>
              <a:rPr lang="en-US" sz="2000" spc="300" dirty="0">
                <a:latin typeface="Arial"/>
              </a:rPr>
              <a:t>And the field daisy eyes</a:t>
            </a:r>
            <a:br>
              <a:rPr lang="en-US" sz="2000" spc="300" dirty="0">
                <a:latin typeface="Arial"/>
              </a:rPr>
            </a:br>
            <a:r>
              <a:rPr lang="en-US" sz="2000" spc="300" dirty="0">
                <a:latin typeface="Arial"/>
              </a:rPr>
              <a:t>Of black and white black white black people</a:t>
            </a:r>
            <a:br>
              <a:rPr lang="en-US" sz="2000" spc="300" dirty="0">
                <a:latin typeface="Arial"/>
              </a:rPr>
            </a:br>
            <a:r>
              <a:rPr lang="en-US" sz="2000" spc="300" dirty="0">
                <a:latin typeface="Arial"/>
              </a:rPr>
              <a:t>And I'm </a:t>
            </a:r>
            <a:r>
              <a:rPr lang="en-US" sz="2000" spc="300" dirty="0" err="1">
                <a:latin typeface="Arial"/>
              </a:rPr>
              <a:t>gonna</a:t>
            </a:r>
            <a:r>
              <a:rPr lang="en-US" sz="2000" spc="300" dirty="0">
                <a:latin typeface="Arial"/>
              </a:rPr>
              <a:t> put white hands</a:t>
            </a:r>
            <a:br>
              <a:rPr lang="en-US" sz="2000" spc="300" dirty="0">
                <a:latin typeface="Arial"/>
              </a:rPr>
            </a:br>
            <a:r>
              <a:rPr lang="en-US" sz="2000" spc="300" dirty="0">
                <a:latin typeface="Arial"/>
              </a:rPr>
              <a:t>And black hands and brown and yellow hands</a:t>
            </a:r>
            <a:br>
              <a:rPr lang="en-US" sz="2000" spc="300" dirty="0">
                <a:latin typeface="Arial"/>
              </a:rPr>
            </a:br>
            <a:r>
              <a:rPr lang="en-US" sz="2000" spc="300" dirty="0">
                <a:latin typeface="Arial"/>
              </a:rPr>
              <a:t>And red clay earth hands in it</a:t>
            </a:r>
            <a:br>
              <a:rPr lang="en-US" sz="2000" spc="300" dirty="0">
                <a:latin typeface="Arial"/>
              </a:rPr>
            </a:br>
            <a:r>
              <a:rPr lang="en-US" sz="2000" spc="300" dirty="0">
                <a:latin typeface="Arial"/>
              </a:rPr>
              <a:t>Touching everybody with kind fingers</a:t>
            </a:r>
            <a:br>
              <a:rPr lang="en-US" sz="2000" spc="300" dirty="0">
                <a:latin typeface="Arial"/>
              </a:rPr>
            </a:br>
            <a:r>
              <a:rPr lang="en-US" sz="2000" spc="300" dirty="0">
                <a:latin typeface="Arial"/>
              </a:rPr>
              <a:t>And touching each other natural as dew</a:t>
            </a:r>
            <a:br>
              <a:rPr lang="en-US" sz="2000" spc="300" dirty="0">
                <a:latin typeface="Arial"/>
              </a:rPr>
            </a:br>
            <a:r>
              <a:rPr lang="en-US" sz="2000" spc="300" dirty="0">
                <a:latin typeface="Arial"/>
              </a:rPr>
              <a:t>In that dawn of music when I</a:t>
            </a:r>
            <a:br>
              <a:rPr lang="en-US" sz="2000" spc="300" dirty="0">
                <a:latin typeface="Arial"/>
              </a:rPr>
            </a:br>
            <a:r>
              <a:rPr lang="en-US" sz="2000" spc="300" dirty="0">
                <a:latin typeface="Arial"/>
              </a:rPr>
              <a:t>Get to be a composer</a:t>
            </a:r>
            <a:br>
              <a:rPr lang="en-US" sz="2000" spc="300" dirty="0">
                <a:latin typeface="Arial"/>
              </a:rPr>
            </a:br>
            <a:r>
              <a:rPr lang="en-US" sz="2000" spc="300" dirty="0">
                <a:latin typeface="Arial"/>
              </a:rPr>
              <a:t>And write about </a:t>
            </a:r>
            <a:r>
              <a:rPr lang="en-US" sz="2000" spc="300" dirty="0" smtClean="0">
                <a:latin typeface="Arial"/>
              </a:rPr>
              <a:t>daybreak                 In </a:t>
            </a:r>
            <a:r>
              <a:rPr lang="en-US" sz="2000" spc="300" dirty="0">
                <a:latin typeface="Arial"/>
              </a:rPr>
              <a:t>Alabama. </a:t>
            </a:r>
          </a:p>
          <a:p>
            <a:pPr marL="0" indent="0">
              <a:buNone/>
            </a:pPr>
            <a:endParaRPr lang="en-US" sz="1400" spc="300" dirty="0"/>
          </a:p>
        </p:txBody>
      </p:sp>
      <p:sp>
        <p:nvSpPr>
          <p:cNvPr id="5" name="TextBox 4"/>
          <p:cNvSpPr txBox="1"/>
          <p:nvPr/>
        </p:nvSpPr>
        <p:spPr>
          <a:xfrm>
            <a:off x="6781800" y="914400"/>
            <a:ext cx="2286000" cy="923330"/>
          </a:xfrm>
          <a:prstGeom prst="rect">
            <a:avLst/>
          </a:prstGeom>
          <a:noFill/>
        </p:spPr>
        <p:txBody>
          <a:bodyPr wrap="square" rtlCol="0">
            <a:spAutoFit/>
          </a:bodyPr>
          <a:lstStyle/>
          <a:p>
            <a:pPr algn="ctr"/>
            <a:r>
              <a:rPr lang="en-US" dirty="0" smtClean="0"/>
              <a:t>Langston Hughes</a:t>
            </a:r>
          </a:p>
          <a:p>
            <a:pPr algn="ctr"/>
            <a:r>
              <a:rPr lang="en-US" dirty="0" smtClean="0"/>
              <a:t>Daybreak in Alabama</a:t>
            </a:r>
            <a:endParaRPr lang="en-US" dirty="0"/>
          </a:p>
        </p:txBody>
      </p:sp>
    </p:spTree>
    <p:extLst>
      <p:ext uri="{BB962C8B-B14F-4D97-AF65-F5344CB8AC3E}">
        <p14:creationId xmlns:p14="http://schemas.microsoft.com/office/powerpoint/2010/main" xmlns="" val="3557107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381000"/>
            <a:ext cx="8001000" cy="5638800"/>
          </a:xfrm>
        </p:spPr>
        <p:txBody>
          <a:bodyPr>
            <a:normAutofit fontScale="25000" lnSpcReduction="20000"/>
          </a:bodyPr>
          <a:lstStyle/>
          <a:p>
            <a:pPr marL="0" indent="0">
              <a:buNone/>
            </a:pPr>
            <a:r>
              <a:rPr lang="en-US" sz="6200" b="1" dirty="0"/>
              <a:t>[in Just-]</a:t>
            </a:r>
          </a:p>
          <a:p>
            <a:pPr marL="0" indent="0">
              <a:buNone/>
            </a:pPr>
            <a:r>
              <a:rPr lang="en-US" sz="6200" dirty="0" smtClean="0"/>
              <a:t>Just- </a:t>
            </a:r>
            <a:endParaRPr lang="en-US" sz="6200" dirty="0"/>
          </a:p>
          <a:p>
            <a:pPr marL="0" indent="0">
              <a:buNone/>
            </a:pPr>
            <a:r>
              <a:rPr lang="en-US" sz="6200" dirty="0"/>
              <a:t>spring          when the world is mud- </a:t>
            </a:r>
          </a:p>
          <a:p>
            <a:pPr marL="0" indent="0">
              <a:buNone/>
            </a:pPr>
            <a:r>
              <a:rPr lang="en-US" sz="6200" dirty="0"/>
              <a:t>luscious the little </a:t>
            </a:r>
          </a:p>
          <a:p>
            <a:pPr marL="0" indent="0">
              <a:buNone/>
            </a:pPr>
            <a:r>
              <a:rPr lang="en-US" sz="6200" dirty="0"/>
              <a:t>lame </a:t>
            </a:r>
            <a:r>
              <a:rPr lang="en-US" sz="6200" dirty="0" err="1"/>
              <a:t>balloonman</a:t>
            </a:r>
            <a:r>
              <a:rPr lang="en-US" sz="6200" dirty="0"/>
              <a:t> </a:t>
            </a:r>
          </a:p>
          <a:p>
            <a:pPr marL="0" indent="0">
              <a:buNone/>
            </a:pPr>
            <a:r>
              <a:rPr lang="en-US" sz="6200" dirty="0"/>
              <a:t/>
            </a:r>
            <a:br>
              <a:rPr lang="en-US" sz="6200" dirty="0"/>
            </a:br>
            <a:r>
              <a:rPr lang="en-US" sz="6200" dirty="0"/>
              <a:t>whistles          far          and wee </a:t>
            </a:r>
          </a:p>
          <a:p>
            <a:pPr marL="0" indent="0">
              <a:buNone/>
            </a:pPr>
            <a:r>
              <a:rPr lang="en-US" sz="6200" dirty="0"/>
              <a:t/>
            </a:r>
            <a:br>
              <a:rPr lang="en-US" sz="6200" dirty="0"/>
            </a:br>
            <a:r>
              <a:rPr lang="en-US" sz="6200" dirty="0"/>
              <a:t>and </a:t>
            </a:r>
            <a:r>
              <a:rPr lang="en-US" sz="6200" dirty="0" err="1"/>
              <a:t>eddieandbill</a:t>
            </a:r>
            <a:r>
              <a:rPr lang="en-US" sz="6200" dirty="0"/>
              <a:t> come </a:t>
            </a:r>
          </a:p>
          <a:p>
            <a:pPr marL="0" indent="0">
              <a:buNone/>
            </a:pPr>
            <a:r>
              <a:rPr lang="en-US" sz="6200" dirty="0"/>
              <a:t>running from marbles and </a:t>
            </a:r>
          </a:p>
          <a:p>
            <a:pPr marL="0" indent="0">
              <a:buNone/>
            </a:pPr>
            <a:r>
              <a:rPr lang="en-US" sz="6200" dirty="0"/>
              <a:t>piracies and it's </a:t>
            </a:r>
          </a:p>
          <a:p>
            <a:pPr marL="0" indent="0">
              <a:buNone/>
            </a:pPr>
            <a:r>
              <a:rPr lang="en-US" sz="6200" dirty="0"/>
              <a:t>spring </a:t>
            </a:r>
          </a:p>
          <a:p>
            <a:pPr marL="0" indent="0">
              <a:buNone/>
            </a:pPr>
            <a:r>
              <a:rPr lang="en-US" sz="6200" dirty="0"/>
              <a:t/>
            </a:r>
            <a:br>
              <a:rPr lang="en-US" sz="6200" dirty="0"/>
            </a:br>
            <a:r>
              <a:rPr lang="en-US" sz="6200" dirty="0"/>
              <a:t>when the world is puddle-wonderful </a:t>
            </a:r>
          </a:p>
          <a:p>
            <a:pPr marL="0" indent="0">
              <a:buNone/>
            </a:pPr>
            <a:r>
              <a:rPr lang="en-US" sz="6200" dirty="0"/>
              <a:t/>
            </a:r>
            <a:br>
              <a:rPr lang="en-US" sz="6200" dirty="0"/>
            </a:br>
            <a:r>
              <a:rPr lang="en-US" sz="6200" dirty="0"/>
              <a:t>the queer </a:t>
            </a:r>
          </a:p>
          <a:p>
            <a:pPr marL="0" indent="0">
              <a:buNone/>
            </a:pPr>
            <a:r>
              <a:rPr lang="en-US" sz="6200" dirty="0"/>
              <a:t>old </a:t>
            </a:r>
            <a:r>
              <a:rPr lang="en-US" sz="6200" dirty="0" err="1"/>
              <a:t>balloonman</a:t>
            </a:r>
            <a:r>
              <a:rPr lang="en-US" sz="6200" dirty="0"/>
              <a:t> whistles </a:t>
            </a:r>
          </a:p>
          <a:p>
            <a:pPr marL="0" indent="0">
              <a:buNone/>
            </a:pPr>
            <a:r>
              <a:rPr lang="en-US" sz="6200" dirty="0"/>
              <a:t>far          and             wee </a:t>
            </a:r>
          </a:p>
          <a:p>
            <a:pPr marL="0" indent="0">
              <a:buNone/>
            </a:pPr>
            <a:r>
              <a:rPr lang="en-US" sz="6200" dirty="0"/>
              <a:t>and </a:t>
            </a:r>
            <a:r>
              <a:rPr lang="en-US" sz="6200" dirty="0" err="1"/>
              <a:t>bettyandisbel</a:t>
            </a:r>
            <a:r>
              <a:rPr lang="en-US" sz="6200" dirty="0"/>
              <a:t> come dancing </a:t>
            </a:r>
          </a:p>
          <a:p>
            <a:pPr marL="0" indent="0">
              <a:buNone/>
            </a:pPr>
            <a:r>
              <a:rPr lang="en-US" sz="6200" dirty="0"/>
              <a:t/>
            </a:r>
            <a:br>
              <a:rPr lang="en-US" sz="6200" dirty="0"/>
            </a:br>
            <a:endParaRPr lang="en-US" dirty="0"/>
          </a:p>
        </p:txBody>
      </p:sp>
      <p:sp>
        <p:nvSpPr>
          <p:cNvPr id="4" name="TextBox 3"/>
          <p:cNvSpPr txBox="1"/>
          <p:nvPr/>
        </p:nvSpPr>
        <p:spPr>
          <a:xfrm>
            <a:off x="6324600" y="4628317"/>
            <a:ext cx="2438400" cy="1769715"/>
          </a:xfrm>
          <a:prstGeom prst="rect">
            <a:avLst/>
          </a:prstGeom>
          <a:noFill/>
        </p:spPr>
        <p:txBody>
          <a:bodyPr wrap="square" rtlCol="0">
            <a:spAutoFit/>
          </a:bodyPr>
          <a:lstStyle/>
          <a:p>
            <a:pPr lvl="0">
              <a:spcBef>
                <a:spcPts val="580"/>
              </a:spcBef>
              <a:buClr>
                <a:srgbClr val="F07F09"/>
              </a:buClr>
              <a:buSzPct val="85000"/>
            </a:pPr>
            <a:r>
              <a:rPr lang="en-US" sz="2600" b="1" dirty="0">
                <a:solidFill>
                  <a:prstClr val="black"/>
                </a:solidFill>
                <a:hlinkClick r:id="" action="ppaction://hlinkfile"/>
              </a:rPr>
              <a:t>[in Just-]</a:t>
            </a:r>
            <a:endParaRPr lang="en-US" sz="2600" b="1" dirty="0">
              <a:solidFill>
                <a:prstClr val="black"/>
              </a:solidFill>
            </a:endParaRPr>
          </a:p>
          <a:p>
            <a:pPr lvl="0">
              <a:spcBef>
                <a:spcPts val="580"/>
              </a:spcBef>
              <a:buClr>
                <a:srgbClr val="F07F09"/>
              </a:buClr>
              <a:buSzPct val="85000"/>
            </a:pPr>
            <a:r>
              <a:rPr lang="en-US" sz="2600" dirty="0">
                <a:solidFill>
                  <a:prstClr val="black"/>
                </a:solidFill>
              </a:rPr>
              <a:t>By </a:t>
            </a:r>
            <a:r>
              <a:rPr lang="en-US" sz="2600" dirty="0">
                <a:solidFill>
                  <a:prstClr val="black"/>
                </a:solidFill>
                <a:hlinkClick r:id="rId2" action="ppaction://hlinkfile"/>
              </a:rPr>
              <a:t>E. E. Cummings</a:t>
            </a:r>
            <a:r>
              <a:rPr lang="en-US" sz="2600" dirty="0">
                <a:solidFill>
                  <a:prstClr val="black"/>
                </a:solidFill>
              </a:rPr>
              <a:t> 1894–1962 </a:t>
            </a:r>
            <a:endParaRPr lang="en-US" dirty="0"/>
          </a:p>
        </p:txBody>
      </p:sp>
      <p:sp>
        <p:nvSpPr>
          <p:cNvPr id="5" name="TextBox 4"/>
          <p:cNvSpPr txBox="1"/>
          <p:nvPr/>
        </p:nvSpPr>
        <p:spPr>
          <a:xfrm>
            <a:off x="5181600" y="381000"/>
            <a:ext cx="2971800" cy="4247317"/>
          </a:xfrm>
          <a:prstGeom prst="rect">
            <a:avLst/>
          </a:prstGeom>
          <a:noFill/>
        </p:spPr>
        <p:txBody>
          <a:bodyPr wrap="square" rtlCol="0">
            <a:spAutoFit/>
          </a:bodyPr>
          <a:lstStyle/>
          <a:p>
            <a:r>
              <a:rPr lang="en-US" dirty="0" smtClean="0"/>
              <a:t>from hop-scotch and jump-rope and </a:t>
            </a:r>
          </a:p>
          <a:p>
            <a:r>
              <a:rPr lang="en-US" dirty="0" smtClean="0"/>
              <a:t/>
            </a:r>
            <a:br>
              <a:rPr lang="en-US" dirty="0" smtClean="0"/>
            </a:br>
            <a:r>
              <a:rPr lang="en-US" dirty="0" smtClean="0"/>
              <a:t>it's </a:t>
            </a:r>
          </a:p>
          <a:p>
            <a:r>
              <a:rPr lang="en-US" dirty="0" smtClean="0"/>
              <a:t>spring </a:t>
            </a:r>
          </a:p>
          <a:p>
            <a:r>
              <a:rPr lang="en-US" dirty="0" smtClean="0"/>
              <a:t>and </a:t>
            </a:r>
          </a:p>
          <a:p>
            <a:r>
              <a:rPr lang="en-US" dirty="0" smtClean="0"/>
              <a:t/>
            </a:r>
            <a:br>
              <a:rPr lang="en-US" dirty="0" smtClean="0"/>
            </a:br>
            <a:r>
              <a:rPr lang="en-US" dirty="0" smtClean="0"/>
              <a:t>         the </a:t>
            </a:r>
          </a:p>
          <a:p>
            <a:r>
              <a:rPr lang="en-US" dirty="0" smtClean="0"/>
              <a:t/>
            </a:r>
            <a:br>
              <a:rPr lang="en-US" dirty="0" smtClean="0"/>
            </a:br>
            <a:r>
              <a:rPr lang="en-US" dirty="0" smtClean="0"/>
              <a:t>                  goat-footed </a:t>
            </a:r>
          </a:p>
          <a:p>
            <a:r>
              <a:rPr lang="en-US" dirty="0" smtClean="0"/>
              <a:t/>
            </a:r>
            <a:br>
              <a:rPr lang="en-US" dirty="0" smtClean="0"/>
            </a:br>
            <a:r>
              <a:rPr lang="en-US" dirty="0" err="1" smtClean="0"/>
              <a:t>balloonMan</a:t>
            </a:r>
            <a:r>
              <a:rPr lang="en-US" dirty="0" smtClean="0"/>
              <a:t>          whistles </a:t>
            </a:r>
          </a:p>
          <a:p>
            <a:r>
              <a:rPr lang="en-US" dirty="0" smtClean="0"/>
              <a:t>far </a:t>
            </a:r>
          </a:p>
          <a:p>
            <a:r>
              <a:rPr lang="en-US" dirty="0" smtClean="0"/>
              <a:t>and </a:t>
            </a:r>
          </a:p>
          <a:p>
            <a:r>
              <a:rPr lang="en-US" dirty="0" smtClean="0"/>
              <a:t>wee </a:t>
            </a:r>
            <a:endParaRPr lang="en-US" dirty="0"/>
          </a:p>
        </p:txBody>
      </p:sp>
    </p:spTree>
    <p:extLst>
      <p:ext uri="{BB962C8B-B14F-4D97-AF65-F5344CB8AC3E}">
        <p14:creationId xmlns:p14="http://schemas.microsoft.com/office/powerpoint/2010/main" xmlns="" val="2117506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43000" y="3581400"/>
            <a:ext cx="1295400" cy="2743200"/>
          </a:xfrm>
          <a:ln>
            <a:solidFill>
              <a:schemeClr val="bg2"/>
            </a:solidFill>
          </a:ln>
        </p:spPr>
        <p:txBody>
          <a:bodyPr/>
          <a:lstStyle/>
          <a:p>
            <a:pPr marL="0" indent="0">
              <a:buNone/>
            </a:pPr>
            <a:r>
              <a:rPr lang="en-US" dirty="0"/>
              <a:t>l</a:t>
            </a:r>
            <a:endParaRPr lang="en-US" dirty="0" smtClean="0"/>
          </a:p>
          <a:p>
            <a:pPr marL="0" indent="0">
              <a:buNone/>
            </a:pPr>
            <a:r>
              <a:rPr lang="en-US" dirty="0" smtClean="0"/>
              <a:t>one</a:t>
            </a:r>
          </a:p>
          <a:p>
            <a:pPr marL="0" indent="0">
              <a:buNone/>
            </a:pPr>
            <a:r>
              <a:rPr lang="en-US" dirty="0" smtClean="0"/>
              <a:t>l</a:t>
            </a:r>
          </a:p>
          <a:p>
            <a:pPr marL="0" indent="0">
              <a:buNone/>
            </a:pPr>
            <a:r>
              <a:rPr lang="en-US" dirty="0" smtClean="0"/>
              <a:t>I</a:t>
            </a:r>
          </a:p>
          <a:p>
            <a:pPr marL="0" indent="0">
              <a:buNone/>
            </a:pPr>
            <a:r>
              <a:rPr lang="en-US" dirty="0" smtClean="0"/>
              <a:t>-ness</a:t>
            </a:r>
          </a:p>
          <a:p>
            <a:pPr marL="0" indent="0">
              <a:buNone/>
            </a:pPr>
            <a:endParaRPr lang="en-US" dirty="0" smtClean="0"/>
          </a:p>
          <a:p>
            <a:pPr marL="0" indent="0">
              <a:buNone/>
            </a:pPr>
            <a:endParaRPr lang="en-US" dirty="0"/>
          </a:p>
        </p:txBody>
      </p:sp>
      <p:sp>
        <p:nvSpPr>
          <p:cNvPr id="4" name="TextBox 3"/>
          <p:cNvSpPr txBox="1"/>
          <p:nvPr/>
        </p:nvSpPr>
        <p:spPr>
          <a:xfrm>
            <a:off x="4241442" y="1023878"/>
            <a:ext cx="3581400" cy="2862322"/>
          </a:xfrm>
          <a:prstGeom prst="rect">
            <a:avLst/>
          </a:prstGeom>
          <a:noFill/>
          <a:ln>
            <a:solidFill>
              <a:schemeClr val="accent3">
                <a:lumMod val="40000"/>
                <a:lumOff val="60000"/>
              </a:schemeClr>
            </a:solidFill>
          </a:ln>
        </p:spPr>
        <p:txBody>
          <a:bodyPr wrap="square" rtlCol="0">
            <a:spAutoFit/>
          </a:bodyPr>
          <a:lstStyle/>
          <a:p>
            <a:r>
              <a:rPr lang="en-US" i="1" dirty="0" smtClean="0"/>
              <a:t>Youth</a:t>
            </a:r>
          </a:p>
          <a:p>
            <a:r>
              <a:rPr lang="en-US" dirty="0" smtClean="0"/>
              <a:t>Amid the sea of yellow flowers</a:t>
            </a:r>
          </a:p>
          <a:p>
            <a:r>
              <a:rPr lang="en-US" dirty="0" smtClean="0"/>
              <a:t>One proud violet stands alone</a:t>
            </a:r>
          </a:p>
          <a:p>
            <a:r>
              <a:rPr lang="en-US" dirty="0" smtClean="0"/>
              <a:t>It caught my eye with a gleam of surprise</a:t>
            </a:r>
          </a:p>
          <a:p>
            <a:r>
              <a:rPr lang="en-US" dirty="0" smtClean="0"/>
              <a:t>That one would dare to be blue</a:t>
            </a:r>
          </a:p>
          <a:p>
            <a:r>
              <a:rPr lang="en-US" dirty="0" smtClean="0"/>
              <a:t>Where thousands of yellows</a:t>
            </a:r>
          </a:p>
          <a:p>
            <a:r>
              <a:rPr lang="en-US" dirty="0" smtClean="0"/>
              <a:t>Surround</a:t>
            </a:r>
          </a:p>
          <a:p>
            <a:r>
              <a:rPr lang="en-US" dirty="0" smtClean="0"/>
              <a:t>And</a:t>
            </a:r>
          </a:p>
          <a:p>
            <a:r>
              <a:rPr lang="en-US" dirty="0" smtClean="0"/>
              <a:t>Confuse it.</a:t>
            </a:r>
            <a:endParaRPr lang="en-US" dirty="0"/>
          </a:p>
        </p:txBody>
      </p:sp>
      <p:sp>
        <p:nvSpPr>
          <p:cNvPr id="5" name="TextBox 4"/>
          <p:cNvSpPr txBox="1"/>
          <p:nvPr/>
        </p:nvSpPr>
        <p:spPr>
          <a:xfrm>
            <a:off x="5105400" y="3887754"/>
            <a:ext cx="2971800" cy="2585323"/>
          </a:xfrm>
          <a:prstGeom prst="rect">
            <a:avLst/>
          </a:prstGeom>
          <a:noFill/>
          <a:ln>
            <a:solidFill>
              <a:schemeClr val="accent1"/>
            </a:solidFill>
          </a:ln>
        </p:spPr>
        <p:txBody>
          <a:bodyPr wrap="square" rtlCol="0">
            <a:spAutoFit/>
          </a:bodyPr>
          <a:lstStyle/>
          <a:p>
            <a:r>
              <a:rPr lang="en-US" i="1" dirty="0" smtClean="0"/>
              <a:t>Watching you eat Spaghetti</a:t>
            </a:r>
          </a:p>
          <a:p>
            <a:endParaRPr lang="en-US" dirty="0" smtClean="0"/>
          </a:p>
          <a:p>
            <a:r>
              <a:rPr lang="en-US" dirty="0" smtClean="0"/>
              <a:t>Two floppy fangs </a:t>
            </a:r>
          </a:p>
          <a:p>
            <a:r>
              <a:rPr lang="en-US" dirty="0" smtClean="0"/>
              <a:t>Wiggle from the corners of your toothless smile</a:t>
            </a:r>
          </a:p>
          <a:p>
            <a:r>
              <a:rPr lang="en-US" dirty="0" smtClean="0"/>
              <a:t>And around your mouth</a:t>
            </a:r>
          </a:p>
          <a:p>
            <a:r>
              <a:rPr lang="en-US" dirty="0" smtClean="0"/>
              <a:t>Evidence of your debauchery.</a:t>
            </a:r>
          </a:p>
        </p:txBody>
      </p:sp>
      <p:sp>
        <p:nvSpPr>
          <p:cNvPr id="6" name="TextBox 5"/>
          <p:cNvSpPr txBox="1"/>
          <p:nvPr/>
        </p:nvSpPr>
        <p:spPr>
          <a:xfrm>
            <a:off x="854299" y="1011198"/>
            <a:ext cx="2416046" cy="2308324"/>
          </a:xfrm>
          <a:prstGeom prst="rect">
            <a:avLst/>
          </a:prstGeom>
          <a:noFill/>
          <a:ln>
            <a:solidFill>
              <a:schemeClr val="accent1"/>
            </a:solidFill>
          </a:ln>
        </p:spPr>
        <p:txBody>
          <a:bodyPr wrap="none" rtlCol="0">
            <a:spAutoFit/>
          </a:bodyPr>
          <a:lstStyle/>
          <a:p>
            <a:r>
              <a:rPr lang="en-US" i="1" dirty="0" smtClean="0"/>
              <a:t>Fall in Reign</a:t>
            </a:r>
          </a:p>
          <a:p>
            <a:endParaRPr lang="en-US" dirty="0"/>
          </a:p>
          <a:p>
            <a:r>
              <a:rPr lang="en-US" dirty="0" smtClean="0"/>
              <a:t>The dying leaves drop</a:t>
            </a:r>
          </a:p>
          <a:p>
            <a:r>
              <a:rPr lang="en-US" dirty="0" smtClean="0"/>
              <a:t>Desultory</a:t>
            </a:r>
          </a:p>
          <a:p>
            <a:r>
              <a:rPr lang="en-US" dirty="0" smtClean="0"/>
              <a:t>And fall into</a:t>
            </a:r>
          </a:p>
          <a:p>
            <a:r>
              <a:rPr lang="en-US" dirty="0" smtClean="0"/>
              <a:t>A still small pool</a:t>
            </a:r>
          </a:p>
          <a:p>
            <a:r>
              <a:rPr lang="en-US" dirty="0" smtClean="0"/>
              <a:t>Of fallen rain.</a:t>
            </a:r>
          </a:p>
          <a:p>
            <a:endParaRPr lang="en-US" dirty="0"/>
          </a:p>
        </p:txBody>
      </p:sp>
      <p:sp>
        <p:nvSpPr>
          <p:cNvPr id="7" name="TextBox 6"/>
          <p:cNvSpPr txBox="1"/>
          <p:nvPr/>
        </p:nvSpPr>
        <p:spPr>
          <a:xfrm>
            <a:off x="1066800" y="304800"/>
            <a:ext cx="6756042" cy="461665"/>
          </a:xfrm>
          <a:prstGeom prst="rect">
            <a:avLst/>
          </a:prstGeom>
          <a:noFill/>
        </p:spPr>
        <p:txBody>
          <a:bodyPr wrap="square" rtlCol="0">
            <a:spAutoFit/>
          </a:bodyPr>
          <a:lstStyle/>
          <a:p>
            <a:r>
              <a:rPr lang="en-US" sz="2400" dirty="0" smtClean="0">
                <a:solidFill>
                  <a:schemeClr val="accent1"/>
                </a:solidFill>
              </a:rPr>
              <a:t>Teach what you love. Love what you teach. </a:t>
            </a:r>
            <a:endParaRPr lang="en-US" sz="2400" dirty="0">
              <a:solidFill>
                <a:schemeClr val="accent1"/>
              </a:solidFill>
            </a:endParaRPr>
          </a:p>
        </p:txBody>
      </p:sp>
      <p:sp>
        <p:nvSpPr>
          <p:cNvPr id="8" name="TextBox 7"/>
          <p:cNvSpPr txBox="1"/>
          <p:nvPr/>
        </p:nvSpPr>
        <p:spPr>
          <a:xfrm>
            <a:off x="854299" y="6172200"/>
            <a:ext cx="3946301" cy="646331"/>
          </a:xfrm>
          <a:prstGeom prst="rect">
            <a:avLst/>
          </a:prstGeom>
          <a:noFill/>
        </p:spPr>
        <p:txBody>
          <a:bodyPr wrap="square" rtlCol="0">
            <a:spAutoFit/>
          </a:bodyPr>
          <a:lstStyle/>
          <a:p>
            <a:r>
              <a:rPr lang="en-US" i="1" dirty="0" smtClean="0"/>
              <a:t>My poetry… find a favorite author.  It might be you.</a:t>
            </a:r>
            <a:endParaRPr lang="en-US" i="1" dirty="0"/>
          </a:p>
        </p:txBody>
      </p:sp>
    </p:spTree>
    <p:extLst>
      <p:ext uri="{BB962C8B-B14F-4D97-AF65-F5344CB8AC3E}">
        <p14:creationId xmlns:p14="http://schemas.microsoft.com/office/powerpoint/2010/main" xmlns="" val="401870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1000"/>
                                        <p:tgtEl>
                                          <p:spTgt spid="8">
                                            <p:txEl>
                                              <p:pRg st="0" end="0"/>
                                            </p:txEl>
                                          </p:spTgt>
                                        </p:tgtEl>
                                      </p:cBhvr>
                                    </p:animEffect>
                                    <p:anim calcmode="lin" valueType="num">
                                      <p:cBhvr>
                                        <p:cTn id="5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1"/>
                </a:solidFill>
              </a:rPr>
              <a:t>Where can I </a:t>
            </a:r>
            <a:r>
              <a:rPr lang="en-US" dirty="0" smtClean="0">
                <a:solidFill>
                  <a:schemeClr val="accent1"/>
                </a:solidFill>
              </a:rPr>
              <a:t>find poetry for comprehension?</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t>Poetry sites online: </a:t>
            </a:r>
          </a:p>
          <a:p>
            <a:pPr marL="0" indent="0">
              <a:buNone/>
            </a:pPr>
            <a:r>
              <a:rPr lang="en-US" dirty="0" smtClean="0">
                <a:hlinkClick r:id="rId2"/>
              </a:rPr>
              <a:t>www.poetryfoundation.org</a:t>
            </a:r>
            <a:endParaRPr lang="en-US" dirty="0" smtClean="0"/>
          </a:p>
          <a:p>
            <a:pPr marL="0" indent="0">
              <a:buNone/>
            </a:pPr>
            <a:r>
              <a:rPr lang="en-US" dirty="0" smtClean="0">
                <a:hlinkClick r:id="rId3"/>
              </a:rPr>
              <a:t>www.poetry-archive.com</a:t>
            </a:r>
            <a:endParaRPr lang="en-US" dirty="0" smtClean="0"/>
          </a:p>
          <a:p>
            <a:pPr marL="0" indent="0">
              <a:buNone/>
            </a:pPr>
            <a:r>
              <a:rPr lang="en-US" dirty="0" smtClean="0">
                <a:hlinkClick r:id="rId2"/>
              </a:rPr>
              <a:t>www.poetryfoundation.org</a:t>
            </a:r>
            <a:endParaRPr lang="en-US" dirty="0" smtClean="0"/>
          </a:p>
          <a:p>
            <a:pPr marL="0" indent="0">
              <a:buNone/>
            </a:pPr>
            <a:r>
              <a:rPr lang="en-US" dirty="0" smtClean="0">
                <a:hlinkClick r:id="rId4"/>
              </a:rPr>
              <a:t>www.gigglepoetry.com</a:t>
            </a:r>
            <a:endParaRPr lang="en-US" dirty="0" smtClean="0"/>
          </a:p>
          <a:p>
            <a:pPr marL="0" indent="0">
              <a:buNone/>
            </a:pPr>
            <a:endParaRPr lang="en-US" dirty="0" smtClean="0"/>
          </a:p>
          <a:p>
            <a:pPr marL="0" indent="0" algn="ctr">
              <a:buNone/>
            </a:pPr>
            <a:endParaRPr lang="en-US" dirty="0"/>
          </a:p>
          <a:p>
            <a:pPr marL="0" indent="0" algn="ctr">
              <a:buNone/>
            </a:pPr>
            <a:r>
              <a:rPr lang="en-US" sz="4000" dirty="0" smtClean="0"/>
              <a:t>Google it! </a:t>
            </a:r>
            <a:endParaRPr lang="en-US" sz="4000" dirty="0"/>
          </a:p>
        </p:txBody>
      </p:sp>
    </p:spTree>
    <p:extLst>
      <p:ext uri="{BB962C8B-B14F-4D97-AF65-F5344CB8AC3E}">
        <p14:creationId xmlns:p14="http://schemas.microsoft.com/office/powerpoint/2010/main" xmlns="" val="350171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Domain 1: Phonemic </a:t>
            </a:r>
            <a:r>
              <a:rPr lang="en-US" dirty="0" smtClean="0">
                <a:solidFill>
                  <a:schemeClr val="accent5">
                    <a:lumMod val="75000"/>
                  </a:schemeClr>
                </a:solidFill>
              </a:rPr>
              <a:t>Awareness</a:t>
            </a:r>
            <a:endParaRPr lang="en-US" dirty="0">
              <a:solidFill>
                <a:schemeClr val="accent5">
                  <a:lumMod val="75000"/>
                </a:schemeClr>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US" sz="3200" dirty="0" smtClean="0">
                <a:solidFill>
                  <a:srgbClr val="002060"/>
                </a:solidFill>
              </a:rPr>
              <a:t>is </a:t>
            </a:r>
            <a:r>
              <a:rPr lang="en-US" sz="3200" dirty="0" smtClean="0">
                <a:solidFill>
                  <a:srgbClr val="002060"/>
                </a:solidFill>
              </a:rPr>
              <a:t>the ability to hear, identify, and manipulate individual sounds-phonemes--in spoken words. Before children learn to read print, they need to become more aware of how the sounds in words work. They must understand that words are made up of speech sounds, or </a:t>
            </a:r>
            <a:r>
              <a:rPr lang="en-US" sz="3200" i="1" dirty="0" smtClean="0">
                <a:solidFill>
                  <a:srgbClr val="002060"/>
                </a:solidFill>
              </a:rPr>
              <a:t>phonemes</a:t>
            </a:r>
            <a:r>
              <a:rPr lang="en-US" sz="3200" dirty="0" smtClean="0">
                <a:solidFill>
                  <a:srgbClr val="002060"/>
                </a:solidFill>
              </a:rPr>
              <a:t> (the smallest parts of sound in a spoken word that make a difference in a word's meaning).</a:t>
            </a:r>
          </a:p>
          <a:p>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Domain 5- Vocabulary</a:t>
            </a:r>
            <a:endParaRPr lang="en-US" dirty="0">
              <a:solidFill>
                <a:srgbClr val="002060"/>
              </a:solidFill>
            </a:endParaRPr>
          </a:p>
        </p:txBody>
      </p:sp>
      <p:sp>
        <p:nvSpPr>
          <p:cNvPr id="3" name="Content Placeholder 2"/>
          <p:cNvSpPr>
            <a:spLocks noGrp="1"/>
          </p:cNvSpPr>
          <p:nvPr>
            <p:ph sz="quarter" idx="1"/>
          </p:nvPr>
        </p:nvSpPr>
        <p:spPr/>
        <p:txBody>
          <a:bodyPr/>
          <a:lstStyle/>
          <a:p>
            <a:pPr>
              <a:buNone/>
            </a:pPr>
            <a:r>
              <a:rPr lang="en-US" dirty="0" smtClean="0">
                <a:solidFill>
                  <a:srgbClr val="002060"/>
                </a:solidFill>
              </a:rPr>
              <a:t>How familiar are you with this word? </a:t>
            </a:r>
          </a:p>
          <a:p>
            <a:pPr marL="514350" indent="-514350">
              <a:buFont typeface="+mj-lt"/>
              <a:buAutoNum type="arabicPeriod"/>
            </a:pPr>
            <a:r>
              <a:rPr lang="en-US" dirty="0" smtClean="0">
                <a:solidFill>
                  <a:srgbClr val="002060"/>
                </a:solidFill>
              </a:rPr>
              <a:t>Littoral</a:t>
            </a:r>
          </a:p>
          <a:p>
            <a:pPr marL="514350" indent="-514350">
              <a:buFont typeface="+mj-lt"/>
              <a:buAutoNum type="arabicPeriod"/>
            </a:pPr>
            <a:r>
              <a:rPr lang="en-US" dirty="0" smtClean="0">
                <a:solidFill>
                  <a:srgbClr val="002060"/>
                </a:solidFill>
              </a:rPr>
              <a:t>Analogous</a:t>
            </a:r>
          </a:p>
          <a:p>
            <a:pPr marL="514350" indent="-514350">
              <a:buFont typeface="+mj-lt"/>
              <a:buAutoNum type="arabicPeriod"/>
            </a:pPr>
            <a:r>
              <a:rPr lang="en-US" dirty="0" smtClean="0">
                <a:solidFill>
                  <a:srgbClr val="002060"/>
                </a:solidFill>
              </a:rPr>
              <a:t>clandestine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quarter" idx="1"/>
          </p:nvPr>
        </p:nvSpPr>
        <p:spPr/>
        <p:txBody>
          <a:bodyPr/>
          <a:lstStyle/>
          <a:p>
            <a:pPr>
              <a:buNone/>
            </a:pPr>
            <a:r>
              <a:rPr lang="en-US" b="1" dirty="0" smtClean="0">
                <a:solidFill>
                  <a:schemeClr val="tx1">
                    <a:lumMod val="50000"/>
                  </a:schemeClr>
                </a:solidFill>
              </a:rPr>
              <a:t>littoral</a:t>
            </a:r>
          </a:p>
          <a:p>
            <a:pPr>
              <a:buNone/>
            </a:pPr>
            <a:r>
              <a:rPr lang="en-US" b="1" dirty="0" smtClean="0">
                <a:solidFill>
                  <a:schemeClr val="tx1">
                    <a:lumMod val="50000"/>
                  </a:schemeClr>
                </a:solidFill>
              </a:rPr>
              <a:t>1</a:t>
            </a:r>
            <a:r>
              <a:rPr lang="en-US" dirty="0" smtClean="0">
                <a:solidFill>
                  <a:schemeClr val="tx1">
                    <a:lumMod val="50000"/>
                  </a:schemeClr>
                </a:solidFill>
              </a:rPr>
              <a:t>.of, relating to, or situated on the shore of the sea or a lake.</a:t>
            </a:r>
          </a:p>
          <a:p>
            <a:pPr>
              <a:buNone/>
            </a:pPr>
            <a:r>
              <a:rPr lang="en-US" dirty="0" smtClean="0">
                <a:solidFill>
                  <a:schemeClr val="tx1">
                    <a:lumMod val="50000"/>
                  </a:schemeClr>
                </a:solidFill>
              </a:rPr>
              <a:t>"the littoral states of the Indian Ocean"</a:t>
            </a:r>
          </a:p>
          <a:p>
            <a:pPr>
              <a:buNone/>
            </a:pPr>
            <a:r>
              <a:rPr lang="en-US" i="1" dirty="0" smtClean="0">
                <a:solidFill>
                  <a:schemeClr val="tx1">
                    <a:lumMod val="50000"/>
                  </a:schemeClr>
                </a:solidFill>
              </a:rPr>
              <a:t>noun</a:t>
            </a:r>
            <a:endParaRPr lang="en-US" dirty="0" smtClean="0">
              <a:solidFill>
                <a:schemeClr val="tx1">
                  <a:lumMod val="50000"/>
                </a:schemeClr>
              </a:solidFill>
            </a:endParaRPr>
          </a:p>
          <a:p>
            <a:pPr>
              <a:buNone/>
            </a:pPr>
            <a:r>
              <a:rPr lang="en-US" b="1" dirty="0" smtClean="0">
                <a:solidFill>
                  <a:schemeClr val="tx1">
                    <a:lumMod val="50000"/>
                  </a:schemeClr>
                </a:solidFill>
              </a:rPr>
              <a:t>2</a:t>
            </a:r>
            <a:r>
              <a:rPr lang="en-US" dirty="0" smtClean="0">
                <a:solidFill>
                  <a:schemeClr val="tx1">
                    <a:lumMod val="50000"/>
                  </a:schemeClr>
                </a:solidFill>
              </a:rPr>
              <a:t>.a region lying along a shore.</a:t>
            </a:r>
          </a:p>
          <a:p>
            <a:pPr>
              <a:buNone/>
            </a:pPr>
            <a:r>
              <a:rPr lang="en-US" dirty="0" smtClean="0">
                <a:solidFill>
                  <a:schemeClr val="tx1">
                    <a:lumMod val="50000"/>
                  </a:schemeClr>
                </a:solidFill>
              </a:rPr>
              <a:t>"irrigated regions of the Mediterranean littoral"</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dirty="0" smtClean="0">
                <a:solidFill>
                  <a:schemeClr val="tx1">
                    <a:lumMod val="50000"/>
                  </a:schemeClr>
                </a:solidFill>
              </a:rPr>
              <a:t>analogous</a:t>
            </a:r>
            <a:r>
              <a:rPr lang="en-US" dirty="0" smtClean="0">
                <a:solidFill>
                  <a:schemeClr val="tx1">
                    <a:lumMod val="50000"/>
                  </a:schemeClr>
                </a:solidFill>
              </a:rPr>
              <a:t> </a:t>
            </a:r>
          </a:p>
          <a:p>
            <a:pPr>
              <a:buNone/>
            </a:pPr>
            <a:r>
              <a:rPr lang="en-US" dirty="0" smtClean="0">
                <a:solidFill>
                  <a:schemeClr val="tx1">
                    <a:lumMod val="50000"/>
                  </a:schemeClr>
                </a:solidFill>
              </a:rPr>
              <a:t>Adjective</a:t>
            </a:r>
          </a:p>
          <a:p>
            <a:pPr>
              <a:buNone/>
            </a:pPr>
            <a:r>
              <a:rPr lang="en-US" dirty="0" smtClean="0">
                <a:solidFill>
                  <a:schemeClr val="tx1">
                    <a:lumMod val="50000"/>
                  </a:schemeClr>
                </a:solidFill>
              </a:rPr>
              <a:t>having analogy; corresponding in some </a:t>
            </a:r>
            <a:r>
              <a:rPr lang="en-US" dirty="0" err="1" smtClean="0">
                <a:solidFill>
                  <a:schemeClr val="tx1">
                    <a:lumMod val="50000"/>
                  </a:schemeClr>
                </a:solidFill>
              </a:rPr>
              <a:t>particular:</a:t>
            </a:r>
            <a:r>
              <a:rPr lang="en-US" i="1" dirty="0" err="1" smtClean="0">
                <a:solidFill>
                  <a:schemeClr val="tx1">
                    <a:lumMod val="50000"/>
                  </a:schemeClr>
                </a:solidFill>
              </a:rPr>
              <a:t>A</a:t>
            </a:r>
            <a:r>
              <a:rPr lang="en-US" i="1" dirty="0" smtClean="0">
                <a:solidFill>
                  <a:schemeClr val="tx1">
                    <a:lumMod val="50000"/>
                  </a:schemeClr>
                </a:solidFill>
              </a:rPr>
              <a:t> brain and a computer are analogous.</a:t>
            </a:r>
          </a:p>
          <a:p>
            <a:pPr>
              <a:buNone/>
            </a:pPr>
            <a:endParaRPr lang="en-US" i="1" dirty="0" smtClean="0">
              <a:solidFill>
                <a:schemeClr val="tx1">
                  <a:lumMod val="50000"/>
                </a:schemeClr>
              </a:solidFill>
            </a:endParaRPr>
          </a:p>
          <a:p>
            <a:pPr>
              <a:buNone/>
            </a:pPr>
            <a:r>
              <a:rPr lang="en-US" b="1" dirty="0" smtClean="0">
                <a:solidFill>
                  <a:schemeClr val="tx1">
                    <a:lumMod val="50000"/>
                  </a:schemeClr>
                </a:solidFill>
              </a:rPr>
              <a:t>clandestine</a:t>
            </a:r>
          </a:p>
          <a:p>
            <a:pPr>
              <a:buNone/>
            </a:pPr>
            <a:r>
              <a:rPr lang="en-US" dirty="0" smtClean="0">
                <a:solidFill>
                  <a:schemeClr val="tx1">
                    <a:lumMod val="50000"/>
                  </a:schemeClr>
                </a:solidFill>
              </a:rPr>
              <a:t>Adjective</a:t>
            </a:r>
          </a:p>
          <a:p>
            <a:pPr>
              <a:buNone/>
            </a:pPr>
            <a:r>
              <a:rPr lang="en-US" dirty="0" smtClean="0">
                <a:solidFill>
                  <a:schemeClr val="tx1">
                    <a:lumMod val="50000"/>
                  </a:schemeClr>
                </a:solidFill>
              </a:rPr>
              <a:t>characterized by, done in, or executed with secrecy or concealment, especially for purposes of subversion or deception-private or surreptitious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5- Vocabulary</a:t>
            </a:r>
            <a:endParaRPr lang="en-US" dirty="0"/>
          </a:p>
        </p:txBody>
      </p:sp>
      <p:sp>
        <p:nvSpPr>
          <p:cNvPr id="3" name="Content Placeholder 2"/>
          <p:cNvSpPr>
            <a:spLocks noGrp="1"/>
          </p:cNvSpPr>
          <p:nvPr>
            <p:ph sz="quarter" idx="1"/>
          </p:nvPr>
        </p:nvSpPr>
        <p:spPr/>
        <p:txBody>
          <a:bodyPr/>
          <a:lstStyle/>
          <a:p>
            <a:r>
              <a:rPr lang="en-US" dirty="0" smtClean="0">
                <a:solidFill>
                  <a:schemeClr val="tx1">
                    <a:lumMod val="50000"/>
                  </a:schemeClr>
                </a:solidFill>
              </a:rPr>
              <a:t>Intentionally embedding vocabulary lessons into read- </a:t>
            </a:r>
            <a:r>
              <a:rPr lang="en-US" dirty="0" err="1" smtClean="0">
                <a:solidFill>
                  <a:schemeClr val="tx1">
                    <a:lumMod val="50000"/>
                  </a:schemeClr>
                </a:solidFill>
              </a:rPr>
              <a:t>alouds</a:t>
            </a:r>
            <a:r>
              <a:rPr lang="en-US" dirty="0" smtClean="0">
                <a:solidFill>
                  <a:schemeClr val="tx1">
                    <a:lumMod val="50000"/>
                  </a:schemeClr>
                </a:solidFill>
              </a:rPr>
              <a:t> is research supported. </a:t>
            </a:r>
          </a:p>
          <a:p>
            <a:r>
              <a:rPr lang="en-US" dirty="0" smtClean="0">
                <a:solidFill>
                  <a:schemeClr val="tx1">
                    <a:lumMod val="50000"/>
                  </a:schemeClr>
                </a:solidFill>
              </a:rPr>
              <a:t>Small group word work with meaning making conversations from Tier 2 words found in read </a:t>
            </a:r>
            <a:r>
              <a:rPr lang="en-US" dirty="0" err="1" smtClean="0">
                <a:solidFill>
                  <a:schemeClr val="tx1">
                    <a:lumMod val="50000"/>
                  </a:schemeClr>
                </a:solidFill>
              </a:rPr>
              <a:t>alouds</a:t>
            </a:r>
            <a:r>
              <a:rPr lang="en-US" dirty="0" smtClean="0">
                <a:solidFill>
                  <a:schemeClr val="tx1">
                    <a:lumMod val="50000"/>
                  </a:schemeClr>
                </a:solidFill>
              </a:rPr>
              <a:t>. </a:t>
            </a:r>
          </a:p>
          <a:p>
            <a:r>
              <a:rPr lang="en-US" dirty="0" smtClean="0">
                <a:solidFill>
                  <a:schemeClr val="tx1">
                    <a:lumMod val="50000"/>
                  </a:schemeClr>
                </a:solidFill>
              </a:rPr>
              <a:t>Build conceptual understandings of words and how they are related rather than definitions in isolation</a:t>
            </a:r>
          </a:p>
          <a:p>
            <a:pPr>
              <a:buNone/>
            </a:pPr>
            <a:endParaRPr lang="en-US" dirty="0" smtClean="0"/>
          </a:p>
          <a:p>
            <a:pPr algn="ctr">
              <a:buNone/>
            </a:pPr>
            <a:r>
              <a:rPr lang="en-US" dirty="0" smtClean="0"/>
              <a:t>Both EXPLICIT and EMBEDDED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Reading Panel-</a:t>
            </a:r>
            <a:br>
              <a:rPr lang="en-US" dirty="0" smtClean="0"/>
            </a:br>
            <a:endParaRPr lang="en-US" dirty="0"/>
          </a:p>
        </p:txBody>
      </p:sp>
      <p:sp>
        <p:nvSpPr>
          <p:cNvPr id="3" name="Content Placeholder 2"/>
          <p:cNvSpPr>
            <a:spLocks noGrp="1"/>
          </p:cNvSpPr>
          <p:nvPr>
            <p:ph sz="quarter" idx="1"/>
          </p:nvPr>
        </p:nvSpPr>
        <p:spPr>
          <a:xfrm>
            <a:off x="0" y="685800"/>
            <a:ext cx="8686800" cy="6705600"/>
          </a:xfrm>
        </p:spPr>
        <p:txBody>
          <a:bodyPr>
            <a:normAutofit fontScale="40000" lnSpcReduction="20000"/>
          </a:bodyPr>
          <a:lstStyle/>
          <a:p>
            <a:pPr>
              <a:buNone/>
            </a:pPr>
            <a:r>
              <a:rPr lang="en-US" sz="5100" dirty="0" smtClean="0"/>
              <a:t>The National Reading Panel’s </a:t>
            </a:r>
            <a:r>
              <a:rPr lang="en-US" sz="5100" dirty="0" smtClean="0"/>
              <a:t>analysis, completed in 2000, found that reading instruction should include: </a:t>
            </a:r>
          </a:p>
          <a:p>
            <a:pPr>
              <a:buNone/>
            </a:pPr>
            <a:r>
              <a:rPr lang="en-US" sz="5100" b="1" dirty="0" smtClean="0"/>
              <a:t>Phonemic </a:t>
            </a:r>
            <a:r>
              <a:rPr lang="en-US" sz="5100" b="1" dirty="0" smtClean="0"/>
              <a:t>awareness</a:t>
            </a:r>
            <a:r>
              <a:rPr lang="en-US" sz="5100" dirty="0" smtClean="0"/>
              <a:t>—the knowledge that spoken words can be broken apart into smaller segments of sound known as phonemes. </a:t>
            </a:r>
          </a:p>
          <a:p>
            <a:pPr>
              <a:buNone/>
            </a:pPr>
            <a:r>
              <a:rPr lang="en-US" sz="5100" b="1" dirty="0" smtClean="0"/>
              <a:t>Phonics</a:t>
            </a:r>
            <a:r>
              <a:rPr lang="en-US" sz="5100" dirty="0" smtClean="0"/>
              <a:t>—the knowledge that letters of the alphabet represent phonemes, and that these sounds are blended together to form written words. Readers who are skilled in phonics can sound out words they haven't seen before, without first having to memorize them.</a:t>
            </a:r>
          </a:p>
          <a:p>
            <a:pPr>
              <a:buNone/>
            </a:pPr>
            <a:r>
              <a:rPr lang="en-US" sz="5100" b="1" dirty="0" smtClean="0"/>
              <a:t>Fluency</a:t>
            </a:r>
            <a:r>
              <a:rPr lang="en-US" sz="5100" dirty="0" smtClean="0"/>
              <a:t>—the ability to recognize words easily, read with greater speed, accuracy, and expression, and to better understand what is read. Children gain fluency by practicing reading until the process becomes automatic; guided oral repeated reading is one approach to helping children become fluent readers.</a:t>
            </a:r>
          </a:p>
          <a:p>
            <a:pPr>
              <a:buNone/>
            </a:pPr>
            <a:r>
              <a:rPr lang="en-US" sz="5100" b="1" dirty="0" smtClean="0"/>
              <a:t>Guided oral reading</a:t>
            </a:r>
            <a:r>
              <a:rPr lang="en-US" sz="5100" dirty="0" smtClean="0"/>
              <a:t>—reading out loud while getting guidance and feedback from skilled readers. The combination of practice and feedback promotes reading fluency.</a:t>
            </a:r>
          </a:p>
          <a:p>
            <a:pPr>
              <a:buNone/>
            </a:pPr>
            <a:r>
              <a:rPr lang="en-US" sz="5100" b="1" dirty="0" smtClean="0"/>
              <a:t>Teaching vocabulary words</a:t>
            </a:r>
            <a:r>
              <a:rPr lang="en-US" sz="5100" dirty="0" smtClean="0"/>
              <a:t>—teaching new words, either as they appear in text, or by introducing new words separately. This type of instruction also aids reading ability.</a:t>
            </a:r>
          </a:p>
          <a:p>
            <a:pPr>
              <a:buNone/>
            </a:pPr>
            <a:r>
              <a:rPr lang="en-US" sz="5100" b="1" dirty="0" smtClean="0"/>
              <a:t>Reading comprehension strategies</a:t>
            </a:r>
            <a:r>
              <a:rPr lang="en-US" sz="5100" dirty="0" smtClean="0"/>
              <a:t>—techniques for helping individuals to understand what they read. Such techniques involve having students summarize what they've read, to gain a better understanding of the material</a:t>
            </a:r>
            <a:r>
              <a:rPr lang="en-US" sz="5100" dirty="0" smtClean="0"/>
              <a:t>.</a:t>
            </a:r>
            <a:endParaRPr lang="en-US"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a:t>
            </a:r>
            <a:endParaRPr lang="en-US" dirty="0"/>
          </a:p>
        </p:txBody>
      </p:sp>
      <p:sp>
        <p:nvSpPr>
          <p:cNvPr id="3" name="Content Placeholder 2"/>
          <p:cNvSpPr>
            <a:spLocks noGrp="1"/>
          </p:cNvSpPr>
          <p:nvPr>
            <p:ph sz="quarter" idx="1"/>
          </p:nvPr>
        </p:nvSpPr>
        <p:spPr/>
        <p:txBody>
          <a:bodyPr/>
          <a:lstStyle/>
          <a:p>
            <a:r>
              <a:rPr lang="en-US" dirty="0" smtClean="0">
                <a:solidFill>
                  <a:schemeClr val="accent5">
                    <a:lumMod val="10000"/>
                  </a:schemeClr>
                </a:solidFill>
              </a:rPr>
              <a:t>www.begintoread.com</a:t>
            </a:r>
            <a:endParaRPr lang="en-US" dirty="0" smtClean="0">
              <a:solidFill>
                <a:schemeClr val="accent5">
                  <a:lumMod val="10000"/>
                </a:schemeClr>
              </a:solidFill>
            </a:endParaRPr>
          </a:p>
          <a:p>
            <a:r>
              <a:rPr lang="en-US" dirty="0" smtClean="0">
                <a:solidFill>
                  <a:schemeClr val="accent5">
                    <a:lumMod val="10000"/>
                  </a:schemeClr>
                </a:solidFill>
              </a:rPr>
              <a:t>www.pbs.org/parents/education/reading-language</a:t>
            </a:r>
            <a:r>
              <a:rPr lang="en-US" dirty="0" smtClean="0">
                <a:solidFill>
                  <a:schemeClr val="accent5">
                    <a:lumMod val="10000"/>
                  </a:schemeClr>
                </a:solidFill>
              </a:rPr>
              <a:t>/</a:t>
            </a:r>
          </a:p>
          <a:p>
            <a:r>
              <a:rPr lang="en-US" dirty="0" smtClean="0">
                <a:solidFill>
                  <a:schemeClr val="accent5">
                    <a:lumMod val="10000"/>
                  </a:schemeClr>
                </a:solidFill>
              </a:rPr>
              <a:t>www.readingdoctor.com.au/phonemes-graphemes-letters-word-burger</a:t>
            </a:r>
            <a:r>
              <a:rPr lang="en-US" dirty="0" smtClean="0">
                <a:solidFill>
                  <a:schemeClr val="accent5">
                    <a:lumMod val="10000"/>
                  </a:schemeClr>
                </a:solidFill>
              </a:rPr>
              <a:t>/</a:t>
            </a:r>
          </a:p>
          <a:p>
            <a:r>
              <a:rPr lang="en-US" dirty="0" smtClean="0">
                <a:solidFill>
                  <a:schemeClr val="accent5">
                    <a:lumMod val="10000"/>
                  </a:schemeClr>
                </a:solidFill>
              </a:rPr>
              <a:t>www.readingrockets.org/strategies</a:t>
            </a:r>
            <a:endParaRPr lang="en-US" dirty="0" smtClean="0">
              <a:solidFill>
                <a:schemeClr val="accent5">
                  <a:lumMod val="10000"/>
                </a:schemeClr>
              </a:solidFill>
            </a:endParaRPr>
          </a:p>
          <a:p>
            <a:r>
              <a:rPr lang="en-US" dirty="0" smtClean="0">
                <a:solidFill>
                  <a:schemeClr val="accent5">
                    <a:lumMod val="10000"/>
                  </a:schemeClr>
                </a:solidFill>
              </a:rPr>
              <a:t>www.discoveryeducation.com</a:t>
            </a:r>
            <a:r>
              <a:rPr lang="en-US" dirty="0" smtClean="0">
                <a:solidFill>
                  <a:schemeClr val="accent5">
                    <a:lumMod val="10000"/>
                  </a:schemeClr>
                </a:solidFill>
              </a:rPr>
              <a:t>/</a:t>
            </a:r>
          </a:p>
          <a:p>
            <a:r>
              <a:rPr lang="en-US" dirty="0" smtClean="0">
                <a:solidFill>
                  <a:schemeClr val="accent5">
                    <a:lumMod val="10000"/>
                  </a:schemeClr>
                </a:solidFill>
              </a:rPr>
              <a:t>www.dailyteachingtools.com/language-arts-graphic-organizers.html</a:t>
            </a:r>
          </a:p>
          <a:p>
            <a:r>
              <a:rPr lang="en-US" dirty="0" smtClean="0">
                <a:solidFill>
                  <a:schemeClr val="accent5">
                    <a:lumMod val="10000"/>
                  </a:schemeClr>
                </a:solidFill>
              </a:rPr>
              <a:t>www.readworks.org</a:t>
            </a:r>
          </a:p>
          <a:p>
            <a:endParaRPr lang="en-US" dirty="0" smtClean="0">
              <a:solidFill>
                <a:schemeClr val="accent5">
                  <a:lumMod val="10000"/>
                </a:schemeClr>
              </a:solidFill>
            </a:endParaRP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resources:</a:t>
            </a:r>
            <a:endParaRPr lang="en-US" dirty="0"/>
          </a:p>
        </p:txBody>
      </p:sp>
      <p:sp>
        <p:nvSpPr>
          <p:cNvPr id="3" name="Content Placeholder 2"/>
          <p:cNvSpPr>
            <a:spLocks noGrp="1"/>
          </p:cNvSpPr>
          <p:nvPr>
            <p:ph sz="quarter" idx="1"/>
          </p:nvPr>
        </p:nvSpPr>
        <p:spPr/>
        <p:txBody>
          <a:bodyPr/>
          <a:lstStyle/>
          <a:p>
            <a:pPr marL="0" indent="0">
              <a:buNone/>
            </a:pPr>
            <a:r>
              <a:rPr lang="en-US" u="sng" dirty="0" smtClean="0"/>
              <a:t>The Fluent Reader: Oral Reading Strategies for Building Word Recognition, Fluency and Comprehension </a:t>
            </a:r>
            <a:r>
              <a:rPr lang="en-US" dirty="0" smtClean="0"/>
              <a:t> by Timothy </a:t>
            </a:r>
            <a:r>
              <a:rPr lang="en-US" dirty="0" err="1" smtClean="0"/>
              <a:t>Rasinki</a:t>
            </a:r>
            <a:endParaRPr lang="en-US" dirty="0" smtClean="0"/>
          </a:p>
          <a:p>
            <a:pPr marL="0" indent="0">
              <a:buNone/>
            </a:pPr>
            <a:endParaRPr lang="en-US" dirty="0"/>
          </a:p>
          <a:p>
            <a:pPr marL="0" indent="0">
              <a:buNone/>
            </a:pPr>
            <a:r>
              <a:rPr lang="en-US" sz="2400" u="sng" dirty="0"/>
              <a:t>Evidence-Based Instruction in Reading: Professional Development Guide to </a:t>
            </a:r>
            <a:r>
              <a:rPr lang="en-US" sz="2400" u="sng" dirty="0" smtClean="0"/>
              <a:t>Fluency</a:t>
            </a:r>
            <a:r>
              <a:rPr lang="en-US" sz="2400" dirty="0" smtClean="0"/>
              <a:t>  by Nancy </a:t>
            </a:r>
            <a:r>
              <a:rPr lang="en-US" sz="2400" dirty="0" err="1" smtClean="0"/>
              <a:t>Padak</a:t>
            </a:r>
            <a:r>
              <a:rPr lang="en-US" sz="2400" dirty="0" smtClean="0"/>
              <a:t> and Timothy </a:t>
            </a:r>
            <a:r>
              <a:rPr lang="en-US" sz="2400" dirty="0" err="1" smtClean="0"/>
              <a:t>Rasinki</a:t>
            </a:r>
            <a:endParaRPr lang="en-US" sz="2400" dirty="0" smtClean="0"/>
          </a:p>
          <a:p>
            <a:pPr marL="0" indent="0">
              <a:buNone/>
            </a:pPr>
            <a:endParaRPr lang="en-US" sz="2400" dirty="0"/>
          </a:p>
          <a:p>
            <a:pPr marL="0" indent="0">
              <a:buNone/>
            </a:pPr>
            <a:r>
              <a:rPr lang="en-US" sz="2400" dirty="0" smtClean="0">
                <a:hlinkClick r:id="rId2"/>
              </a:rPr>
              <a:t>www.readwritethink.org</a:t>
            </a:r>
            <a:endParaRPr lang="en-US" sz="2400" dirty="0" smtClean="0"/>
          </a:p>
          <a:p>
            <a:pPr marL="0" indent="0">
              <a:buNone/>
            </a:pPr>
            <a:endParaRPr lang="en-US" sz="2400" dirty="0"/>
          </a:p>
        </p:txBody>
      </p:sp>
    </p:spTree>
    <p:extLst>
      <p:ext uri="{BB962C8B-B14F-4D97-AF65-F5344CB8AC3E}">
        <p14:creationId xmlns:p14="http://schemas.microsoft.com/office/powerpoint/2010/main" xmlns="" val="33670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Phonemic Awareness</a:t>
            </a:r>
            <a:endParaRPr lang="en-US" dirty="0">
              <a:solidFill>
                <a:schemeClr val="accent5">
                  <a:lumMod val="75000"/>
                </a:schemeClr>
              </a:solidFill>
            </a:endParaRPr>
          </a:p>
        </p:txBody>
      </p:sp>
      <p:sp>
        <p:nvSpPr>
          <p:cNvPr id="3" name="Content Placeholder 2"/>
          <p:cNvSpPr>
            <a:spLocks noGrp="1"/>
          </p:cNvSpPr>
          <p:nvPr>
            <p:ph sz="quarter" idx="1"/>
          </p:nvPr>
        </p:nvSpPr>
        <p:spPr/>
        <p:txBody>
          <a:bodyPr/>
          <a:lstStyle/>
          <a:p>
            <a:pPr>
              <a:buNone/>
            </a:pPr>
            <a:r>
              <a:rPr lang="en-US" dirty="0" smtClean="0">
                <a:solidFill>
                  <a:srgbClr val="002060"/>
                </a:solidFill>
              </a:rPr>
              <a:t>When using a poem, nursery rhyme or song for phonemic awareness you are not providing a written copy. Remember phonemic awareness is about the ability to recognize and manipulate sounds.  A phoneme is a discrete sound. </a:t>
            </a:r>
            <a:endParaRPr lang="en-US" dirty="0" smtClean="0">
              <a:solidFill>
                <a:srgbClr val="002060"/>
              </a:solidFill>
            </a:endParaRPr>
          </a:p>
          <a:p>
            <a:pPr>
              <a:buNone/>
            </a:pPr>
            <a:endParaRPr lang="en-US" dirty="0" smtClean="0">
              <a:solidFill>
                <a:srgbClr val="002060"/>
              </a:solidFill>
            </a:endParaRPr>
          </a:p>
          <a:p>
            <a:pPr>
              <a:buNone/>
            </a:pPr>
            <a:r>
              <a:rPr lang="en-US" dirty="0" smtClean="0">
                <a:solidFill>
                  <a:srgbClr val="002060"/>
                </a:solidFill>
              </a:rPr>
              <a:t>Activity: Down by the Bay</a:t>
            </a:r>
            <a:endParaRPr lang="en-US" dirty="0" smtClean="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Phonemic Awareness</a:t>
            </a:r>
            <a:endParaRPr lang="en-US" dirty="0">
              <a:solidFill>
                <a:schemeClr val="accent5">
                  <a:lumMod val="75000"/>
                </a:schemeClr>
              </a:solidFill>
            </a:endParaRPr>
          </a:p>
        </p:txBody>
      </p:sp>
      <p:sp>
        <p:nvSpPr>
          <p:cNvPr id="3" name="Content Placeholder 2"/>
          <p:cNvSpPr>
            <a:spLocks noGrp="1"/>
          </p:cNvSpPr>
          <p:nvPr>
            <p:ph sz="quarter" idx="1"/>
          </p:nvPr>
        </p:nvSpPr>
        <p:spPr>
          <a:xfrm>
            <a:off x="914400" y="1447800"/>
            <a:ext cx="3352800" cy="2590800"/>
          </a:xfrm>
        </p:spPr>
        <p:txBody>
          <a:bodyPr>
            <a:normAutofit/>
          </a:bodyPr>
          <a:lstStyle/>
          <a:p>
            <a:pPr>
              <a:buNone/>
            </a:pPr>
            <a:r>
              <a:rPr lang="en-US" dirty="0" smtClean="0"/>
              <a:t>Activity: B- A- BA</a:t>
            </a:r>
            <a:endParaRPr lang="en-US" dirty="0" smtClean="0"/>
          </a:p>
          <a:p>
            <a:pPr>
              <a:buNone/>
            </a:pPr>
            <a:endParaRPr lang="en-US" dirty="0"/>
          </a:p>
        </p:txBody>
      </p:sp>
      <p:pic>
        <p:nvPicPr>
          <p:cNvPr id="4098" name="Picture 2" descr="Big Apple">
            <a:hlinkClick r:id="rId2"/>
          </p:cNvPr>
          <p:cNvPicPr>
            <a:picLocks noChangeAspect="1" noChangeArrowheads="1"/>
          </p:cNvPicPr>
          <p:nvPr/>
        </p:nvPicPr>
        <p:blipFill>
          <a:blip r:embed="rId3" cstate="print"/>
          <a:srcRect/>
          <a:stretch>
            <a:fillRect/>
          </a:stretch>
        </p:blipFill>
        <p:spPr bwMode="auto">
          <a:xfrm>
            <a:off x="6096000" y="2438400"/>
            <a:ext cx="1247775" cy="1457681"/>
          </a:xfrm>
          <a:prstGeom prst="rect">
            <a:avLst/>
          </a:prstGeom>
          <a:noFill/>
        </p:spPr>
      </p:pic>
      <p:pic>
        <p:nvPicPr>
          <p:cNvPr id="4099" name="Picture 3" descr="C:\Users\LisaKay\AppData\Local\Microsoft\Windows\Temporary Internet Files\Content.IE5\9MCP92TR\Food8[1].jpg"/>
          <p:cNvPicPr>
            <a:picLocks noChangeAspect="1" noChangeArrowheads="1"/>
          </p:cNvPicPr>
          <p:nvPr/>
        </p:nvPicPr>
        <p:blipFill>
          <a:blip r:embed="rId4" cstate="print"/>
          <a:srcRect/>
          <a:stretch>
            <a:fillRect/>
          </a:stretch>
        </p:blipFill>
        <p:spPr bwMode="auto">
          <a:xfrm>
            <a:off x="1447800" y="3962400"/>
            <a:ext cx="1323258" cy="1828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Domain 2- Phonics</a:t>
            </a:r>
            <a:endParaRPr lang="en-US" dirty="0">
              <a:solidFill>
                <a:schemeClr val="accent5">
                  <a:lumMod val="75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rgbClr val="002060"/>
                </a:solidFill>
              </a:rPr>
              <a:t>Phonics- the relationship between letters and sounds</a:t>
            </a:r>
          </a:p>
          <a:p>
            <a:pPr>
              <a:buNone/>
            </a:pPr>
            <a:r>
              <a:rPr lang="en-US" dirty="0" smtClean="0">
                <a:solidFill>
                  <a:srgbClr val="002060"/>
                </a:solidFill>
              </a:rPr>
              <a:t>A grapheme is the letter representation of that sound. </a:t>
            </a:r>
          </a:p>
          <a:p>
            <a:r>
              <a:rPr lang="en-US" dirty="0" smtClean="0">
                <a:solidFill>
                  <a:srgbClr val="002060"/>
                </a:solidFill>
              </a:rPr>
              <a:t> It can be:</a:t>
            </a:r>
          </a:p>
          <a:p>
            <a:pPr>
              <a:buNone/>
            </a:pPr>
            <a:r>
              <a:rPr lang="en-US" dirty="0" smtClean="0">
                <a:solidFill>
                  <a:srgbClr val="002060"/>
                </a:solidFill>
              </a:rPr>
              <a:t>one letter /b/=b</a:t>
            </a:r>
          </a:p>
          <a:p>
            <a:pPr>
              <a:buNone/>
            </a:pPr>
            <a:r>
              <a:rPr lang="en-US" dirty="0" smtClean="0">
                <a:solidFill>
                  <a:srgbClr val="002060"/>
                </a:solidFill>
              </a:rPr>
              <a:t>two letters /</a:t>
            </a:r>
            <a:r>
              <a:rPr lang="en-US" dirty="0" err="1" smtClean="0">
                <a:solidFill>
                  <a:srgbClr val="002060"/>
                </a:solidFill>
              </a:rPr>
              <a:t>ch</a:t>
            </a:r>
            <a:r>
              <a:rPr lang="en-US" dirty="0" smtClean="0">
                <a:solidFill>
                  <a:srgbClr val="002060"/>
                </a:solidFill>
              </a:rPr>
              <a:t>/=</a:t>
            </a:r>
            <a:r>
              <a:rPr lang="en-US" dirty="0" err="1" smtClean="0">
                <a:solidFill>
                  <a:srgbClr val="002060"/>
                </a:solidFill>
              </a:rPr>
              <a:t>ch</a:t>
            </a:r>
            <a:endParaRPr lang="en-US" dirty="0" smtClean="0">
              <a:solidFill>
                <a:srgbClr val="002060"/>
              </a:solidFill>
            </a:endParaRPr>
          </a:p>
          <a:p>
            <a:pPr>
              <a:buNone/>
            </a:pPr>
            <a:r>
              <a:rPr lang="en-US" dirty="0" smtClean="0">
                <a:solidFill>
                  <a:srgbClr val="002060"/>
                </a:solidFill>
              </a:rPr>
              <a:t>three letters /</a:t>
            </a:r>
            <a:r>
              <a:rPr lang="en-US" dirty="0" err="1" smtClean="0">
                <a:solidFill>
                  <a:srgbClr val="002060"/>
                </a:solidFill>
              </a:rPr>
              <a:t>spl</a:t>
            </a:r>
            <a:r>
              <a:rPr lang="en-US" dirty="0" smtClean="0">
                <a:solidFill>
                  <a:srgbClr val="002060"/>
                </a:solidFill>
              </a:rPr>
              <a:t>/= </a:t>
            </a:r>
            <a:r>
              <a:rPr lang="en-US" dirty="0" err="1" smtClean="0">
                <a:solidFill>
                  <a:srgbClr val="002060"/>
                </a:solidFill>
              </a:rPr>
              <a:t>spl</a:t>
            </a:r>
            <a:endParaRPr lang="en-US" dirty="0" smtClean="0">
              <a:solidFill>
                <a:srgbClr val="002060"/>
              </a:solidFill>
            </a:endParaRPr>
          </a:p>
          <a:p>
            <a:pPr>
              <a:buNone/>
            </a:pPr>
            <a:endParaRPr lang="en-US" dirty="0" smtClean="0">
              <a:solidFill>
                <a:srgbClr val="002060"/>
              </a:solidFill>
            </a:endParaRPr>
          </a:p>
          <a:p>
            <a:pPr>
              <a:buNone/>
            </a:pPr>
            <a:r>
              <a:rPr lang="en-US" dirty="0" smtClean="0">
                <a:solidFill>
                  <a:srgbClr val="002060"/>
                </a:solidFill>
              </a:rPr>
              <a:t>Let’s see what phonics we can pull out of this kid friendly poem…</a:t>
            </a:r>
            <a:endParaRPr lang="en-US" dirty="0" smtClean="0">
              <a:solidFill>
                <a:srgbClr val="00206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991600" cy="6705600"/>
          </a:xfrm>
        </p:spPr>
        <p:txBody>
          <a:bodyPr>
            <a:noAutofit/>
          </a:bodyPr>
          <a:lstStyle/>
          <a:p>
            <a:pPr marL="0" indent="0">
              <a:lnSpc>
                <a:spcPct val="170000"/>
              </a:lnSpc>
              <a:buNone/>
            </a:pPr>
            <a:r>
              <a:rPr lang="en-US" sz="2000" dirty="0" smtClean="0"/>
              <a:t>Flying </a:t>
            </a:r>
            <a:r>
              <a:rPr lang="en-US" sz="2000" dirty="0"/>
              <a:t>raisins are in the air, there are flying raisins everywhere </a:t>
            </a:r>
          </a:p>
          <a:p>
            <a:pPr marL="0" indent="0">
              <a:buNone/>
            </a:pPr>
            <a:r>
              <a:rPr lang="en-US" sz="2000" dirty="0"/>
              <a:t>I see them flying all around, I see them landing on the ground </a:t>
            </a:r>
          </a:p>
          <a:p>
            <a:pPr marL="0" indent="0">
              <a:lnSpc>
                <a:spcPct val="170000"/>
              </a:lnSpc>
              <a:buNone/>
            </a:pPr>
            <a:r>
              <a:rPr lang="en-US" sz="2000" dirty="0"/>
              <a:t>I wish they would just go away, but they’ll just come back another day </a:t>
            </a:r>
          </a:p>
          <a:p>
            <a:pPr marL="0" indent="0">
              <a:lnSpc>
                <a:spcPct val="170000"/>
              </a:lnSpc>
              <a:buNone/>
            </a:pPr>
            <a:r>
              <a:rPr lang="en-US" sz="2000" dirty="0"/>
              <a:t>I see them flying in the sky, I see them getting in my pie </a:t>
            </a:r>
          </a:p>
          <a:p>
            <a:pPr marL="0" indent="0">
              <a:lnSpc>
                <a:spcPct val="170000"/>
              </a:lnSpc>
              <a:buNone/>
            </a:pPr>
            <a:r>
              <a:rPr lang="en-US" sz="2000" dirty="0"/>
              <a:t>I see them walking on my cake, I see them in everything I make </a:t>
            </a:r>
          </a:p>
          <a:p>
            <a:pPr marL="0" indent="0">
              <a:lnSpc>
                <a:spcPct val="170000"/>
              </a:lnSpc>
              <a:buNone/>
            </a:pPr>
            <a:r>
              <a:rPr lang="en-US" sz="2000" dirty="0"/>
              <a:t>I wish they would just go away, but they’ll just come back another day </a:t>
            </a:r>
          </a:p>
          <a:p>
            <a:pPr marL="0" indent="0">
              <a:lnSpc>
                <a:spcPct val="170000"/>
              </a:lnSpc>
              <a:buNone/>
            </a:pPr>
            <a:r>
              <a:rPr lang="en-US" sz="2000" dirty="0"/>
              <a:t>I find them in my cookie dough, I don’t know why they just won’t go </a:t>
            </a:r>
          </a:p>
          <a:p>
            <a:pPr marL="0" indent="0">
              <a:lnSpc>
                <a:spcPct val="170000"/>
              </a:lnSpc>
              <a:buNone/>
            </a:pPr>
            <a:r>
              <a:rPr lang="en-US" sz="2000" dirty="0"/>
              <a:t>I do not like them can’t you see, flying raisins are all over me </a:t>
            </a:r>
          </a:p>
          <a:p>
            <a:pPr marL="0" indent="0">
              <a:lnSpc>
                <a:spcPct val="170000"/>
              </a:lnSpc>
              <a:buNone/>
            </a:pPr>
            <a:r>
              <a:rPr lang="en-US" sz="2000" dirty="0" smtClean="0"/>
              <a:t>Then </a:t>
            </a:r>
            <a:r>
              <a:rPr lang="en-US" sz="2000" dirty="0"/>
              <a:t>I saw the open box, sitting high upon the rack </a:t>
            </a:r>
          </a:p>
          <a:p>
            <a:pPr marL="0" indent="0">
              <a:lnSpc>
                <a:spcPct val="170000"/>
              </a:lnSpc>
              <a:buNone/>
            </a:pPr>
            <a:r>
              <a:rPr lang="en-US" sz="2000" dirty="0"/>
              <a:t>I pulled it down then turned it around, it said </a:t>
            </a:r>
            <a:r>
              <a:rPr lang="en-US" sz="2000" dirty="0" smtClean="0"/>
              <a:t>“CAUTION” </a:t>
            </a:r>
            <a:r>
              <a:rPr lang="en-US" sz="2000" dirty="0"/>
              <a:t>on the back </a:t>
            </a:r>
          </a:p>
          <a:p>
            <a:pPr marL="0" indent="0">
              <a:lnSpc>
                <a:spcPct val="170000"/>
              </a:lnSpc>
              <a:buNone/>
            </a:pPr>
            <a:r>
              <a:rPr lang="en-US" sz="2000" dirty="0"/>
              <a:t>It said not for use in cooking, such as cookies, cakes or pies </a:t>
            </a:r>
          </a:p>
          <a:p>
            <a:pPr marL="0" indent="0">
              <a:lnSpc>
                <a:spcPct val="170000"/>
              </a:lnSpc>
              <a:buNone/>
            </a:pPr>
            <a:r>
              <a:rPr lang="en-US" sz="2000" dirty="0" smtClean="0"/>
              <a:t>I </a:t>
            </a:r>
            <a:r>
              <a:rPr lang="en-US" sz="2000" dirty="0"/>
              <a:t>thought I bought a box of raisins, but they were laboratory flies</a:t>
            </a:r>
          </a:p>
        </p:txBody>
      </p:sp>
      <p:sp>
        <p:nvSpPr>
          <p:cNvPr id="4" name="TextBox 3"/>
          <p:cNvSpPr txBox="1"/>
          <p:nvPr/>
        </p:nvSpPr>
        <p:spPr>
          <a:xfrm>
            <a:off x="8606393" y="228600"/>
            <a:ext cx="461665" cy="3429000"/>
          </a:xfrm>
          <a:prstGeom prst="rect">
            <a:avLst/>
          </a:prstGeom>
          <a:noFill/>
          <a:ln w="57150">
            <a:solidFill>
              <a:srgbClr val="002060"/>
            </a:solidFill>
          </a:ln>
        </p:spPr>
        <p:txBody>
          <a:bodyPr vert="vert" wrap="square" rtlCol="0">
            <a:spAutoFit/>
          </a:bodyPr>
          <a:lstStyle/>
          <a:p>
            <a:r>
              <a:rPr lang="en-US" i="1" dirty="0" smtClean="0"/>
              <a:t>Flying Raisins </a:t>
            </a:r>
            <a:r>
              <a:rPr lang="en-US" dirty="0" smtClean="0"/>
              <a:t>by Roger </a:t>
            </a:r>
            <a:r>
              <a:rPr lang="en-US" dirty="0" err="1" smtClean="0"/>
              <a:t>Horsch</a:t>
            </a:r>
            <a:endParaRPr lang="en-US" dirty="0"/>
          </a:p>
        </p:txBody>
      </p:sp>
    </p:spTree>
    <p:extLst>
      <p:ext uri="{BB962C8B-B14F-4D97-AF65-F5344CB8AC3E}">
        <p14:creationId xmlns:p14="http://schemas.microsoft.com/office/powerpoint/2010/main" xmlns="" val="145567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Phonics Quiz</a:t>
            </a:r>
            <a:endParaRPr lang="en-US" dirty="0"/>
          </a:p>
        </p:txBody>
      </p:sp>
      <p:sp>
        <p:nvSpPr>
          <p:cNvPr id="3" name="Content Placeholder 2"/>
          <p:cNvSpPr>
            <a:spLocks noGrp="1"/>
          </p:cNvSpPr>
          <p:nvPr>
            <p:ph sz="quarter" idx="1"/>
          </p:nvPr>
        </p:nvSpPr>
        <p:spPr/>
        <p:txBody>
          <a:bodyPr>
            <a:normAutofit fontScale="92500"/>
          </a:bodyPr>
          <a:lstStyle/>
          <a:p>
            <a:r>
              <a:rPr lang="en-US" dirty="0" smtClean="0">
                <a:solidFill>
                  <a:schemeClr val="accent5">
                    <a:lumMod val="10000"/>
                  </a:schemeClr>
                </a:solidFill>
              </a:rPr>
              <a:t>How many letters or combinations of letters make the long o sound (as in "toe") in English?  </a:t>
            </a:r>
          </a:p>
          <a:p>
            <a:r>
              <a:rPr lang="en-US" dirty="0" smtClean="0">
                <a:solidFill>
                  <a:schemeClr val="accent5">
                    <a:lumMod val="10000"/>
                  </a:schemeClr>
                </a:solidFill>
              </a:rPr>
              <a:t>What is a phoneme?</a:t>
            </a:r>
          </a:p>
          <a:p>
            <a:r>
              <a:rPr lang="en-US" dirty="0" smtClean="0">
                <a:solidFill>
                  <a:schemeClr val="accent5">
                    <a:lumMod val="10000"/>
                  </a:schemeClr>
                </a:solidFill>
              </a:rPr>
              <a:t>How many phonemes are there in the following words: </a:t>
            </a:r>
            <a:r>
              <a:rPr lang="en-US" b="1" dirty="0" smtClean="0">
                <a:solidFill>
                  <a:schemeClr val="accent5">
                    <a:lumMod val="10000"/>
                  </a:schemeClr>
                </a:solidFill>
              </a:rPr>
              <a:t>cat, chat, fish, stick, blue</a:t>
            </a:r>
            <a:r>
              <a:rPr lang="en-US" dirty="0" smtClean="0">
                <a:solidFill>
                  <a:schemeClr val="accent5">
                    <a:lumMod val="10000"/>
                  </a:schemeClr>
                </a:solidFill>
              </a:rPr>
              <a:t>? </a:t>
            </a:r>
          </a:p>
          <a:p>
            <a:r>
              <a:rPr lang="en-US" dirty="0" smtClean="0">
                <a:solidFill>
                  <a:schemeClr val="accent5">
                    <a:lumMod val="10000"/>
                  </a:schemeClr>
                </a:solidFill>
              </a:rPr>
              <a:t>What is the difference between a phoneme and a grapheme?</a:t>
            </a:r>
          </a:p>
          <a:p>
            <a:r>
              <a:rPr lang="en-US" dirty="0" smtClean="0">
                <a:solidFill>
                  <a:schemeClr val="accent5">
                    <a:lumMod val="10000"/>
                  </a:schemeClr>
                </a:solidFill>
              </a:rPr>
              <a:t>Which two words from the following list have the same vowel sound: </a:t>
            </a:r>
            <a:r>
              <a:rPr lang="en-US" b="1" dirty="0" smtClean="0">
                <a:solidFill>
                  <a:schemeClr val="accent5">
                    <a:lumMod val="10000"/>
                  </a:schemeClr>
                </a:solidFill>
              </a:rPr>
              <a:t>kept, bag, weigh, head, be</a:t>
            </a:r>
            <a:r>
              <a:rPr lang="en-US" dirty="0" smtClean="0">
                <a:solidFill>
                  <a:schemeClr val="accent5">
                    <a:lumMod val="10000"/>
                  </a:schemeClr>
                </a:solidFill>
              </a:rPr>
              <a:t>?</a:t>
            </a:r>
          </a:p>
          <a:p>
            <a:r>
              <a:rPr lang="en-US" dirty="0" smtClean="0">
                <a:solidFill>
                  <a:schemeClr val="accent5">
                    <a:lumMod val="10000"/>
                  </a:schemeClr>
                </a:solidFill>
              </a:rPr>
              <a:t>Identify the </a:t>
            </a:r>
            <a:r>
              <a:rPr lang="en-US" b="1" dirty="0" smtClean="0">
                <a:solidFill>
                  <a:schemeClr val="accent5">
                    <a:lumMod val="10000"/>
                  </a:schemeClr>
                </a:solidFill>
              </a:rPr>
              <a:t>consonant blends</a:t>
            </a:r>
            <a:r>
              <a:rPr lang="en-US" dirty="0" smtClean="0">
                <a:solidFill>
                  <a:schemeClr val="accent5">
                    <a:lumMod val="10000"/>
                  </a:schemeClr>
                </a:solidFill>
              </a:rPr>
              <a:t> in each of the following words: </a:t>
            </a:r>
            <a:r>
              <a:rPr lang="en-US" b="1" dirty="0" smtClean="0">
                <a:solidFill>
                  <a:schemeClr val="accent5">
                    <a:lumMod val="10000"/>
                  </a:schemeClr>
                </a:solidFill>
              </a:rPr>
              <a:t>fist, slip, stride, shred, prod</a:t>
            </a:r>
            <a:r>
              <a:rPr lang="en-US" dirty="0" smtClean="0">
                <a:solidFill>
                  <a:schemeClr val="accent5">
                    <a:lumMod val="10000"/>
                  </a:schemeClr>
                </a:solidFill>
              </a:rPr>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Answers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chemeClr val="accent5">
                    <a:lumMod val="10000"/>
                  </a:schemeClr>
                </a:solidFill>
              </a:rPr>
              <a:t>How many letters or combinations of letters make the long o sound (as in "toe") in English</a:t>
            </a:r>
            <a:r>
              <a:rPr lang="en-US" dirty="0" smtClean="0">
                <a:solidFill>
                  <a:srgbClr val="FF0000"/>
                </a:solidFill>
              </a:rPr>
              <a:t>?  O in go, o in slow, o in goat, o in stone, o in toe, </a:t>
            </a:r>
            <a:r>
              <a:rPr lang="en-US" dirty="0" err="1" smtClean="0">
                <a:solidFill>
                  <a:srgbClr val="FF0000"/>
                </a:solidFill>
              </a:rPr>
              <a:t>ough</a:t>
            </a:r>
            <a:r>
              <a:rPr lang="en-US" dirty="0" smtClean="0">
                <a:solidFill>
                  <a:srgbClr val="FF0000"/>
                </a:solidFill>
              </a:rPr>
              <a:t> in though, </a:t>
            </a:r>
            <a:r>
              <a:rPr lang="en-US" dirty="0" err="1" smtClean="0">
                <a:solidFill>
                  <a:srgbClr val="FF0000"/>
                </a:solidFill>
              </a:rPr>
              <a:t>ew</a:t>
            </a:r>
            <a:r>
              <a:rPr lang="en-US" dirty="0" smtClean="0">
                <a:solidFill>
                  <a:srgbClr val="FF0000"/>
                </a:solidFill>
              </a:rPr>
              <a:t> in sew, eau </a:t>
            </a:r>
            <a:r>
              <a:rPr lang="en-US" dirty="0" smtClean="0">
                <a:solidFill>
                  <a:srgbClr val="FF0000"/>
                </a:solidFill>
              </a:rPr>
              <a:t>as in beau or chateau</a:t>
            </a:r>
          </a:p>
          <a:p>
            <a:r>
              <a:rPr lang="en-US" dirty="0" smtClean="0">
                <a:solidFill>
                  <a:schemeClr val="accent5">
                    <a:lumMod val="10000"/>
                  </a:schemeClr>
                </a:solidFill>
              </a:rPr>
              <a:t>What is a phoneme? </a:t>
            </a:r>
            <a:r>
              <a:rPr lang="en-US" dirty="0" smtClean="0">
                <a:solidFill>
                  <a:srgbClr val="FF0000"/>
                </a:solidFill>
              </a:rPr>
              <a:t>Distinct unit of sound </a:t>
            </a:r>
            <a:r>
              <a:rPr lang="en-US" dirty="0" smtClean="0">
                <a:solidFill>
                  <a:srgbClr val="FF0000"/>
                </a:solidFill>
              </a:rPr>
              <a:t>/</a:t>
            </a:r>
            <a:r>
              <a:rPr lang="en-US" dirty="0" err="1" smtClean="0">
                <a:solidFill>
                  <a:srgbClr val="FF0000"/>
                </a:solidFill>
              </a:rPr>
              <a:t>ch</a:t>
            </a:r>
            <a:r>
              <a:rPr lang="en-US" dirty="0" smtClean="0">
                <a:solidFill>
                  <a:srgbClr val="FF0000"/>
                </a:solidFill>
              </a:rPr>
              <a:t>/</a:t>
            </a:r>
            <a:endParaRPr lang="en-US" dirty="0" smtClean="0">
              <a:solidFill>
                <a:srgbClr val="FF0000"/>
              </a:solidFill>
            </a:endParaRPr>
          </a:p>
          <a:p>
            <a:r>
              <a:rPr lang="en-US" dirty="0" smtClean="0">
                <a:solidFill>
                  <a:schemeClr val="accent5">
                    <a:lumMod val="10000"/>
                  </a:schemeClr>
                </a:solidFill>
              </a:rPr>
              <a:t>How many phonemes are there in the following words: </a:t>
            </a:r>
            <a:r>
              <a:rPr lang="en-US" b="1" dirty="0" smtClean="0">
                <a:solidFill>
                  <a:schemeClr val="accent5">
                    <a:lumMod val="10000"/>
                  </a:schemeClr>
                </a:solidFill>
              </a:rPr>
              <a:t>cat </a:t>
            </a:r>
            <a:r>
              <a:rPr lang="en-US" b="1" dirty="0" smtClean="0">
                <a:solidFill>
                  <a:srgbClr val="FF0000"/>
                </a:solidFill>
              </a:rPr>
              <a:t>3</a:t>
            </a:r>
            <a:r>
              <a:rPr lang="en-US" b="1" dirty="0" smtClean="0">
                <a:solidFill>
                  <a:schemeClr val="accent5">
                    <a:lumMod val="10000"/>
                  </a:schemeClr>
                </a:solidFill>
              </a:rPr>
              <a:t>, chat </a:t>
            </a:r>
            <a:r>
              <a:rPr lang="en-US" b="1" dirty="0" smtClean="0">
                <a:solidFill>
                  <a:srgbClr val="FF0000"/>
                </a:solidFill>
              </a:rPr>
              <a:t>3</a:t>
            </a:r>
            <a:r>
              <a:rPr lang="en-US" b="1" dirty="0" smtClean="0">
                <a:solidFill>
                  <a:schemeClr val="accent5">
                    <a:lumMod val="10000"/>
                  </a:schemeClr>
                </a:solidFill>
              </a:rPr>
              <a:t>, fish </a:t>
            </a:r>
            <a:r>
              <a:rPr lang="en-US" b="1" dirty="0" smtClean="0">
                <a:solidFill>
                  <a:srgbClr val="FF0000"/>
                </a:solidFill>
              </a:rPr>
              <a:t>3</a:t>
            </a:r>
            <a:r>
              <a:rPr lang="en-US" b="1" dirty="0" smtClean="0">
                <a:solidFill>
                  <a:schemeClr val="accent5">
                    <a:lumMod val="10000"/>
                  </a:schemeClr>
                </a:solidFill>
              </a:rPr>
              <a:t>, stick </a:t>
            </a:r>
            <a:r>
              <a:rPr lang="en-US" b="1" dirty="0" smtClean="0">
                <a:solidFill>
                  <a:srgbClr val="FF0000"/>
                </a:solidFill>
              </a:rPr>
              <a:t>4</a:t>
            </a:r>
            <a:r>
              <a:rPr lang="en-US" b="1" dirty="0" smtClean="0">
                <a:solidFill>
                  <a:schemeClr val="accent5">
                    <a:lumMod val="10000"/>
                  </a:schemeClr>
                </a:solidFill>
              </a:rPr>
              <a:t>, </a:t>
            </a:r>
            <a:r>
              <a:rPr lang="en-US" b="1" dirty="0" smtClean="0">
                <a:solidFill>
                  <a:schemeClr val="accent5">
                    <a:lumMod val="10000"/>
                  </a:schemeClr>
                </a:solidFill>
              </a:rPr>
              <a:t>blue </a:t>
            </a:r>
            <a:r>
              <a:rPr lang="en-US" b="1" dirty="0" smtClean="0">
                <a:solidFill>
                  <a:srgbClr val="FF0000"/>
                </a:solidFill>
              </a:rPr>
              <a:t>3</a:t>
            </a:r>
            <a:r>
              <a:rPr lang="en-US" dirty="0" smtClean="0">
                <a:solidFill>
                  <a:schemeClr val="accent5">
                    <a:lumMod val="10000"/>
                  </a:schemeClr>
                </a:solidFill>
              </a:rPr>
              <a:t>? </a:t>
            </a:r>
            <a:endParaRPr lang="en-US" dirty="0" smtClean="0">
              <a:solidFill>
                <a:schemeClr val="accent5">
                  <a:lumMod val="10000"/>
                </a:schemeClr>
              </a:solidFill>
            </a:endParaRPr>
          </a:p>
          <a:p>
            <a:r>
              <a:rPr lang="en-US" dirty="0" smtClean="0">
                <a:solidFill>
                  <a:schemeClr val="accent5">
                    <a:lumMod val="10000"/>
                  </a:schemeClr>
                </a:solidFill>
              </a:rPr>
              <a:t>What is the difference between a phoneme and a grapheme? </a:t>
            </a:r>
            <a:r>
              <a:rPr lang="en-US" dirty="0" smtClean="0">
                <a:solidFill>
                  <a:srgbClr val="FF0000"/>
                </a:solidFill>
              </a:rPr>
              <a:t>Phoneme is heard, grapheme is the combination of letters that make that sound (seen)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1">
      <a:majorFont>
        <a:latin typeface="Georgia"/>
        <a:ea typeface=""/>
        <a:cs typeface=""/>
      </a:majorFont>
      <a:minorFont>
        <a:latin typeface="Georgia"/>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822</TotalTime>
  <Words>1556</Words>
  <Application>Microsoft Office PowerPoint</Application>
  <PresentationFormat>On-screen Show (4:3)</PresentationFormat>
  <Paragraphs>250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TRASH talk!  Teaching Reading Adeptly, Systematically, and with Humor!</vt:lpstr>
      <vt:lpstr>National Reading Panel Five domains of Reading  </vt:lpstr>
      <vt:lpstr>Domain 1: Phonemic Awareness</vt:lpstr>
      <vt:lpstr>Phonemic Awareness</vt:lpstr>
      <vt:lpstr>Phonemic Awareness</vt:lpstr>
      <vt:lpstr>Domain 2- Phonics</vt:lpstr>
      <vt:lpstr>Slide 7</vt:lpstr>
      <vt:lpstr>Phonics Quiz</vt:lpstr>
      <vt:lpstr>Quiz Answers</vt:lpstr>
      <vt:lpstr>Quiz answers</vt:lpstr>
      <vt:lpstr>Slide 11</vt:lpstr>
      <vt:lpstr>Decoding and ‘Swooping’ </vt:lpstr>
      <vt:lpstr>Slide 13</vt:lpstr>
      <vt:lpstr>Slide 14</vt:lpstr>
      <vt:lpstr>Fluency interventions</vt:lpstr>
      <vt:lpstr>Why improve fluency?  It’s a CCGPS standard.</vt:lpstr>
      <vt:lpstr>Domain 4- Comprehension-</vt:lpstr>
      <vt:lpstr> It’s important to match the selection to the students….things to consider:</vt:lpstr>
      <vt:lpstr>Comprehension</vt:lpstr>
      <vt:lpstr>Slide 20</vt:lpstr>
      <vt:lpstr>What other standards can we teach while we are using this poem?</vt:lpstr>
      <vt:lpstr>What other standards can we teach while we are using this poem?</vt:lpstr>
      <vt:lpstr>What other standards can we teach while we are using this poem?</vt:lpstr>
      <vt:lpstr>Comprehension</vt:lpstr>
      <vt:lpstr>Slide 25</vt:lpstr>
      <vt:lpstr>Slide 26</vt:lpstr>
      <vt:lpstr>Slide 27</vt:lpstr>
      <vt:lpstr>Slide 28</vt:lpstr>
      <vt:lpstr>Where can I find poetry for comprehension?</vt:lpstr>
      <vt:lpstr>Domain 5- Vocabulary</vt:lpstr>
      <vt:lpstr>Vocabulary</vt:lpstr>
      <vt:lpstr>Vocabulary</vt:lpstr>
      <vt:lpstr>Domain 5- Vocabulary</vt:lpstr>
      <vt:lpstr>National Reading Panel- </vt:lpstr>
      <vt:lpstr>Websites</vt:lpstr>
      <vt:lpstr>Other resources:</vt:lpstr>
    </vt:vector>
  </TitlesOfParts>
  <Company>Henry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reading fluency  with Poetry</dc:title>
  <dc:creator>Knight, Lisa</dc:creator>
  <cp:lastModifiedBy>LisaKay</cp:lastModifiedBy>
  <cp:revision>41</cp:revision>
  <dcterms:created xsi:type="dcterms:W3CDTF">2013-06-18T13:54:18Z</dcterms:created>
  <dcterms:modified xsi:type="dcterms:W3CDTF">2015-10-13T01:13:10Z</dcterms:modified>
</cp:coreProperties>
</file>