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75" r:id="rId2"/>
    <p:sldId id="277" r:id="rId3"/>
    <p:sldId id="284" r:id="rId4"/>
    <p:sldId id="258" r:id="rId5"/>
    <p:sldId id="279" r:id="rId6"/>
    <p:sldId id="259" r:id="rId7"/>
    <p:sldId id="266" r:id="rId8"/>
    <p:sldId id="264" r:id="rId9"/>
    <p:sldId id="271" r:id="rId10"/>
    <p:sldId id="260" r:id="rId11"/>
    <p:sldId id="261" r:id="rId12"/>
    <p:sldId id="274" r:id="rId13"/>
    <p:sldId id="262" r:id="rId14"/>
    <p:sldId id="263" r:id="rId15"/>
    <p:sldId id="267" r:id="rId16"/>
    <p:sldId id="268" r:id="rId17"/>
    <p:sldId id="269" r:id="rId18"/>
    <p:sldId id="280" r:id="rId19"/>
    <p:sldId id="285" r:id="rId20"/>
    <p:sldId id="283" r:id="rId21"/>
    <p:sldId id="28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F46"/>
    <a:srgbClr val="3A75B0"/>
    <a:srgbClr val="3C4BB8"/>
    <a:srgbClr val="6874CE"/>
    <a:srgbClr val="336699"/>
    <a:srgbClr val="0099CC"/>
    <a:srgbClr val="99FF99"/>
    <a:srgbClr val="335775"/>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91" autoAdjust="0"/>
  </p:normalViewPr>
  <p:slideViewPr>
    <p:cSldViewPr>
      <p:cViewPr varScale="1">
        <p:scale>
          <a:sx n="84" d="100"/>
          <a:sy n="84" d="100"/>
        </p:scale>
        <p:origin x="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4ECC41-2A3E-4B59-B02C-CFF51DB14695}" type="datetimeFigureOut">
              <a:rPr lang="en-US" smtClean="0"/>
              <a:pPr/>
              <a:t>10/8/2015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2AC1AE-F240-4D88-8CCA-F1D61E7DFB97}" type="slidenum">
              <a:rPr lang="en-US" smtClean="0"/>
              <a:pPr/>
              <a:t>‹#›</a:t>
            </a:fld>
            <a:endParaRPr lang="en-US" dirty="0"/>
          </a:p>
        </p:txBody>
      </p:sp>
    </p:spTree>
    <p:extLst>
      <p:ext uri="{BB962C8B-B14F-4D97-AF65-F5344CB8AC3E}">
        <p14:creationId xmlns:p14="http://schemas.microsoft.com/office/powerpoint/2010/main" val="137605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F044E-C951-42B2-BF94-498DF5EE5F6A}" type="datetimeFigureOut">
              <a:rPr lang="en-US" smtClean="0"/>
              <a:pPr/>
              <a:t>10/8/2015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8F9433-F4A4-40E5-AB17-DA80FC0B23E1}" type="slidenum">
              <a:rPr lang="en-US" smtClean="0"/>
              <a:pPr/>
              <a:t>‹#›</a:t>
            </a:fld>
            <a:endParaRPr lang="en-US" dirty="0"/>
          </a:p>
        </p:txBody>
      </p:sp>
    </p:spTree>
    <p:extLst>
      <p:ext uri="{BB962C8B-B14F-4D97-AF65-F5344CB8AC3E}">
        <p14:creationId xmlns:p14="http://schemas.microsoft.com/office/powerpoint/2010/main" val="59476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2</a:t>
            </a:fld>
            <a:endParaRPr lang="en-US" dirty="0"/>
          </a:p>
        </p:txBody>
      </p:sp>
    </p:spTree>
    <p:extLst>
      <p:ext uri="{BB962C8B-B14F-4D97-AF65-F5344CB8AC3E}">
        <p14:creationId xmlns:p14="http://schemas.microsoft.com/office/powerpoint/2010/main" val="172984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Cawood</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12</a:t>
            </a:fld>
            <a:endParaRPr lang="en-US" dirty="0"/>
          </a:p>
        </p:txBody>
      </p:sp>
    </p:spTree>
    <p:extLst>
      <p:ext uri="{BB962C8B-B14F-4D97-AF65-F5344CB8AC3E}">
        <p14:creationId xmlns:p14="http://schemas.microsoft.com/office/powerpoint/2010/main" val="346794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Margaret</a:t>
            </a:r>
            <a:r>
              <a:rPr lang="en-US" baseline="0" dirty="0" smtClean="0"/>
              <a:t> Cawood</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13</a:t>
            </a:fld>
            <a:endParaRPr lang="en-US" dirty="0"/>
          </a:p>
        </p:txBody>
      </p:sp>
    </p:spTree>
    <p:extLst>
      <p:ext uri="{BB962C8B-B14F-4D97-AF65-F5344CB8AC3E}">
        <p14:creationId xmlns:p14="http://schemas.microsoft.com/office/powerpoint/2010/main" val="30432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Ross</a:t>
            </a:r>
            <a:r>
              <a:rPr lang="en-US" baseline="0" dirty="0" smtClean="0"/>
              <a:t> Collins, Ken Parks</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14</a:t>
            </a:fld>
            <a:endParaRPr lang="en-US" dirty="0"/>
          </a:p>
        </p:txBody>
      </p:sp>
    </p:spTree>
    <p:extLst>
      <p:ext uri="{BB962C8B-B14F-4D97-AF65-F5344CB8AC3E}">
        <p14:creationId xmlns:p14="http://schemas.microsoft.com/office/powerpoint/2010/main" val="337710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a:t>
            </a:r>
            <a:r>
              <a:rPr lang="en-US" baseline="0" dirty="0" smtClean="0"/>
              <a:t> Bean</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15</a:t>
            </a:fld>
            <a:endParaRPr lang="en-US" dirty="0"/>
          </a:p>
        </p:txBody>
      </p:sp>
    </p:spTree>
    <p:extLst>
      <p:ext uri="{BB962C8B-B14F-4D97-AF65-F5344CB8AC3E}">
        <p14:creationId xmlns:p14="http://schemas.microsoft.com/office/powerpoint/2010/main" val="149240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Parks</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16</a:t>
            </a:fld>
            <a:endParaRPr lang="en-US" dirty="0"/>
          </a:p>
        </p:txBody>
      </p:sp>
    </p:spTree>
    <p:extLst>
      <p:ext uri="{BB962C8B-B14F-4D97-AF65-F5344CB8AC3E}">
        <p14:creationId xmlns:p14="http://schemas.microsoft.com/office/powerpoint/2010/main" val="417632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Ken Parks</a:t>
            </a:r>
          </a:p>
          <a:p>
            <a:r>
              <a:rPr lang="en-US" dirty="0" smtClean="0"/>
              <a:t>Touching</a:t>
            </a:r>
            <a:r>
              <a:rPr lang="en-US" baseline="0" dirty="0" smtClean="0"/>
              <a:t> on evaluation briefly, but transitioning into What Do We Need as quickly as possible</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17</a:t>
            </a:fld>
            <a:endParaRPr lang="en-US" dirty="0"/>
          </a:p>
        </p:txBody>
      </p:sp>
    </p:spTree>
    <p:extLst>
      <p:ext uri="{BB962C8B-B14F-4D97-AF65-F5344CB8AC3E}">
        <p14:creationId xmlns:p14="http://schemas.microsoft.com/office/powerpoint/2010/main" val="197474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Judge Tilley, Margaret Cawood</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4</a:t>
            </a:fld>
            <a:endParaRPr lang="en-US" dirty="0"/>
          </a:p>
        </p:txBody>
      </p:sp>
    </p:spTree>
    <p:extLst>
      <p:ext uri="{BB962C8B-B14F-4D97-AF65-F5344CB8AC3E}">
        <p14:creationId xmlns:p14="http://schemas.microsoft.com/office/powerpoint/2010/main" val="324672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Judge Tilley, Margaret Cawood</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5</a:t>
            </a:fld>
            <a:endParaRPr lang="en-US" dirty="0"/>
          </a:p>
        </p:txBody>
      </p:sp>
    </p:spTree>
    <p:extLst>
      <p:ext uri="{BB962C8B-B14F-4D97-AF65-F5344CB8AC3E}">
        <p14:creationId xmlns:p14="http://schemas.microsoft.com/office/powerpoint/2010/main" val="400934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Judge Tilley, Margaret Cawood</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6</a:t>
            </a:fld>
            <a:endParaRPr lang="en-US" dirty="0"/>
          </a:p>
        </p:txBody>
      </p:sp>
    </p:spTree>
    <p:extLst>
      <p:ext uri="{BB962C8B-B14F-4D97-AF65-F5344CB8AC3E}">
        <p14:creationId xmlns:p14="http://schemas.microsoft.com/office/powerpoint/2010/main" val="149737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Beth Dague</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7</a:t>
            </a:fld>
            <a:endParaRPr lang="en-US" dirty="0"/>
          </a:p>
        </p:txBody>
      </p:sp>
    </p:spTree>
    <p:extLst>
      <p:ext uri="{BB962C8B-B14F-4D97-AF65-F5344CB8AC3E}">
        <p14:creationId xmlns:p14="http://schemas.microsoft.com/office/powerpoint/2010/main" val="208196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Beth Dague</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8</a:t>
            </a:fld>
            <a:endParaRPr lang="en-US" dirty="0"/>
          </a:p>
        </p:txBody>
      </p:sp>
    </p:spTree>
    <p:extLst>
      <p:ext uri="{BB962C8B-B14F-4D97-AF65-F5344CB8AC3E}">
        <p14:creationId xmlns:p14="http://schemas.microsoft.com/office/powerpoint/2010/main" val="135196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Charles </a:t>
            </a:r>
            <a:r>
              <a:rPr lang="en-US" dirty="0" err="1" smtClean="0"/>
              <a:t>Fetner</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9</a:t>
            </a:fld>
            <a:endParaRPr lang="en-US" dirty="0"/>
          </a:p>
        </p:txBody>
      </p:sp>
    </p:spTree>
    <p:extLst>
      <p:ext uri="{BB962C8B-B14F-4D97-AF65-F5344CB8AC3E}">
        <p14:creationId xmlns:p14="http://schemas.microsoft.com/office/powerpoint/2010/main" val="367077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Ken Parks</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10</a:t>
            </a:fld>
            <a:endParaRPr lang="en-US" dirty="0"/>
          </a:p>
        </p:txBody>
      </p:sp>
    </p:spTree>
    <p:extLst>
      <p:ext uri="{BB962C8B-B14F-4D97-AF65-F5344CB8AC3E}">
        <p14:creationId xmlns:p14="http://schemas.microsoft.com/office/powerpoint/2010/main" val="1829739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Margaret Cawood</a:t>
            </a:r>
            <a:endParaRPr lang="en-US" dirty="0"/>
          </a:p>
        </p:txBody>
      </p:sp>
      <p:sp>
        <p:nvSpPr>
          <p:cNvPr id="4" name="Slide Number Placeholder 3"/>
          <p:cNvSpPr>
            <a:spLocks noGrp="1"/>
          </p:cNvSpPr>
          <p:nvPr>
            <p:ph type="sldNum" sz="quarter" idx="10"/>
          </p:nvPr>
        </p:nvSpPr>
        <p:spPr/>
        <p:txBody>
          <a:bodyPr/>
          <a:lstStyle/>
          <a:p>
            <a:fld id="{6B8F9433-F4A4-40E5-AB17-DA80FC0B23E1}" type="slidenum">
              <a:rPr lang="en-US" smtClean="0"/>
              <a:pPr/>
              <a:t>11</a:t>
            </a:fld>
            <a:endParaRPr lang="en-US" dirty="0"/>
          </a:p>
        </p:txBody>
      </p:sp>
    </p:spTree>
    <p:extLst>
      <p:ext uri="{BB962C8B-B14F-4D97-AF65-F5344CB8AC3E}">
        <p14:creationId xmlns:p14="http://schemas.microsoft.com/office/powerpoint/2010/main" val="172968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11" name="Slide Number Placeholder 10"/>
          <p:cNvSpPr>
            <a:spLocks noGrp="1"/>
          </p:cNvSpPr>
          <p:nvPr>
            <p:ph type="sldNum" sz="quarter" idx="12"/>
          </p:nvPr>
        </p:nvSpPr>
        <p:spPr/>
        <p:txBody>
          <a:bodyPr/>
          <a:lstStyle>
            <a:extLst/>
          </a:lstStyle>
          <a:p>
            <a:pPr>
              <a:defRPr/>
            </a:pPr>
            <a:fld id="{6D5BC3D0-AC56-4C23-A234-7435604D9CE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B9FA9D5A-4F6D-413D-827A-DAD1BE35480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EF187702-9843-4EA2-869D-FF4E8D1BE6A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05D46C6-CC72-4DE5-AC10-960C509DEAFC}"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D04AC091-31D4-47A6-8E7D-0F2FC7591B0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EFED1B0A-BFA9-46BD-A182-94560F4AF70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CCF7A58A-F208-405D-ACE7-126133E0306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663A3E8A-5C78-4C7A-8950-895B63A8585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9777C685-4A6F-4121-B270-E648FBCDD31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29C8D592-B3BC-4193-A30D-6AC891AD9CA8}"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F1C58DBF-4F35-4E5D-B0E8-E1518D812722}" type="slidenum">
              <a:rPr lang="en-US" smtClean="0"/>
              <a:pPr>
                <a:defRPr/>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DE6A346B-F875-4F14-A945-F2E51CCBD71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5400" dirty="0" smtClean="0"/>
              <a:t>A System of Care</a:t>
            </a:r>
          </a:p>
          <a:p>
            <a:pPr algn="ctr"/>
            <a:endParaRPr lang="en-US" sz="5400" dirty="0" smtClean="0"/>
          </a:p>
          <a:p>
            <a:pPr algn="ctr"/>
            <a:r>
              <a:rPr lang="en-US" dirty="0" smtClean="0"/>
              <a:t>Keeping Kids </a:t>
            </a:r>
          </a:p>
          <a:p>
            <a:pPr algn="ctr"/>
            <a:r>
              <a:rPr lang="en-US" dirty="0" smtClean="0"/>
              <a:t>IN their Homes, Schools and Communities</a:t>
            </a:r>
          </a:p>
          <a:p>
            <a:pPr algn="ctr"/>
            <a:endParaRPr lang="en-US" dirty="0" smtClean="0"/>
          </a:p>
          <a:p>
            <a:pPr algn="ctr"/>
            <a:r>
              <a:rPr lang="en-US" dirty="0" smtClean="0"/>
              <a:t>Keeping Kids </a:t>
            </a:r>
          </a:p>
          <a:p>
            <a:pPr algn="ctr"/>
            <a:r>
              <a:rPr lang="en-US" dirty="0" smtClean="0"/>
              <a:t>OUT of Detention and Foster Care</a:t>
            </a:r>
            <a:endParaRPr lang="en-US" dirty="0"/>
          </a:p>
          <a:p>
            <a:pPr algn="ctr"/>
            <a:endParaRPr lang="en-US" dirty="0"/>
          </a:p>
        </p:txBody>
      </p:sp>
    </p:spTree>
    <p:extLst>
      <p:ext uri="{BB962C8B-B14F-4D97-AF65-F5344CB8AC3E}">
        <p14:creationId xmlns:p14="http://schemas.microsoft.com/office/powerpoint/2010/main" val="295992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5410200"/>
            <a:ext cx="8183880" cy="1051560"/>
          </a:xfrm>
        </p:spPr>
        <p:txBody>
          <a:bodyPr/>
          <a:lstStyle/>
          <a:p>
            <a:pPr eaLnBrk="1" hangingPunct="1"/>
            <a:r>
              <a:rPr lang="en-US" dirty="0" smtClean="0"/>
              <a:t>Parents as Partners</a:t>
            </a:r>
          </a:p>
        </p:txBody>
      </p:sp>
      <p:sp>
        <p:nvSpPr>
          <p:cNvPr id="5" name="Content Placeholder 4"/>
          <p:cNvSpPr>
            <a:spLocks noGrp="1"/>
          </p:cNvSpPr>
          <p:nvPr>
            <p:ph idx="1"/>
          </p:nvPr>
        </p:nvSpPr>
        <p:spPr>
          <a:xfrm>
            <a:off x="502920" y="682752"/>
            <a:ext cx="8183880" cy="5184648"/>
          </a:xfrm>
        </p:spPr>
        <p:txBody>
          <a:bodyPr>
            <a:normAutofit/>
          </a:bodyPr>
          <a:lstStyle/>
          <a:p>
            <a:r>
              <a:rPr lang="en-US" dirty="0" smtClean="0">
                <a:effectLst>
                  <a:outerShdw blurRad="50800" dist="38100" dir="10800000" algn="r" rotWithShape="0">
                    <a:prstClr val="black">
                      <a:alpha val="40000"/>
                    </a:prstClr>
                  </a:outerShdw>
                </a:effectLst>
              </a:rPr>
              <a:t>Family Navigators</a:t>
            </a:r>
          </a:p>
          <a:p>
            <a:pPr lvl="1"/>
            <a:r>
              <a:rPr lang="en-US" dirty="0" smtClean="0">
                <a:effectLst>
                  <a:outerShdw blurRad="50800" dist="38100" dir="10800000" algn="r" rotWithShape="0">
                    <a:prstClr val="black">
                      <a:alpha val="40000"/>
                    </a:prstClr>
                  </a:outerShdw>
                </a:effectLst>
              </a:rPr>
              <a:t>Building parent to parent connections as  part of the package for all families in a system of care setting</a:t>
            </a:r>
          </a:p>
          <a:p>
            <a:pPr lvl="1"/>
            <a:r>
              <a:rPr lang="en-US" dirty="0" smtClean="0">
                <a:effectLst>
                  <a:outerShdw blurRad="50800" dist="38100" dir="10800000" algn="r" rotWithShape="0">
                    <a:prstClr val="black">
                      <a:alpha val="40000"/>
                    </a:prstClr>
                  </a:outerShdw>
                </a:effectLst>
              </a:rPr>
              <a:t>Foster the development and effectiveness of parents as helpers in the system of care</a:t>
            </a:r>
          </a:p>
          <a:p>
            <a:pPr lvl="1"/>
            <a:r>
              <a:rPr lang="en-US" dirty="0" smtClean="0">
                <a:effectLst>
                  <a:outerShdw blurRad="50800" dist="38100" dir="10800000" algn="r" rotWithShape="0">
                    <a:prstClr val="black">
                      <a:alpha val="40000"/>
                    </a:prstClr>
                  </a:outerShdw>
                </a:effectLst>
              </a:rPr>
              <a:t>Change the perception of families from recipients of service to partners at all levels of system operation</a:t>
            </a:r>
          </a:p>
          <a:p>
            <a:r>
              <a:rPr lang="en-US" dirty="0" smtClean="0">
                <a:effectLst>
                  <a:outerShdw blurRad="50800" dist="38100" dir="10800000" algn="r" rotWithShape="0">
                    <a:prstClr val="black">
                      <a:alpha val="40000"/>
                    </a:prstClr>
                  </a:outerShdw>
                </a:effectLst>
              </a:rPr>
              <a:t>Training in development to certify Family Navigators as Medicaid-billable Peer Supports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5410200"/>
            <a:ext cx="8183880" cy="1051560"/>
          </a:xfrm>
        </p:spPr>
        <p:txBody>
          <a:bodyPr>
            <a:normAutofit/>
          </a:bodyPr>
          <a:lstStyle/>
          <a:p>
            <a:pPr eaLnBrk="1" hangingPunct="1"/>
            <a:r>
              <a:rPr lang="en-US" dirty="0" smtClean="0"/>
              <a:t>First Steps</a:t>
            </a:r>
          </a:p>
        </p:txBody>
      </p:sp>
      <p:sp>
        <p:nvSpPr>
          <p:cNvPr id="4" name="Content Placeholder 3"/>
          <p:cNvSpPr>
            <a:spLocks noGrp="1"/>
          </p:cNvSpPr>
          <p:nvPr>
            <p:ph idx="1"/>
          </p:nvPr>
        </p:nvSpPr>
        <p:spPr>
          <a:xfrm>
            <a:off x="502920" y="609600"/>
            <a:ext cx="8183880" cy="5181600"/>
          </a:xfrm>
        </p:spPr>
        <p:txBody>
          <a:bodyPr>
            <a:normAutofit fontScale="92500"/>
          </a:bodyPr>
          <a:lstStyle/>
          <a:p>
            <a:pPr>
              <a:lnSpc>
                <a:spcPct val="150000"/>
              </a:lnSpc>
            </a:pPr>
            <a:r>
              <a:rPr lang="en-US" dirty="0" smtClean="0">
                <a:effectLst>
                  <a:outerShdw blurRad="50800" dist="38100" dir="10800000" algn="r" rotWithShape="0">
                    <a:prstClr val="black">
                      <a:alpha val="40000"/>
                    </a:prstClr>
                  </a:outerShdw>
                </a:effectLst>
              </a:rPr>
              <a:t>MAYSI – Screening of juvenile justice youth</a:t>
            </a:r>
          </a:p>
          <a:p>
            <a:pPr>
              <a:lnSpc>
                <a:spcPct val="150000"/>
              </a:lnSpc>
            </a:pPr>
            <a:r>
              <a:rPr lang="en-US" dirty="0" smtClean="0">
                <a:effectLst>
                  <a:outerShdw blurRad="50800" dist="38100" dir="10800000" algn="r" rotWithShape="0">
                    <a:prstClr val="black">
                      <a:alpha val="40000"/>
                    </a:prstClr>
                  </a:outerShdw>
                </a:effectLst>
              </a:rPr>
              <a:t>McArthur Regional site </a:t>
            </a:r>
          </a:p>
          <a:p>
            <a:pPr>
              <a:lnSpc>
                <a:spcPct val="150000"/>
              </a:lnSpc>
            </a:pPr>
            <a:r>
              <a:rPr lang="en-US" dirty="0" smtClean="0">
                <a:effectLst>
                  <a:outerShdw blurRad="50800" dist="38100" dir="10800000" algn="r" rotWithShape="0">
                    <a:prstClr val="black">
                      <a:alpha val="40000"/>
                    </a:prstClr>
                  </a:outerShdw>
                </a:effectLst>
              </a:rPr>
              <a:t>DFCS/DJJ – 25 Kid Pilot</a:t>
            </a:r>
          </a:p>
          <a:p>
            <a:pPr>
              <a:lnSpc>
                <a:spcPct val="150000"/>
              </a:lnSpc>
            </a:pPr>
            <a:r>
              <a:rPr lang="en-US" dirty="0" smtClean="0">
                <a:effectLst>
                  <a:outerShdw blurRad="50800" dist="38100" dir="10800000" algn="r" rotWithShape="0">
                    <a:prstClr val="black">
                      <a:alpha val="40000"/>
                    </a:prstClr>
                  </a:outerShdw>
                </a:effectLst>
              </a:rPr>
              <a:t>ICAN – youth in detention- link to physical/behavioral health services</a:t>
            </a:r>
          </a:p>
          <a:p>
            <a:pPr>
              <a:lnSpc>
                <a:spcPct val="150000"/>
              </a:lnSpc>
            </a:pPr>
            <a:r>
              <a:rPr lang="en-US" dirty="0" smtClean="0">
                <a:effectLst>
                  <a:outerShdw blurRad="50800" dist="38100" dir="10800000" algn="r" rotWithShape="0">
                    <a:prstClr val="black">
                      <a:alpha val="40000"/>
                    </a:prstClr>
                  </a:outerShdw>
                </a:effectLst>
              </a:rPr>
              <a:t>Regional DFCS &amp; DJJ Memorandum of Agreement</a:t>
            </a:r>
          </a:p>
          <a:p>
            <a:pPr>
              <a:lnSpc>
                <a:spcPct val="150000"/>
              </a:lnSpc>
            </a:pPr>
            <a:r>
              <a:rPr lang="en-US" dirty="0" smtClean="0">
                <a:effectLst>
                  <a:outerShdw blurRad="50800" dist="38100" dir="10800000" algn="r" rotWithShape="0">
                    <a:prstClr val="black">
                      <a:alpha val="40000"/>
                    </a:prstClr>
                  </a:outerShdw>
                </a:effectLst>
              </a:rPr>
              <a:t>KidsNet Pilot Site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tarfish3.png"/>
          <p:cNvPicPr>
            <a:picLocks noChangeAspect="1"/>
          </p:cNvPicPr>
          <p:nvPr/>
        </p:nvPicPr>
        <p:blipFill>
          <a:blip r:embed="rId3" cstate="print"/>
          <a:stretch>
            <a:fillRect/>
          </a:stretch>
        </p:blipFill>
        <p:spPr>
          <a:xfrm>
            <a:off x="2057400" y="228600"/>
            <a:ext cx="7619238" cy="5715000"/>
          </a:xfrm>
          <a:prstGeom prst="rect">
            <a:avLst/>
          </a:prstGeom>
        </p:spPr>
      </p:pic>
      <p:sp>
        <p:nvSpPr>
          <p:cNvPr id="4" name="Content Placeholder 3"/>
          <p:cNvSpPr>
            <a:spLocks noGrp="1"/>
          </p:cNvSpPr>
          <p:nvPr>
            <p:ph idx="1"/>
          </p:nvPr>
        </p:nvSpPr>
        <p:spPr>
          <a:xfrm>
            <a:off x="502920" y="609600"/>
            <a:ext cx="3002280" cy="5257800"/>
          </a:xfrm>
        </p:spPr>
        <p:txBody>
          <a:bodyPr>
            <a:normAutofit fontScale="25000" lnSpcReduction="20000"/>
          </a:bodyPr>
          <a:lstStyle/>
          <a:p>
            <a:pPr marL="0" indent="0">
              <a:buNone/>
            </a:pPr>
            <a:r>
              <a:rPr lang="en-US" sz="9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rPr>
              <a:t>…the wise man commented, "But, young man, do you not realize that there are miles and miles of beach and there are starfish all along every mile? You can't possibly make a difference!"</a:t>
            </a:r>
          </a:p>
          <a:p>
            <a:pPr marL="0" indent="0">
              <a:buNone/>
            </a:pPr>
            <a:endParaRPr lang="en-US" sz="9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endParaRPr>
          </a:p>
          <a:p>
            <a:pPr marL="0" indent="0">
              <a:buNone/>
            </a:pPr>
            <a:r>
              <a:rPr lang="en-US" sz="9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rPr>
              <a:t>At this, the young man bent down, picked up yet another starfish, and threw it into the ocean. As it met the water, he said, "It made a difference for that one.“</a:t>
            </a:r>
          </a:p>
          <a:p>
            <a:pPr marL="0" indent="0">
              <a:buNone/>
            </a:pPr>
            <a:endParaRPr lang="en-US" sz="40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endParaRPr>
          </a:p>
          <a:p>
            <a:pPr algn="r">
              <a:buNone/>
            </a:pPr>
            <a:r>
              <a:rPr lang="en-US" sz="5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rPr>
              <a:t>The Starfish Story</a:t>
            </a:r>
          </a:p>
          <a:p>
            <a:pPr algn="r">
              <a:buNone/>
            </a:pPr>
            <a:r>
              <a:rPr lang="en-US" sz="5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rPr>
              <a:t>adapted from The Star Thrower</a:t>
            </a:r>
          </a:p>
          <a:p>
            <a:pPr algn="r">
              <a:buNone/>
            </a:pPr>
            <a:r>
              <a:rPr lang="en-US" sz="5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rPr>
              <a:t> by Loren </a:t>
            </a:r>
            <a:r>
              <a:rPr lang="en-US" sz="5600" dirty="0" err="1"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rPr>
              <a:t>Eiseley</a:t>
            </a:r>
            <a:endParaRPr lang="en-US" sz="5600" dirty="0" smtClean="0">
              <a:solidFill>
                <a:schemeClr val="tx1">
                  <a:lumMod val="95000"/>
                  <a:lumOff val="5000"/>
                </a:schemeClr>
              </a:solidFill>
              <a:effectLst>
                <a:outerShdw blurRad="63500" sx="102000" sy="102000" algn="ctr" rotWithShape="0">
                  <a:prstClr val="black">
                    <a:alpha val="40000"/>
                  </a:prstClr>
                </a:outerShdw>
              </a:effectLst>
              <a:latin typeface="Gabriola" pitchFamily="82" charset="0"/>
            </a:endParaRPr>
          </a:p>
        </p:txBody>
      </p:sp>
      <p:sp>
        <p:nvSpPr>
          <p:cNvPr id="7171" name="Rectangle 2"/>
          <p:cNvSpPr>
            <a:spLocks noGrp="1" noChangeArrowheads="1"/>
          </p:cNvSpPr>
          <p:nvPr>
            <p:ph type="title"/>
          </p:nvPr>
        </p:nvSpPr>
        <p:spPr>
          <a:xfrm>
            <a:off x="457200" y="5410200"/>
            <a:ext cx="8183880" cy="1051560"/>
          </a:xfrm>
        </p:spPr>
        <p:txBody>
          <a:bodyPr>
            <a:normAutofit/>
          </a:bodyPr>
          <a:lstStyle/>
          <a:p>
            <a:pPr eaLnBrk="1" hangingPunct="1"/>
            <a:r>
              <a:rPr lang="en-US" sz="2800" dirty="0" smtClean="0"/>
              <a:t>Connecting the Populations of Focus</a:t>
            </a:r>
          </a:p>
        </p:txBody>
      </p:sp>
      <p:sp>
        <p:nvSpPr>
          <p:cNvPr id="6" name="TextBox 5"/>
          <p:cNvSpPr txBox="1"/>
          <p:nvPr/>
        </p:nvSpPr>
        <p:spPr>
          <a:xfrm rot="2001821">
            <a:off x="6305312" y="2100664"/>
            <a:ext cx="849913" cy="461665"/>
          </a:xfrm>
          <a:prstGeom prst="rect">
            <a:avLst/>
          </a:prstGeom>
          <a:noFill/>
        </p:spPr>
        <p:txBody>
          <a:bodyPr wrap="none" rtlCol="0">
            <a:spAutoFit/>
          </a:bodyPr>
          <a:lstStyle/>
          <a:p>
            <a:r>
              <a:rPr lang="en-US" sz="2400" b="1" dirty="0" smtClean="0">
                <a:ln w="18415" cmpd="sng">
                  <a:noFill/>
                  <a:prstDash val="solid"/>
                </a:ln>
                <a:solidFill>
                  <a:schemeClr val="bg1"/>
                </a:solidFill>
                <a:effectLst>
                  <a:outerShdw blurRad="50800" dist="38100" algn="l" rotWithShape="0">
                    <a:prstClr val="black">
                      <a:alpha val="40000"/>
                    </a:prstClr>
                  </a:outerShdw>
                </a:effectLst>
              </a:rPr>
              <a:t>LIPT</a:t>
            </a:r>
            <a:endParaRPr lang="en-US" sz="2400" b="1" dirty="0">
              <a:ln w="18415" cmpd="sng">
                <a:noFill/>
                <a:prstDash val="solid"/>
              </a:ln>
              <a:solidFill>
                <a:schemeClr val="bg1"/>
              </a:solidFill>
              <a:effectLst>
                <a:outerShdw blurRad="50800" dist="38100" algn="l" rotWithShape="0">
                  <a:prstClr val="black">
                    <a:alpha val="40000"/>
                  </a:prstClr>
                </a:outerShdw>
              </a:effectLst>
            </a:endParaRPr>
          </a:p>
        </p:txBody>
      </p:sp>
      <p:sp>
        <p:nvSpPr>
          <p:cNvPr id="8" name="TextBox 7"/>
          <p:cNvSpPr txBox="1"/>
          <p:nvPr/>
        </p:nvSpPr>
        <p:spPr>
          <a:xfrm rot="19867102">
            <a:off x="4373592" y="4704998"/>
            <a:ext cx="1187761" cy="461665"/>
          </a:xfrm>
          <a:prstGeom prst="rect">
            <a:avLst/>
          </a:prstGeom>
          <a:noFill/>
        </p:spPr>
        <p:txBody>
          <a:bodyPr wrap="none" rtlCol="0">
            <a:spAutoFit/>
          </a:bodyPr>
          <a:lstStyle/>
          <a:p>
            <a:r>
              <a:rPr lang="en-US" sz="2400" b="1" dirty="0" smtClean="0">
                <a:ln w="18415" cmpd="sng">
                  <a:noFill/>
                  <a:prstDash val="solid"/>
                </a:ln>
                <a:solidFill>
                  <a:schemeClr val="bg1"/>
                </a:solidFill>
                <a:effectLst>
                  <a:outerShdw blurRad="50800" dist="38100" algn="l" rotWithShape="0">
                    <a:prstClr val="black">
                      <a:alpha val="40000"/>
                    </a:prstClr>
                  </a:outerShdw>
                </a:effectLst>
              </a:rPr>
              <a:t>START</a:t>
            </a:r>
          </a:p>
        </p:txBody>
      </p:sp>
      <p:sp>
        <p:nvSpPr>
          <p:cNvPr id="9" name="TextBox 8"/>
          <p:cNvSpPr txBox="1"/>
          <p:nvPr/>
        </p:nvSpPr>
        <p:spPr>
          <a:xfrm>
            <a:off x="5257800" y="2819400"/>
            <a:ext cx="1210588" cy="707886"/>
          </a:xfrm>
          <a:prstGeom prst="rect">
            <a:avLst/>
          </a:prstGeom>
          <a:noFill/>
        </p:spPr>
        <p:txBody>
          <a:bodyPr wrap="none" rtlCol="0">
            <a:spAutoFit/>
          </a:bodyPr>
          <a:lstStyle/>
          <a:p>
            <a:pPr algn="ctr"/>
            <a:r>
              <a:rPr lang="en-US" sz="2000" b="1" dirty="0" smtClean="0">
                <a:ln w="18415" cmpd="sng">
                  <a:noFill/>
                  <a:prstDash val="solid"/>
                </a:ln>
                <a:solidFill>
                  <a:schemeClr val="bg1"/>
                </a:solidFill>
                <a:effectLst>
                  <a:outerShdw blurRad="50800" dist="38100" algn="l" rotWithShape="0">
                    <a:prstClr val="black">
                      <a:alpha val="40000"/>
                    </a:prstClr>
                  </a:outerShdw>
                </a:effectLst>
              </a:rPr>
              <a:t>Juvenile</a:t>
            </a:r>
          </a:p>
          <a:p>
            <a:pPr algn="ctr"/>
            <a:r>
              <a:rPr lang="en-US" sz="2000" b="1" dirty="0" smtClean="0">
                <a:ln w="18415" cmpd="sng">
                  <a:noFill/>
                  <a:prstDash val="solid"/>
                </a:ln>
                <a:solidFill>
                  <a:schemeClr val="bg1"/>
                </a:solidFill>
                <a:effectLst>
                  <a:outerShdw blurRad="50800" dist="38100" algn="l" rotWithShape="0">
                    <a:prstClr val="black">
                      <a:alpha val="40000"/>
                    </a:prstClr>
                  </a:outerShdw>
                </a:effectLst>
              </a:rPr>
              <a:t>Court</a:t>
            </a:r>
          </a:p>
        </p:txBody>
      </p:sp>
      <p:sp>
        <p:nvSpPr>
          <p:cNvPr id="10" name="TextBox 9"/>
          <p:cNvSpPr txBox="1"/>
          <p:nvPr/>
        </p:nvSpPr>
        <p:spPr>
          <a:xfrm>
            <a:off x="5562600" y="1219200"/>
            <a:ext cx="879984" cy="461665"/>
          </a:xfrm>
          <a:prstGeom prst="rect">
            <a:avLst/>
          </a:prstGeom>
          <a:noFill/>
        </p:spPr>
        <p:txBody>
          <a:bodyPr wrap="none" rtlCol="0">
            <a:spAutoFit/>
          </a:bodyPr>
          <a:lstStyle/>
          <a:p>
            <a:r>
              <a:rPr lang="en-US" sz="2400" b="1" dirty="0" smtClean="0">
                <a:ln w="18415" cmpd="sng">
                  <a:noFill/>
                  <a:prstDash val="solid"/>
                </a:ln>
                <a:solidFill>
                  <a:schemeClr val="bg1"/>
                </a:solidFill>
                <a:effectLst>
                  <a:outerShdw blurRad="50800" dist="38100" algn="l" rotWithShape="0">
                    <a:prstClr val="black">
                      <a:alpha val="40000"/>
                    </a:prstClr>
                  </a:outerShdw>
                </a:effectLst>
              </a:rPr>
              <a:t>RIAT</a:t>
            </a:r>
          </a:p>
        </p:txBody>
      </p:sp>
      <p:sp>
        <p:nvSpPr>
          <p:cNvPr id="11" name="TextBox 10"/>
          <p:cNvSpPr txBox="1"/>
          <p:nvPr/>
        </p:nvSpPr>
        <p:spPr>
          <a:xfrm rot="797762">
            <a:off x="4458976" y="3845252"/>
            <a:ext cx="1023037" cy="461665"/>
          </a:xfrm>
          <a:prstGeom prst="rect">
            <a:avLst/>
          </a:prstGeom>
          <a:noFill/>
        </p:spPr>
        <p:txBody>
          <a:bodyPr wrap="none" rtlCol="0">
            <a:spAutoFit/>
          </a:bodyPr>
          <a:lstStyle/>
          <a:p>
            <a:r>
              <a:rPr lang="en-US" sz="2400" b="1" dirty="0" smtClean="0">
                <a:ln w="18415" cmpd="sng">
                  <a:noFill/>
                  <a:prstDash val="solid"/>
                </a:ln>
                <a:solidFill>
                  <a:schemeClr val="bg1"/>
                </a:solidFill>
                <a:effectLst>
                  <a:outerShdw blurRad="50800" dist="38100" algn="l" rotWithShape="0">
                    <a:prstClr val="black">
                      <a:alpha val="40000"/>
                    </a:prstClr>
                  </a:outerShdw>
                </a:effectLst>
              </a:rPr>
              <a:t>DFCS</a:t>
            </a:r>
          </a:p>
        </p:txBody>
      </p:sp>
      <p:sp>
        <p:nvSpPr>
          <p:cNvPr id="12" name="TextBox 11"/>
          <p:cNvSpPr txBox="1"/>
          <p:nvPr/>
        </p:nvSpPr>
        <p:spPr>
          <a:xfrm rot="20281801">
            <a:off x="4804339" y="2058597"/>
            <a:ext cx="750526" cy="461665"/>
          </a:xfrm>
          <a:prstGeom prst="rect">
            <a:avLst/>
          </a:prstGeom>
          <a:noFill/>
        </p:spPr>
        <p:txBody>
          <a:bodyPr wrap="none" rtlCol="0">
            <a:spAutoFit/>
          </a:bodyPr>
          <a:lstStyle/>
          <a:p>
            <a:r>
              <a:rPr lang="en-US" sz="2400" b="1" dirty="0" smtClean="0">
                <a:ln w="18415" cmpd="sng">
                  <a:noFill/>
                  <a:prstDash val="solid"/>
                </a:ln>
                <a:solidFill>
                  <a:schemeClr val="bg1"/>
                </a:solidFill>
                <a:effectLst>
                  <a:outerShdw blurRad="50800" dist="38100" algn="l" rotWithShape="0">
                    <a:prstClr val="black">
                      <a:alpha val="40000"/>
                    </a:prstClr>
                  </a:outerShdw>
                </a:effectLst>
              </a:rPr>
              <a:t>DJJ</a:t>
            </a:r>
          </a:p>
        </p:txBody>
      </p:sp>
      <p:sp>
        <p:nvSpPr>
          <p:cNvPr id="14" name="TextBox 13"/>
          <p:cNvSpPr txBox="1"/>
          <p:nvPr/>
        </p:nvSpPr>
        <p:spPr>
          <a:xfrm rot="20742629">
            <a:off x="7158556" y="2474141"/>
            <a:ext cx="995785" cy="707886"/>
          </a:xfrm>
          <a:prstGeom prst="rect">
            <a:avLst/>
          </a:prstGeom>
          <a:noFill/>
        </p:spPr>
        <p:txBody>
          <a:bodyPr wrap="none" rtlCol="0">
            <a:spAutoFit/>
          </a:bodyPr>
          <a:lstStyle/>
          <a:p>
            <a:r>
              <a:rPr lang="en-US" sz="2000" b="1" dirty="0" smtClean="0">
                <a:ln w="18415" cmpd="sng">
                  <a:noFill/>
                  <a:prstDash val="solid"/>
                </a:ln>
                <a:solidFill>
                  <a:schemeClr val="bg1"/>
                </a:solidFill>
                <a:effectLst>
                  <a:outerShdw blurRad="50800" dist="38100" algn="l" rotWithShape="0">
                    <a:prstClr val="black">
                      <a:alpha val="40000"/>
                    </a:prstClr>
                  </a:outerShdw>
                </a:effectLst>
              </a:rPr>
              <a:t>Mental</a:t>
            </a:r>
          </a:p>
          <a:p>
            <a:r>
              <a:rPr lang="en-US" sz="2000" b="1" dirty="0" smtClean="0">
                <a:ln w="18415" cmpd="sng">
                  <a:noFill/>
                  <a:prstDash val="solid"/>
                </a:ln>
                <a:solidFill>
                  <a:schemeClr val="bg1"/>
                </a:solidFill>
                <a:effectLst>
                  <a:outerShdw blurRad="50800" dist="38100" algn="l" rotWithShape="0">
                    <a:prstClr val="black">
                      <a:alpha val="40000"/>
                    </a:prstClr>
                  </a:outerShdw>
                </a:effectLst>
              </a:rPr>
              <a:t>Health</a:t>
            </a:r>
          </a:p>
        </p:txBody>
      </p:sp>
      <p:sp>
        <p:nvSpPr>
          <p:cNvPr id="17" name="TextBox 16"/>
          <p:cNvSpPr txBox="1"/>
          <p:nvPr/>
        </p:nvSpPr>
        <p:spPr>
          <a:xfrm rot="859212">
            <a:off x="3683903" y="2322942"/>
            <a:ext cx="968535" cy="707886"/>
          </a:xfrm>
          <a:prstGeom prst="rect">
            <a:avLst/>
          </a:prstGeom>
          <a:noFill/>
        </p:spPr>
        <p:txBody>
          <a:bodyPr wrap="none" rtlCol="0">
            <a:spAutoFit/>
          </a:bodyPr>
          <a:lstStyle/>
          <a:p>
            <a:r>
              <a:rPr lang="en-US" sz="2000" b="1" dirty="0" smtClean="0">
                <a:ln w="18415" cmpd="sng">
                  <a:noFill/>
                  <a:prstDash val="solid"/>
                </a:ln>
                <a:solidFill>
                  <a:schemeClr val="bg1"/>
                </a:solidFill>
                <a:effectLst>
                  <a:outerShdw blurRad="50800" dist="38100" algn="l" rotWithShape="0">
                    <a:prstClr val="black">
                      <a:alpha val="40000"/>
                    </a:prstClr>
                  </a:outerShdw>
                </a:effectLst>
              </a:rPr>
              <a:t>Public</a:t>
            </a:r>
          </a:p>
          <a:p>
            <a:r>
              <a:rPr lang="en-US" sz="2000" b="1" dirty="0" smtClean="0">
                <a:ln w="18415" cmpd="sng">
                  <a:noFill/>
                  <a:prstDash val="solid"/>
                </a:ln>
                <a:solidFill>
                  <a:schemeClr val="bg1"/>
                </a:solidFill>
                <a:effectLst>
                  <a:outerShdw blurRad="50800" dist="38100" algn="l" rotWithShape="0">
                    <a:prstClr val="black">
                      <a:alpha val="40000"/>
                    </a:prstClr>
                  </a:outerShdw>
                </a:effectLst>
              </a:rPr>
              <a:t>Health</a:t>
            </a:r>
          </a:p>
        </p:txBody>
      </p:sp>
      <p:sp>
        <p:nvSpPr>
          <p:cNvPr id="18" name="TextBox 17"/>
          <p:cNvSpPr txBox="1"/>
          <p:nvPr/>
        </p:nvSpPr>
        <p:spPr>
          <a:xfrm rot="21055587">
            <a:off x="6144080" y="3674480"/>
            <a:ext cx="1236626" cy="707886"/>
          </a:xfrm>
          <a:prstGeom prst="rect">
            <a:avLst/>
          </a:prstGeom>
          <a:noFill/>
        </p:spPr>
        <p:txBody>
          <a:bodyPr wrap="square" rtlCol="0">
            <a:spAutoFit/>
          </a:bodyPr>
          <a:lstStyle/>
          <a:p>
            <a:pPr algn="ctr"/>
            <a:r>
              <a:rPr lang="en-US" sz="2000" b="1" dirty="0" smtClean="0">
                <a:ln w="18415" cmpd="sng">
                  <a:noFill/>
                  <a:prstDash val="solid"/>
                </a:ln>
                <a:solidFill>
                  <a:schemeClr val="bg1"/>
                </a:solidFill>
                <a:effectLst>
                  <a:outerShdw blurRad="50800" dist="38100" algn="l" rotWithShape="0">
                    <a:prstClr val="black">
                      <a:alpha val="40000"/>
                    </a:prstClr>
                  </a:outerShdw>
                </a:effectLst>
              </a:rPr>
              <a:t>Voc.</a:t>
            </a:r>
          </a:p>
          <a:p>
            <a:pPr algn="ctr"/>
            <a:r>
              <a:rPr lang="en-US" sz="2000" b="1" dirty="0" smtClean="0">
                <a:ln w="18415" cmpd="sng">
                  <a:noFill/>
                  <a:prstDash val="solid"/>
                </a:ln>
                <a:solidFill>
                  <a:schemeClr val="bg1"/>
                </a:solidFill>
                <a:effectLst>
                  <a:outerShdw blurRad="50800" dist="38100" algn="l" rotWithShape="0">
                    <a:prstClr val="black">
                      <a:alpha val="40000"/>
                    </a:prstClr>
                  </a:outerShdw>
                </a:effectLst>
              </a:rPr>
              <a:t>Rehab.</a:t>
            </a:r>
          </a:p>
        </p:txBody>
      </p:sp>
      <p:sp>
        <p:nvSpPr>
          <p:cNvPr id="16" name="TextBox 15"/>
          <p:cNvSpPr txBox="1"/>
          <p:nvPr/>
        </p:nvSpPr>
        <p:spPr>
          <a:xfrm rot="2079227">
            <a:off x="5641802" y="4754752"/>
            <a:ext cx="2107719" cy="400110"/>
          </a:xfrm>
          <a:prstGeom prst="rect">
            <a:avLst/>
          </a:prstGeom>
          <a:noFill/>
        </p:spPr>
        <p:txBody>
          <a:bodyPr wrap="square" rtlCol="0">
            <a:spAutoFit/>
          </a:bodyPr>
          <a:lstStyle/>
          <a:p>
            <a:pPr algn="ctr"/>
            <a:r>
              <a:rPr lang="en-US" sz="2000" b="1" dirty="0" smtClean="0">
                <a:ln w="18415" cmpd="sng">
                  <a:noFill/>
                  <a:prstDash val="solid"/>
                </a:ln>
                <a:solidFill>
                  <a:schemeClr val="bg1"/>
                </a:solidFill>
                <a:effectLst>
                  <a:outerShdw blurRad="50800" dist="38100" algn="l" rotWithShape="0">
                    <a:prstClr val="black">
                      <a:alpha val="40000"/>
                    </a:prstClr>
                  </a:outerShdw>
                </a:effectLst>
              </a:rPr>
              <a:t>Education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JJHeader750_GOV.png"/>
          <p:cNvPicPr>
            <a:picLocks noChangeAspect="1"/>
          </p:cNvPicPr>
          <p:nvPr/>
        </p:nvPicPr>
        <p:blipFill>
          <a:blip r:embed="rId3" cstate="print"/>
          <a:stretch>
            <a:fillRect/>
          </a:stretch>
        </p:blipFill>
        <p:spPr>
          <a:xfrm>
            <a:off x="1676400" y="457200"/>
            <a:ext cx="6019800" cy="1315350"/>
          </a:xfrm>
          <a:prstGeom prst="rect">
            <a:avLst/>
          </a:prstGeom>
          <a:effectLst>
            <a:innerShdw blurRad="63500" dist="50800" dir="10800000">
              <a:prstClr val="black">
                <a:alpha val="50000"/>
              </a:prstClr>
            </a:innerShdw>
          </a:effectLst>
        </p:spPr>
      </p:pic>
      <p:sp>
        <p:nvSpPr>
          <p:cNvPr id="8196" name="Rectangle 3"/>
          <p:cNvSpPr>
            <a:spLocks noGrp="1" noChangeArrowheads="1"/>
          </p:cNvSpPr>
          <p:nvPr>
            <p:ph idx="1"/>
          </p:nvPr>
        </p:nvSpPr>
        <p:spPr>
          <a:xfrm>
            <a:off x="457200" y="1828800"/>
            <a:ext cx="8183880" cy="4035552"/>
          </a:xfrm>
        </p:spPr>
        <p:txBody>
          <a:bodyPr/>
          <a:lstStyle/>
          <a:p>
            <a:pPr eaLnBrk="1" hangingPunct="1"/>
            <a:r>
              <a:rPr lang="en-US" dirty="0" smtClean="0">
                <a:effectLst>
                  <a:outerShdw blurRad="50800" dist="38100" algn="l" rotWithShape="0">
                    <a:prstClr val="black">
                      <a:alpha val="40000"/>
                    </a:prstClr>
                  </a:outerShdw>
                </a:effectLst>
              </a:rPr>
              <a:t>Population of Focus: Youth scoring high on DJJ Risk Assessment</a:t>
            </a:r>
          </a:p>
          <a:p>
            <a:pPr eaLnBrk="1" hangingPunct="1"/>
            <a:r>
              <a:rPr lang="en-US" dirty="0" smtClean="0">
                <a:effectLst>
                  <a:outerShdw blurRad="50800" dist="38100" algn="l" rotWithShape="0">
                    <a:prstClr val="black">
                      <a:alpha val="40000"/>
                    </a:prstClr>
                  </a:outerShdw>
                </a:effectLst>
              </a:rPr>
              <a:t>These at-risk youth will receive Wraparound Services from LM CME</a:t>
            </a:r>
          </a:p>
          <a:p>
            <a:pPr lvl="1"/>
            <a:r>
              <a:rPr lang="en-US" dirty="0" smtClean="0">
                <a:effectLst>
                  <a:outerShdw blurRad="50800" dist="38100" algn="l" rotWithShape="0">
                    <a:prstClr val="black">
                      <a:alpha val="40000"/>
                    </a:prstClr>
                  </a:outerShdw>
                </a:effectLst>
              </a:rPr>
              <a:t>Generate sustainability funds through billing</a:t>
            </a:r>
          </a:p>
          <a:p>
            <a:pPr lvl="2"/>
            <a:r>
              <a:rPr lang="en-US" dirty="0" smtClean="0">
                <a:effectLst>
                  <a:outerShdw blurRad="50800" dist="38100" algn="l" rotWithShape="0">
                    <a:prstClr val="black">
                      <a:alpha val="40000"/>
                    </a:prstClr>
                  </a:outerShdw>
                </a:effectLst>
              </a:rPr>
              <a:t>$54.20/day per child, averaging $20,000/month</a:t>
            </a:r>
          </a:p>
          <a:p>
            <a:pPr eaLnBrk="1" hangingPunct="1"/>
            <a:r>
              <a:rPr lang="en-US" dirty="0" smtClean="0">
                <a:effectLst>
                  <a:outerShdw blurRad="50800" dist="38100" algn="l" rotWithShape="0">
                    <a:prstClr val="black">
                      <a:alpha val="40000"/>
                    </a:prstClr>
                  </a:outerShdw>
                </a:effectLst>
              </a:rPr>
              <a:t>System Transformation</a:t>
            </a:r>
          </a:p>
          <a:p>
            <a:pPr lvl="1"/>
            <a:r>
              <a:rPr lang="en-US" dirty="0" smtClean="0">
                <a:effectLst>
                  <a:outerShdw blurRad="50800" dist="38100" algn="l" rotWithShape="0">
                    <a:prstClr val="black">
                      <a:alpha val="40000"/>
                    </a:prstClr>
                  </a:outerShdw>
                </a:effectLst>
              </a:rPr>
              <a:t>Wraparound Training</a:t>
            </a:r>
          </a:p>
          <a:p>
            <a:pPr lvl="1"/>
            <a:r>
              <a:rPr lang="en-US" dirty="0" smtClean="0">
                <a:effectLst>
                  <a:outerShdw blurRad="50800" dist="38100" algn="l" rotWithShape="0">
                    <a:prstClr val="black">
                      <a:alpha val="40000"/>
                    </a:prstClr>
                  </a:outerShdw>
                </a:effectLst>
              </a:rPr>
              <a:t>Coaching</a:t>
            </a:r>
          </a:p>
          <a:p>
            <a:pPr lvl="1"/>
            <a:endParaRPr lang="en-US" dirty="0" smtClean="0">
              <a:effectLst>
                <a:outerShdw blurRad="50800" dist="38100" algn="l" rotWithShape="0">
                  <a:prstClr val="black">
                    <a:alpha val="40000"/>
                  </a:prstClr>
                </a:outerShdw>
              </a:effectLst>
            </a:endParaRPr>
          </a:p>
          <a:p>
            <a:pPr eaLnBrk="1" hangingPunct="1"/>
            <a:endParaRPr lang="en-US" dirty="0" smtClean="0">
              <a:effectLst>
                <a:outerShdw blurRad="50800" dist="38100" algn="l" rotWithShape="0">
                  <a:prstClr val="black">
                    <a:alpha val="40000"/>
                  </a:prstClr>
                </a:outerShdw>
              </a:effectLst>
            </a:endParaRPr>
          </a:p>
        </p:txBody>
      </p:sp>
      <p:pic>
        <p:nvPicPr>
          <p:cNvPr id="13" name="Picture 12" descr="djj logo.png"/>
          <p:cNvPicPr>
            <a:picLocks noChangeAspect="1"/>
          </p:cNvPicPr>
          <p:nvPr/>
        </p:nvPicPr>
        <p:blipFill>
          <a:blip r:embed="rId4" cstate="print"/>
          <a:stretch>
            <a:fillRect/>
          </a:stretch>
        </p:blipFill>
        <p:spPr>
          <a:xfrm>
            <a:off x="612648" y="609600"/>
            <a:ext cx="1014984" cy="1014984"/>
          </a:xfrm>
          <a:prstGeom prst="roundRect">
            <a:avLst>
              <a:gd name="adj" fmla="val 8594"/>
            </a:avLst>
          </a:prstGeom>
          <a:solidFill>
            <a:srgbClr val="FFFFFF">
              <a:shade val="85000"/>
            </a:srgbClr>
          </a:solidFill>
          <a:ln>
            <a:noFill/>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a:xfrm>
            <a:off x="457200" y="1828800"/>
            <a:ext cx="8183880" cy="4035552"/>
          </a:xfrm>
        </p:spPr>
        <p:txBody>
          <a:bodyPr/>
          <a:lstStyle/>
          <a:p>
            <a:pPr eaLnBrk="1" hangingPunct="1"/>
            <a:r>
              <a:rPr lang="en-US" dirty="0" smtClean="0">
                <a:effectLst>
                  <a:outerShdw blurRad="50800" dist="38100" algn="l" rotWithShape="0">
                    <a:prstClr val="black">
                      <a:alpha val="40000"/>
                    </a:prstClr>
                  </a:outerShdw>
                </a:effectLst>
              </a:rPr>
              <a:t>Fiscal contribution to Regional Council (approx. $125,000) currently in process</a:t>
            </a:r>
          </a:p>
          <a:p>
            <a:pPr eaLnBrk="1" hangingPunct="1"/>
            <a:r>
              <a:rPr lang="en-US" dirty="0" smtClean="0">
                <a:effectLst>
                  <a:outerShdw blurRad="50800" dist="38100" algn="l" rotWithShape="0">
                    <a:prstClr val="black">
                      <a:alpha val="40000"/>
                    </a:prstClr>
                  </a:outerShdw>
                </a:effectLst>
              </a:rPr>
              <a:t>System Transformation</a:t>
            </a:r>
          </a:p>
          <a:p>
            <a:pPr lvl="1"/>
            <a:r>
              <a:rPr lang="en-US" dirty="0" smtClean="0">
                <a:effectLst>
                  <a:outerShdw blurRad="50800" dist="38100" algn="l" rotWithShape="0">
                    <a:prstClr val="black">
                      <a:alpha val="40000"/>
                    </a:prstClr>
                  </a:outerShdw>
                </a:effectLst>
              </a:rPr>
              <a:t>Infusion of Wraparound Principles</a:t>
            </a:r>
          </a:p>
          <a:p>
            <a:pPr lvl="1"/>
            <a:r>
              <a:rPr lang="en-US" dirty="0" smtClean="0">
                <a:effectLst>
                  <a:outerShdw blurRad="50800" dist="38100" algn="l" rotWithShape="0">
                    <a:prstClr val="black">
                      <a:alpha val="40000"/>
                    </a:prstClr>
                  </a:outerShdw>
                </a:effectLst>
              </a:rPr>
              <a:t>Bartow, Floyd, &amp; Polk DFCS &amp; START Staff received Wrap Training from Neil Brown</a:t>
            </a:r>
          </a:p>
          <a:p>
            <a:pPr lvl="1"/>
            <a:r>
              <a:rPr lang="en-US" dirty="0" smtClean="0">
                <a:effectLst>
                  <a:outerShdw blurRad="50800" dist="38100" algn="l" rotWithShape="0">
                    <a:prstClr val="black">
                      <a:alpha val="40000"/>
                    </a:prstClr>
                  </a:outerShdw>
                </a:effectLst>
              </a:rPr>
              <a:t>Strengthening and deepening DFCS partnerships across systems</a:t>
            </a:r>
          </a:p>
          <a:p>
            <a:pPr eaLnBrk="1" hangingPunct="1"/>
            <a:r>
              <a:rPr lang="en-US" dirty="0" smtClean="0">
                <a:effectLst>
                  <a:outerShdw blurRad="50800" dist="38100" algn="l" rotWithShape="0">
                    <a:prstClr val="black">
                      <a:alpha val="40000"/>
                    </a:prstClr>
                  </a:outerShdw>
                </a:effectLst>
              </a:rPr>
              <a:t>START</a:t>
            </a:r>
          </a:p>
          <a:p>
            <a:pPr eaLnBrk="1" hangingPunct="1"/>
            <a:endParaRPr lang="en-US" dirty="0" smtClean="0">
              <a:effectLst>
                <a:outerShdw blurRad="50800" dist="38100" algn="l" rotWithShape="0">
                  <a:prstClr val="black">
                    <a:alpha val="40000"/>
                  </a:prstClr>
                </a:outerShdw>
              </a:effectLst>
            </a:endParaRPr>
          </a:p>
          <a:p>
            <a:pPr eaLnBrk="1" hangingPunct="1"/>
            <a:endParaRPr lang="en-US" dirty="0" smtClean="0">
              <a:effectLst>
                <a:outerShdw blurRad="50800" dist="38100" algn="l" rotWithShape="0">
                  <a:prstClr val="black">
                    <a:alpha val="40000"/>
                  </a:prstClr>
                </a:outerShdw>
              </a:effectLst>
            </a:endParaRPr>
          </a:p>
        </p:txBody>
      </p:sp>
      <p:pic>
        <p:nvPicPr>
          <p:cNvPr id="8" name="Picture 7" descr="dhs_dfcs_logo.png"/>
          <p:cNvPicPr>
            <a:picLocks noChangeAspect="1"/>
          </p:cNvPicPr>
          <p:nvPr/>
        </p:nvPicPr>
        <p:blipFill>
          <a:blip r:embed="rId3" cstate="print"/>
          <a:stretch>
            <a:fillRect/>
          </a:stretch>
        </p:blipFill>
        <p:spPr>
          <a:xfrm>
            <a:off x="609600" y="612648"/>
            <a:ext cx="1016232" cy="1016232"/>
          </a:xfrm>
          <a:prstGeom prst="roundRect">
            <a:avLst>
              <a:gd name="adj" fmla="val 8594"/>
            </a:avLst>
          </a:prstGeom>
          <a:solidFill>
            <a:srgbClr val="FFFFFF">
              <a:shade val="85000"/>
            </a:srgbClr>
          </a:solidFill>
          <a:ln>
            <a:noFill/>
          </a:ln>
          <a:effectLst>
            <a:innerShdw blurRad="63500" dist="50800" dir="13500000">
              <a:prstClr val="black">
                <a:alpha val="50000"/>
              </a:prstClr>
            </a:innerShdw>
          </a:effectLst>
        </p:spPr>
      </p:pic>
      <p:sp>
        <p:nvSpPr>
          <p:cNvPr id="6" name="TextBox 5"/>
          <p:cNvSpPr txBox="1"/>
          <p:nvPr/>
        </p:nvSpPr>
        <p:spPr>
          <a:xfrm>
            <a:off x="1828800" y="533400"/>
            <a:ext cx="5234446" cy="1200329"/>
          </a:xfrm>
          <a:prstGeom prst="rect">
            <a:avLst/>
          </a:prstGeom>
          <a:noFill/>
        </p:spPr>
        <p:txBody>
          <a:bodyPr wrap="non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rgbClr val="003F46"/>
                </a:solidFill>
                <a:latin typeface="Arial Black" pitchFamily="34" charset="0"/>
                <a:cs typeface="Arial" pitchFamily="34" charset="0"/>
              </a:rPr>
              <a:t>Division of Family &amp;</a:t>
            </a:r>
          </a:p>
          <a:p>
            <a:r>
              <a:rPr lang="en-US" sz="3600" b="1" dirty="0" smtClean="0">
                <a:ln w="50800"/>
                <a:solidFill>
                  <a:srgbClr val="003F46"/>
                </a:solidFill>
                <a:latin typeface="Arial Black" pitchFamily="34" charset="0"/>
                <a:cs typeface="Arial" pitchFamily="34" charset="0"/>
              </a:rPr>
              <a:t>Children Services</a:t>
            </a:r>
            <a:endParaRPr lang="en-US" sz="3600" b="1" dirty="0">
              <a:ln w="50800"/>
              <a:solidFill>
                <a:srgbClr val="003F46"/>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13969661gocf_logo.png"/>
          <p:cNvPicPr>
            <a:picLocks noGrp="1" noChangeAspect="1"/>
          </p:cNvPicPr>
          <p:nvPr>
            <p:ph idx="1"/>
          </p:nvPr>
        </p:nvPicPr>
        <p:blipFill>
          <a:blip r:embed="rId3" cstate="print"/>
          <a:stretch>
            <a:fillRect/>
          </a:stretch>
        </p:blipFill>
        <p:spPr>
          <a:xfrm>
            <a:off x="612648" y="612648"/>
            <a:ext cx="1015873" cy="1015873"/>
          </a:xfrm>
          <a:prstGeom prst="roundRect">
            <a:avLst>
              <a:gd name="adj" fmla="val 8594"/>
            </a:avLst>
          </a:prstGeom>
          <a:solidFill>
            <a:srgbClr val="FFFFFF">
              <a:shade val="85000"/>
            </a:srgbClr>
          </a:solidFill>
          <a:ln>
            <a:noFill/>
          </a:ln>
          <a:effectLst>
            <a:innerShdw blurRad="63500" dist="50800" dir="13500000">
              <a:prstClr val="black">
                <a:alpha val="50000"/>
              </a:prstClr>
            </a:innerShdw>
          </a:effectLst>
        </p:spPr>
      </p:pic>
      <p:sp>
        <p:nvSpPr>
          <p:cNvPr id="6" name="Rectangle 3"/>
          <p:cNvSpPr txBox="1">
            <a:spLocks noChangeArrowheads="1"/>
          </p:cNvSpPr>
          <p:nvPr/>
        </p:nvSpPr>
        <p:spPr>
          <a:xfrm>
            <a:off x="457200" y="1828800"/>
            <a:ext cx="8183880" cy="4035552"/>
          </a:xfrm>
          <a:prstGeom prst="rect">
            <a:avLst/>
          </a:prstGeom>
        </p:spPr>
        <p:txBody>
          <a:bodyPr vert="horz" lIns="182880" tIns="91440">
            <a:normAutofit lnSpcReduction="10000"/>
          </a:bodyPr>
          <a:lstStyle/>
          <a:p>
            <a:pPr marL="265176" marR="0" lvl="0" indent="-265176" algn="l" defTabSz="914400" rtl="0" eaLnBrk="1" fontAlgn="auto" latinLnBrk="0" hangingPunct="1">
              <a:lnSpc>
                <a:spcPct val="150000"/>
              </a:lnSpc>
              <a:spcBef>
                <a:spcPts val="25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outerShdw blurRad="50800" dist="38100" algn="l" rotWithShape="0">
                    <a:prstClr val="black">
                      <a:alpha val="40000"/>
                    </a:prstClr>
                  </a:outerShdw>
                </a:effectLst>
                <a:uLnTx/>
                <a:uFillTx/>
                <a:latin typeface="+mn-lt"/>
                <a:ea typeface="+mn-ea"/>
                <a:cs typeface="+mn-cs"/>
              </a:rPr>
              <a:t>Early</a:t>
            </a:r>
            <a:r>
              <a:rPr kumimoji="0" lang="en-US" sz="2800" b="0" i="0" u="none" strike="noStrike" kern="1200" cap="none" spc="0" normalizeH="0" noProof="0" dirty="0" smtClean="0">
                <a:ln>
                  <a:noFill/>
                </a:ln>
                <a:solidFill>
                  <a:schemeClr val="tx1"/>
                </a:solidFill>
                <a:effectLst>
                  <a:outerShdw blurRad="50800" dist="38100" algn="l" rotWithShape="0">
                    <a:prstClr val="black">
                      <a:alpha val="40000"/>
                    </a:prstClr>
                  </a:outerShdw>
                </a:effectLst>
                <a:uLnTx/>
                <a:uFillTx/>
                <a:latin typeface="+mn-lt"/>
                <a:ea typeface="+mn-ea"/>
                <a:cs typeface="+mn-cs"/>
              </a:rPr>
              <a:t> Childhood Grant</a:t>
            </a:r>
          </a:p>
          <a:p>
            <a:pPr marL="265176" lvl="0" indent="-265176" fontAlgn="auto">
              <a:lnSpc>
                <a:spcPct val="150000"/>
              </a:lnSpc>
              <a:spcBef>
                <a:spcPts val="250"/>
              </a:spcBef>
              <a:spcAft>
                <a:spcPts val="0"/>
              </a:spcAft>
              <a:buClr>
                <a:schemeClr val="accent1"/>
              </a:buClr>
              <a:buSzPct val="80000"/>
              <a:buFont typeface="Wingdings 2"/>
              <a:buChar char=""/>
              <a:defRPr/>
            </a:pPr>
            <a:r>
              <a:rPr lang="en-US" sz="2800" dirty="0" smtClean="0">
                <a:effectLst>
                  <a:outerShdw blurRad="50800" dist="38100" algn="l" rotWithShape="0">
                    <a:prstClr val="black">
                      <a:alpha val="40000"/>
                    </a:prstClr>
                  </a:outerShdw>
                </a:effectLst>
                <a:latin typeface="+mn-lt"/>
              </a:rPr>
              <a:t>Assessment of resources/risks/gaps</a:t>
            </a:r>
          </a:p>
          <a:p>
            <a:pPr marL="265176" lvl="0" indent="-265176" fontAlgn="auto">
              <a:lnSpc>
                <a:spcPct val="150000"/>
              </a:lnSpc>
              <a:spcBef>
                <a:spcPts val="250"/>
              </a:spcBef>
              <a:spcAft>
                <a:spcPts val="0"/>
              </a:spcAft>
              <a:buClr>
                <a:schemeClr val="accent1"/>
              </a:buClr>
              <a:buSzPct val="80000"/>
              <a:buFont typeface="Wingdings 2"/>
              <a:buChar char=""/>
              <a:defRPr/>
            </a:pPr>
            <a:r>
              <a:rPr lang="en-US" sz="2800" dirty="0" smtClean="0">
                <a:effectLst>
                  <a:outerShdw blurRad="50800" dist="38100" algn="l" rotWithShape="0">
                    <a:prstClr val="black">
                      <a:alpha val="40000"/>
                    </a:prstClr>
                  </a:outerShdw>
                </a:effectLst>
                <a:latin typeface="+mn-lt"/>
              </a:rPr>
              <a:t>Coordination/linkage/referral services</a:t>
            </a:r>
          </a:p>
          <a:p>
            <a:pPr marL="265176" lvl="0" indent="-265176" fontAlgn="auto">
              <a:lnSpc>
                <a:spcPct val="150000"/>
              </a:lnSpc>
              <a:spcBef>
                <a:spcPts val="250"/>
              </a:spcBef>
              <a:spcAft>
                <a:spcPts val="0"/>
              </a:spcAft>
              <a:buClr>
                <a:schemeClr val="accent1"/>
              </a:buClr>
              <a:buSzPct val="80000"/>
              <a:buFont typeface="Wingdings 2"/>
              <a:buChar char=""/>
              <a:defRPr/>
            </a:pPr>
            <a:r>
              <a:rPr lang="en-US" sz="2800" dirty="0" smtClean="0">
                <a:effectLst>
                  <a:outerShdw blurRad="50800" dist="38100" algn="l" rotWithShape="0">
                    <a:prstClr val="black">
                      <a:alpha val="40000"/>
                    </a:prstClr>
                  </a:outerShdw>
                </a:effectLst>
                <a:latin typeface="+mn-lt"/>
              </a:rPr>
              <a:t>Education of agencies/organizations</a:t>
            </a:r>
          </a:p>
          <a:p>
            <a:pPr marL="265176" lvl="0" indent="-265176" fontAlgn="auto">
              <a:lnSpc>
                <a:spcPct val="150000"/>
              </a:lnSpc>
              <a:spcBef>
                <a:spcPts val="250"/>
              </a:spcBef>
              <a:spcAft>
                <a:spcPts val="0"/>
              </a:spcAft>
              <a:buClr>
                <a:schemeClr val="accent1"/>
              </a:buClr>
              <a:buSzPct val="80000"/>
              <a:buFont typeface="Wingdings 2"/>
              <a:buChar char=""/>
              <a:defRPr/>
            </a:pPr>
            <a:r>
              <a:rPr lang="en-US" sz="2800" dirty="0" smtClean="0">
                <a:effectLst>
                  <a:outerShdw blurRad="50800" dist="38100" algn="l" rotWithShape="0">
                    <a:prstClr val="black">
                      <a:alpha val="40000"/>
                    </a:prstClr>
                  </a:outerShdw>
                </a:effectLst>
                <a:latin typeface="+mn-lt"/>
              </a:rPr>
              <a:t>Resource Development</a:t>
            </a:r>
          </a:p>
          <a:p>
            <a:pPr marL="265176" lvl="0" indent="-265176" fontAlgn="auto">
              <a:lnSpc>
                <a:spcPct val="150000"/>
              </a:lnSpc>
              <a:spcBef>
                <a:spcPts val="250"/>
              </a:spcBef>
              <a:spcAft>
                <a:spcPts val="0"/>
              </a:spcAft>
              <a:buClr>
                <a:schemeClr val="accent1"/>
              </a:buClr>
              <a:buSzPct val="80000"/>
              <a:buFont typeface="Wingdings 2"/>
              <a:buChar char=""/>
              <a:defRPr/>
            </a:pPr>
            <a:r>
              <a:rPr lang="en-US" sz="2800" dirty="0" smtClean="0">
                <a:effectLst>
                  <a:outerShdw blurRad="50800" dist="38100" algn="l" rotWithShape="0">
                    <a:prstClr val="black">
                      <a:alpha val="40000"/>
                    </a:prstClr>
                  </a:outerShdw>
                </a:effectLst>
                <a:latin typeface="+mn-lt"/>
              </a:rPr>
              <a:t>Regional web-linked resource directory</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n-US" sz="2800" b="0" i="0" u="none" strike="noStrike" kern="1200" cap="none" spc="0" normalizeH="0" noProof="0" dirty="0" smtClean="0">
              <a:ln>
                <a:noFill/>
              </a:ln>
              <a:solidFill>
                <a:schemeClr val="tx1"/>
              </a:solidFill>
              <a:effectLst>
                <a:outerShdw blurRad="50800" dist="38100" algn="l" rotWithShape="0">
                  <a:prstClr val="black">
                    <a:alpha val="40000"/>
                  </a:prstClr>
                </a:outerShdw>
              </a:effectLst>
              <a:uLnTx/>
              <a:uFillTx/>
              <a:latin typeface="+mn-lt"/>
              <a:ea typeface="+mn-ea"/>
              <a:cs typeface="+mn-cs"/>
            </a:endParaRPr>
          </a:p>
        </p:txBody>
      </p:sp>
      <p:sp>
        <p:nvSpPr>
          <p:cNvPr id="8" name="TextBox 7"/>
          <p:cNvSpPr txBox="1"/>
          <p:nvPr/>
        </p:nvSpPr>
        <p:spPr>
          <a:xfrm>
            <a:off x="1828800" y="533400"/>
            <a:ext cx="4991751" cy="120032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3600" b="1" spc="150" dirty="0" smtClean="0">
                <a:ln w="11430"/>
                <a:solidFill>
                  <a:srgbClr val="333399"/>
                </a:solidFill>
                <a:effectLst>
                  <a:outerShdw blurRad="25400" algn="tl" rotWithShape="0">
                    <a:srgbClr val="000000">
                      <a:alpha val="43000"/>
                    </a:srgbClr>
                  </a:outerShdw>
                </a:effectLst>
                <a:latin typeface="Times New Roman" pitchFamily="18" charset="0"/>
                <a:cs typeface="Times New Roman" pitchFamily="18" charset="0"/>
              </a:rPr>
              <a:t>Governor’s Office for</a:t>
            </a:r>
          </a:p>
          <a:p>
            <a:r>
              <a:rPr lang="en-US" sz="3600" b="1" spc="150" dirty="0" smtClean="0">
                <a:ln w="11430"/>
                <a:solidFill>
                  <a:srgbClr val="333399"/>
                </a:solidFill>
                <a:effectLst>
                  <a:outerShdw blurRad="25400" algn="tl" rotWithShape="0">
                    <a:srgbClr val="000000">
                      <a:alpha val="43000"/>
                    </a:srgbClr>
                  </a:outerShdw>
                </a:effectLst>
                <a:latin typeface="Times New Roman" pitchFamily="18" charset="0"/>
                <a:cs typeface="Times New Roman" pitchFamily="18" charset="0"/>
              </a:rPr>
              <a:t>Children and Families</a:t>
            </a:r>
            <a:endParaRPr lang="en-US" sz="3600" b="1" spc="150" dirty="0">
              <a:ln w="11430"/>
              <a:solidFill>
                <a:srgbClr val="333399"/>
              </a:solidFill>
              <a:effectLst>
                <a:outerShdw blurRad="25400" algn="tl" rotWithShape="0">
                  <a:srgbClr val="000000">
                    <a:alpha val="43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normAutofit/>
          </a:bodyPr>
          <a:lstStyle/>
          <a:p>
            <a:r>
              <a:rPr lang="en-US" dirty="0" smtClean="0"/>
              <a:t>Network Expansion</a:t>
            </a:r>
            <a:endParaRPr lang="en-US" dirty="0"/>
          </a:p>
        </p:txBody>
      </p:sp>
      <p:sp>
        <p:nvSpPr>
          <p:cNvPr id="3" name="Content Placeholder 2"/>
          <p:cNvSpPr>
            <a:spLocks noGrp="1"/>
          </p:cNvSpPr>
          <p:nvPr>
            <p:ph idx="1"/>
          </p:nvPr>
        </p:nvSpPr>
        <p:spPr>
          <a:xfrm>
            <a:off x="502920" y="685800"/>
            <a:ext cx="8183880" cy="5029200"/>
          </a:xfrm>
        </p:spPr>
        <p:txBody>
          <a:bodyPr>
            <a:normAutofit/>
          </a:bodyPr>
          <a:lstStyle/>
          <a:p>
            <a:r>
              <a:rPr lang="en-US" dirty="0" smtClean="0">
                <a:effectLst>
                  <a:outerShdw blurRad="50800" dist="38100" algn="l" rotWithShape="0">
                    <a:prstClr val="black">
                      <a:alpha val="40000"/>
                    </a:prstClr>
                  </a:outerShdw>
                </a:effectLst>
              </a:rPr>
              <a:t>Expanding the Network</a:t>
            </a:r>
          </a:p>
          <a:p>
            <a:pPr lvl="1"/>
            <a:r>
              <a:rPr lang="en-US" dirty="0" smtClean="0">
                <a:effectLst>
                  <a:outerShdw blurRad="50800" dist="38100" algn="l" rotWithShape="0">
                    <a:prstClr val="black">
                      <a:alpha val="40000"/>
                    </a:prstClr>
                  </a:outerShdw>
                </a:effectLst>
              </a:rPr>
              <a:t>Growing the provider network regionally and offering technical assistance to other regions</a:t>
            </a:r>
          </a:p>
          <a:p>
            <a:r>
              <a:rPr lang="en-US" dirty="0" smtClean="0">
                <a:effectLst>
                  <a:outerShdw blurRad="50800" dist="38100" algn="l" rotWithShape="0">
                    <a:prstClr val="black">
                      <a:alpha val="40000"/>
                    </a:prstClr>
                  </a:outerShdw>
                </a:effectLst>
              </a:rPr>
              <a:t>Deepening partnerships</a:t>
            </a:r>
          </a:p>
          <a:p>
            <a:pPr lvl="1"/>
            <a:r>
              <a:rPr lang="en-US" dirty="0" smtClean="0">
                <a:effectLst>
                  <a:outerShdw blurRad="50800" dist="38100" algn="l" rotWithShape="0">
                    <a:prstClr val="black">
                      <a:alpha val="40000"/>
                    </a:prstClr>
                  </a:outerShdw>
                </a:effectLst>
              </a:rPr>
              <a:t>Deepen partnership with education</a:t>
            </a:r>
          </a:p>
          <a:p>
            <a:pPr lvl="1"/>
            <a:r>
              <a:rPr lang="en-US" dirty="0" smtClean="0">
                <a:effectLst>
                  <a:outerShdw blurRad="50800" dist="38100" algn="l" rotWithShape="0">
                    <a:prstClr val="black">
                      <a:alpha val="40000"/>
                    </a:prstClr>
                  </a:outerShdw>
                </a:effectLst>
              </a:rPr>
              <a:t>Ensure deeper partnership with Public Health, in light of healthcare reform, as well as Early Childcare Initiative</a:t>
            </a:r>
          </a:p>
          <a:p>
            <a:pPr lvl="1"/>
            <a:r>
              <a:rPr lang="en-US" dirty="0" smtClean="0">
                <a:effectLst>
                  <a:outerShdw blurRad="50800" dist="38100" algn="l" rotWithShape="0">
                    <a:prstClr val="black">
                      <a:alpha val="40000"/>
                    </a:prstClr>
                  </a:outerShdw>
                </a:effectLst>
              </a:rPr>
              <a:t>Strengthen relationships with Faith-based partners</a:t>
            </a:r>
          </a:p>
          <a:p>
            <a:pPr lvl="1"/>
            <a:r>
              <a:rPr lang="en-US" dirty="0" smtClean="0">
                <a:effectLst>
                  <a:outerShdw blurRad="50800" dist="38100" algn="l" rotWithShape="0">
                    <a:prstClr val="black">
                      <a:alpha val="40000"/>
                    </a:prstClr>
                  </a:outerShdw>
                </a:effectLst>
              </a:rPr>
              <a:t>State legislators</a:t>
            </a:r>
          </a:p>
          <a:p>
            <a:pPr lvl="1"/>
            <a:r>
              <a:rPr lang="en-US" dirty="0" smtClean="0">
                <a:effectLst>
                  <a:outerShdw blurRad="50800" dist="38100" algn="l" rotWithShape="0">
                    <a:prstClr val="black">
                      <a:alpha val="40000"/>
                    </a:prstClr>
                  </a:outerShdw>
                </a:effectLst>
              </a:rPr>
              <a:t>Community leadership</a:t>
            </a:r>
            <a:endParaRPr lang="en-US" dirty="0">
              <a:effectLst>
                <a:outerShdw blurRad="50800" dist="381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lstStyle/>
          <a:p>
            <a:r>
              <a:rPr lang="en-US" dirty="0" smtClean="0"/>
              <a:t>Evaluation</a:t>
            </a:r>
            <a:endParaRPr lang="en-US" dirty="0"/>
          </a:p>
        </p:txBody>
      </p:sp>
      <p:sp>
        <p:nvSpPr>
          <p:cNvPr id="3" name="Content Placeholder 2"/>
          <p:cNvSpPr>
            <a:spLocks noGrp="1"/>
          </p:cNvSpPr>
          <p:nvPr>
            <p:ph idx="1"/>
          </p:nvPr>
        </p:nvSpPr>
        <p:spPr>
          <a:xfrm>
            <a:off x="502920" y="2133600"/>
            <a:ext cx="4373880" cy="2584704"/>
          </a:xfrm>
        </p:spPr>
        <p:txBody>
          <a:bodyPr/>
          <a:lstStyle/>
          <a:p>
            <a:pPr>
              <a:lnSpc>
                <a:spcPct val="200000"/>
              </a:lnSpc>
            </a:pPr>
            <a:r>
              <a:rPr lang="en-US" dirty="0" smtClean="0">
                <a:effectLst>
                  <a:outerShdw blurRad="50800" dist="38100" algn="l" rotWithShape="0">
                    <a:prstClr val="black">
                      <a:alpha val="40000"/>
                    </a:prstClr>
                  </a:outerShdw>
                </a:effectLst>
              </a:rPr>
              <a:t>Data-driven</a:t>
            </a:r>
          </a:p>
          <a:p>
            <a:pPr>
              <a:lnSpc>
                <a:spcPct val="200000"/>
              </a:lnSpc>
            </a:pPr>
            <a:r>
              <a:rPr lang="en-US" dirty="0" smtClean="0">
                <a:effectLst>
                  <a:outerShdw blurRad="50800" dist="38100" algn="l" rotWithShape="0">
                    <a:prstClr val="black">
                      <a:alpha val="40000"/>
                    </a:prstClr>
                  </a:outerShdw>
                </a:effectLst>
              </a:rPr>
              <a:t>Cost benefit analysis</a:t>
            </a:r>
            <a:endParaRPr lang="en-US" dirty="0">
              <a:effectLst>
                <a:outerShdw blurRad="50800" dist="38100" algn="l" rotWithShape="0">
                  <a:prstClr val="black">
                    <a:alpha val="40000"/>
                  </a:prstClr>
                </a:outerShdw>
              </a:effectLst>
            </a:endParaRPr>
          </a:p>
        </p:txBody>
      </p:sp>
      <p:pic>
        <p:nvPicPr>
          <p:cNvPr id="6" name="Picture 5" descr="Picture2.png"/>
          <p:cNvPicPr>
            <a:picLocks noChangeAspect="1"/>
          </p:cNvPicPr>
          <p:nvPr/>
        </p:nvPicPr>
        <p:blipFill>
          <a:blip r:embed="rId3" cstate="print"/>
          <a:stretch>
            <a:fillRect/>
          </a:stretch>
        </p:blipFill>
        <p:spPr>
          <a:xfrm>
            <a:off x="5029200" y="609600"/>
            <a:ext cx="3352800" cy="5128279"/>
          </a:xfrm>
          <a:prstGeom prst="rect">
            <a:avLst/>
          </a:prstGeom>
          <a:effectLst>
            <a:outerShdw blurRad="114300" dist="38100" dir="18900000" algn="b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smtClean="0"/>
              <a:t>Why do we need to have these </a:t>
            </a:r>
          </a:p>
          <a:p>
            <a:pPr marL="0" indent="0">
              <a:buNone/>
            </a:pPr>
            <a:r>
              <a:rPr lang="en-US" sz="4000" dirty="0"/>
              <a:t>c</a:t>
            </a:r>
            <a:r>
              <a:rPr lang="en-US" sz="4000" dirty="0" smtClean="0"/>
              <a:t>onversations? </a:t>
            </a:r>
          </a:p>
        </p:txBody>
      </p:sp>
    </p:spTree>
    <p:extLst>
      <p:ext uri="{BB962C8B-B14F-4D97-AF65-F5344CB8AC3E}">
        <p14:creationId xmlns:p14="http://schemas.microsoft.com/office/powerpoint/2010/main" val="27467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They are all OUR kids</a:t>
            </a:r>
          </a:p>
          <a:p>
            <a:pPr marL="0" indent="0">
              <a:buNone/>
            </a:pPr>
            <a:endParaRPr lang="en-US" dirty="0"/>
          </a:p>
          <a:p>
            <a:pPr marL="0" indent="0">
              <a:buNone/>
            </a:pPr>
            <a:r>
              <a:rPr lang="en-US" dirty="0" smtClean="0"/>
              <a:t>We all face similar challenges</a:t>
            </a:r>
          </a:p>
          <a:p>
            <a:endParaRPr lang="en-US" dirty="0"/>
          </a:p>
          <a:p>
            <a:pPr marL="0" indent="0">
              <a:buNone/>
            </a:pPr>
            <a:r>
              <a:rPr lang="en-US" dirty="0" smtClean="0"/>
              <a:t>School to Prison Pipeline</a:t>
            </a:r>
          </a:p>
          <a:p>
            <a:endParaRPr lang="en-US" dirty="0"/>
          </a:p>
          <a:p>
            <a:pPr marL="0" indent="0">
              <a:buNone/>
            </a:pPr>
            <a:r>
              <a:rPr lang="en-US" dirty="0" smtClean="0"/>
              <a:t>Together we can make a difference</a:t>
            </a:r>
            <a:endParaRPr lang="en-US" dirty="0"/>
          </a:p>
        </p:txBody>
      </p:sp>
    </p:spTree>
    <p:extLst>
      <p:ext uri="{BB962C8B-B14F-4D97-AF65-F5344CB8AC3E}">
        <p14:creationId xmlns:p14="http://schemas.microsoft.com/office/powerpoint/2010/main" val="210791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685800" y="1066800"/>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Northwest Georgia</a:t>
            </a:r>
            <a:b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System of Care</a:t>
            </a:r>
          </a:p>
        </p:txBody>
      </p:sp>
      <p:sp>
        <p:nvSpPr>
          <p:cNvPr id="2052" name="Rectangle 3"/>
          <p:cNvSpPr>
            <a:spLocks noGrp="1" noChangeArrowheads="1"/>
          </p:cNvSpPr>
          <p:nvPr>
            <p:ph type="subTitle" idx="1"/>
          </p:nvPr>
        </p:nvSpPr>
        <p:spPr>
          <a:xfrm>
            <a:off x="1371600" y="2819400"/>
            <a:ext cx="6400800" cy="609600"/>
          </a:xfrm>
        </p:spPr>
        <p:txBody>
          <a:bodyPr/>
          <a:lstStyle/>
          <a:p>
            <a:pPr eaLnBrk="1" hangingPunct="1"/>
            <a:r>
              <a:rPr lang="en-US" dirty="0" smtClean="0"/>
              <a:t>Building a System of Care</a:t>
            </a:r>
          </a:p>
        </p:txBody>
      </p:sp>
    </p:spTree>
    <p:extLst>
      <p:ext uri="{BB962C8B-B14F-4D97-AF65-F5344CB8AC3E}">
        <p14:creationId xmlns:p14="http://schemas.microsoft.com/office/powerpoint/2010/main" val="269529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Other Questions or Comments?</a:t>
            </a:r>
            <a:endParaRPr lang="en-US" dirty="0"/>
          </a:p>
        </p:txBody>
      </p:sp>
    </p:spTree>
    <p:extLst>
      <p:ext uri="{BB962C8B-B14F-4D97-AF65-F5344CB8AC3E}">
        <p14:creationId xmlns:p14="http://schemas.microsoft.com/office/powerpoint/2010/main" val="2533043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marL="0" indent="0" algn="ctr">
              <a:buNone/>
            </a:pPr>
            <a:r>
              <a:rPr lang="en-US" dirty="0" smtClean="0"/>
              <a:t>Velma Cowen Tilley</a:t>
            </a:r>
          </a:p>
          <a:p>
            <a:pPr marL="0" indent="0" algn="ctr">
              <a:buNone/>
            </a:pPr>
            <a:r>
              <a:rPr lang="en-US" dirty="0" smtClean="0"/>
              <a:t>Judge</a:t>
            </a:r>
          </a:p>
          <a:p>
            <a:pPr marL="0" indent="0" algn="ctr">
              <a:buNone/>
            </a:pPr>
            <a:r>
              <a:rPr lang="en-US" dirty="0" smtClean="0"/>
              <a:t>Bartow County Juvenile Court</a:t>
            </a:r>
          </a:p>
          <a:p>
            <a:pPr marL="0" indent="0" algn="ctr">
              <a:buNone/>
            </a:pPr>
            <a:r>
              <a:rPr lang="en-US" dirty="0" smtClean="0"/>
              <a:t>vctilley1@yahoo.com</a:t>
            </a:r>
            <a:endParaRPr lang="en-US" dirty="0"/>
          </a:p>
        </p:txBody>
      </p:sp>
    </p:spTree>
    <p:extLst>
      <p:ext uri="{BB962C8B-B14F-4D97-AF65-F5344CB8AC3E}">
        <p14:creationId xmlns:p14="http://schemas.microsoft.com/office/powerpoint/2010/main" val="1913827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NW GA SOC</a:t>
            </a:r>
          </a:p>
          <a:p>
            <a:pPr marL="0" indent="0" algn="ctr">
              <a:buNone/>
            </a:pPr>
            <a:r>
              <a:rPr lang="en-US" dirty="0" smtClean="0"/>
              <a:t>A Collective Impact Initiative</a:t>
            </a:r>
          </a:p>
          <a:p>
            <a:pPr marL="0" indent="0" algn="ctr">
              <a:buNone/>
            </a:pPr>
            <a:endParaRPr lang="en-US" dirty="0" smtClean="0"/>
          </a:p>
          <a:p>
            <a:pPr marL="0" indent="0" algn="just">
              <a:buNone/>
            </a:pPr>
            <a:r>
              <a:rPr lang="en-US" sz="2400" dirty="0" smtClean="0"/>
              <a:t>COMMON AGENDA – shared vision for change</a:t>
            </a:r>
          </a:p>
          <a:p>
            <a:pPr marL="0" indent="0" algn="just">
              <a:buNone/>
            </a:pPr>
            <a:r>
              <a:rPr lang="en-US" sz="2400" dirty="0" smtClean="0"/>
              <a:t>SHARED MEASUREMENT – collecting data and </a:t>
            </a:r>
          </a:p>
          <a:p>
            <a:pPr marL="0" indent="0" algn="just">
              <a:buNone/>
            </a:pPr>
            <a:r>
              <a:rPr lang="en-US" sz="2400" dirty="0"/>
              <a:t>	</a:t>
            </a:r>
            <a:r>
              <a:rPr lang="en-US" sz="2400" dirty="0" smtClean="0"/>
              <a:t>measuring results consistently</a:t>
            </a:r>
          </a:p>
          <a:p>
            <a:pPr marL="0" indent="0" algn="just">
              <a:buNone/>
            </a:pPr>
            <a:r>
              <a:rPr lang="en-US" sz="2400" dirty="0" smtClean="0"/>
              <a:t>MUTUALLY REINFORCING ACTIVITIES -</a:t>
            </a:r>
          </a:p>
          <a:p>
            <a:pPr marL="0" indent="0" algn="just">
              <a:buNone/>
            </a:pPr>
            <a:r>
              <a:rPr lang="en-US" sz="2400" dirty="0"/>
              <a:t>	</a:t>
            </a:r>
            <a:r>
              <a:rPr lang="en-US" sz="2400" dirty="0" smtClean="0"/>
              <a:t>differentiated while still being coordinated</a:t>
            </a:r>
          </a:p>
          <a:p>
            <a:pPr marL="0" indent="0" algn="just">
              <a:buNone/>
            </a:pPr>
            <a:r>
              <a:rPr lang="en-US" sz="2400" dirty="0" smtClean="0"/>
              <a:t>CONTINUOUS COMMUNICATION – consistent and </a:t>
            </a:r>
          </a:p>
          <a:p>
            <a:pPr marL="0" indent="0" algn="just">
              <a:buNone/>
            </a:pPr>
            <a:r>
              <a:rPr lang="en-US" sz="2400" dirty="0"/>
              <a:t>	</a:t>
            </a:r>
            <a:r>
              <a:rPr lang="en-US" sz="2400" dirty="0" smtClean="0"/>
              <a:t>open</a:t>
            </a:r>
          </a:p>
          <a:p>
            <a:pPr marL="0" indent="0" algn="just">
              <a:buNone/>
            </a:pPr>
            <a:r>
              <a:rPr lang="en-US" sz="2400" dirty="0" smtClean="0"/>
              <a:t>BACKBONE SUPPORT – coordination of participating </a:t>
            </a:r>
          </a:p>
          <a:p>
            <a:pPr marL="0" indent="0" algn="just">
              <a:buNone/>
            </a:pPr>
            <a:r>
              <a:rPr lang="en-US" sz="2400" dirty="0"/>
              <a:t>	</a:t>
            </a:r>
            <a:r>
              <a:rPr lang="en-US" sz="2400" dirty="0" smtClean="0"/>
              <a:t>organizations and agencies</a:t>
            </a:r>
            <a:endParaRPr lang="en-US" sz="2400" dirty="0"/>
          </a:p>
        </p:txBody>
      </p:sp>
    </p:spTree>
    <p:extLst>
      <p:ext uri="{BB962C8B-B14F-4D97-AF65-F5344CB8AC3E}">
        <p14:creationId xmlns:p14="http://schemas.microsoft.com/office/powerpoint/2010/main" val="732477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5410200"/>
            <a:ext cx="8183880" cy="1051560"/>
          </a:xfrm>
        </p:spPr>
        <p:txBody>
          <a:bodyPr/>
          <a:lstStyle/>
          <a:p>
            <a:pPr eaLnBrk="1" hangingPunct="1"/>
            <a:r>
              <a:rPr lang="en-US" dirty="0" smtClean="0"/>
              <a:t>History</a:t>
            </a:r>
          </a:p>
        </p:txBody>
      </p:sp>
      <p:sp>
        <p:nvSpPr>
          <p:cNvPr id="4101" name="Rectangle 3"/>
          <p:cNvSpPr>
            <a:spLocks noGrp="1" noChangeArrowheads="1"/>
          </p:cNvSpPr>
          <p:nvPr>
            <p:ph idx="1"/>
          </p:nvPr>
        </p:nvSpPr>
        <p:spPr>
          <a:xfrm>
            <a:off x="502920" y="685800"/>
            <a:ext cx="8183880" cy="5181600"/>
          </a:xfrm>
        </p:spPr>
        <p:txBody>
          <a:bodyPr>
            <a:normAutofit/>
          </a:bodyPr>
          <a:lstStyle/>
          <a:p>
            <a:r>
              <a:rPr lang="en-US" dirty="0" smtClean="0">
                <a:effectLst>
                  <a:outerShdw blurRad="50800" dist="38100" dir="10800000" algn="r" rotWithShape="0">
                    <a:prstClr val="black">
                      <a:alpha val="40000"/>
                    </a:prstClr>
                  </a:outerShdw>
                </a:effectLst>
              </a:rPr>
              <a:t>1999- Parallel regional meetings among non-judicial partners concerning MATCH kids</a:t>
            </a:r>
          </a:p>
          <a:p>
            <a:r>
              <a:rPr lang="en-US" dirty="0" smtClean="0">
                <a:effectLst>
                  <a:outerShdw blurRad="50800" dist="38100" dir="10800000" algn="r" rotWithShape="0">
                    <a:prstClr val="black">
                      <a:alpha val="40000"/>
                    </a:prstClr>
                  </a:outerShdw>
                </a:effectLst>
              </a:rPr>
              <a:t>2002- 5 Judges start meeting </a:t>
            </a:r>
            <a:r>
              <a:rPr lang="en-US" dirty="0" smtClean="0">
                <a:solidFill>
                  <a:srgbClr val="FF0000"/>
                </a:solidFill>
                <a:effectLst>
                  <a:outerShdw blurRad="50800" dist="38100" dir="10800000" algn="r" rotWithShape="0">
                    <a:prstClr val="black">
                      <a:alpha val="40000"/>
                    </a:prstClr>
                  </a:outerShdw>
                </a:effectLst>
              </a:rPr>
              <a:t>Why?</a:t>
            </a:r>
            <a:endParaRPr lang="en-US" dirty="0" smtClean="0">
              <a:effectLst>
                <a:outerShdw blurRad="50800" dist="38100" dir="10800000" algn="r" rotWithShape="0">
                  <a:prstClr val="black">
                    <a:alpha val="40000"/>
                  </a:prstClr>
                </a:outerShdw>
              </a:effectLst>
            </a:endParaRPr>
          </a:p>
          <a:p>
            <a:pPr marL="0" indent="0">
              <a:buNone/>
            </a:pPr>
            <a:endParaRPr lang="en-US" dirty="0" smtClean="0">
              <a:effectLst>
                <a:outerShdw blurRad="50800" dist="38100" dir="10800000" algn="r" rotWithShape="0">
                  <a:prstClr val="black">
                    <a:alpha val="40000"/>
                  </a:prstClr>
                </a:outerShdw>
              </a:effectLst>
            </a:endParaRPr>
          </a:p>
          <a:p>
            <a:r>
              <a:rPr lang="en-US" dirty="0" smtClean="0">
                <a:effectLst>
                  <a:outerShdw blurRad="50800" dist="38100" dir="10800000" algn="r" rotWithShape="0">
                    <a:prstClr val="black">
                      <a:alpha val="40000"/>
                    </a:prstClr>
                  </a:outerShdw>
                </a:effectLst>
              </a:rPr>
              <a:t>2003- Merger of Judges and other partners – McArthur Initiative – No $$$ but ongoing collaboration begins</a:t>
            </a:r>
          </a:p>
          <a:p>
            <a:r>
              <a:rPr lang="en-US" dirty="0" smtClean="0">
                <a:effectLst>
                  <a:outerShdw blurRad="50800" dist="38100" dir="10800000" algn="r" rotWithShape="0">
                    <a:prstClr val="black">
                      <a:alpha val="40000"/>
                    </a:prstClr>
                  </a:outerShdw>
                </a:effectLst>
              </a:rPr>
              <a:t>2003 - Judges invited &amp; 5 made leadership commitment</a:t>
            </a:r>
          </a:p>
          <a:p>
            <a:endParaRPr lang="en-US" sz="2600" dirty="0" smtClean="0">
              <a:effectLst>
                <a:outerShdw blurRad="50800" dist="38100" dir="10800000" algn="r" rotWithShape="0">
                  <a:prstClr val="black">
                    <a:alpha val="40000"/>
                  </a:prstClr>
                </a:outerShdw>
              </a:effectLst>
            </a:endParaRPr>
          </a:p>
          <a:p>
            <a:pPr eaLnBrk="1" hangingPunct="1"/>
            <a:endParaRPr lang="en-US" dirty="0" smtClean="0">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5410200"/>
            <a:ext cx="8183880" cy="1051560"/>
          </a:xfrm>
        </p:spPr>
        <p:txBody>
          <a:bodyPr/>
          <a:lstStyle/>
          <a:p>
            <a:pPr eaLnBrk="1" hangingPunct="1"/>
            <a:r>
              <a:rPr lang="en-US" dirty="0" smtClean="0"/>
              <a:t>History</a:t>
            </a:r>
          </a:p>
        </p:txBody>
      </p:sp>
      <p:sp>
        <p:nvSpPr>
          <p:cNvPr id="4101" name="Rectangle 3"/>
          <p:cNvSpPr>
            <a:spLocks noGrp="1" noChangeArrowheads="1"/>
          </p:cNvSpPr>
          <p:nvPr>
            <p:ph idx="1"/>
          </p:nvPr>
        </p:nvSpPr>
        <p:spPr>
          <a:xfrm>
            <a:off x="502920" y="685800"/>
            <a:ext cx="8183880" cy="5181600"/>
          </a:xfrm>
        </p:spPr>
        <p:txBody>
          <a:bodyPr>
            <a:normAutofit/>
          </a:bodyPr>
          <a:lstStyle/>
          <a:p>
            <a:r>
              <a:rPr lang="en-US" sz="3200" dirty="0" smtClean="0">
                <a:effectLst>
                  <a:outerShdw blurRad="50800" dist="38100" dir="10800000" algn="r" rotWithShape="0">
                    <a:prstClr val="black">
                      <a:alpha val="40000"/>
                    </a:prstClr>
                  </a:outerShdw>
                </a:effectLst>
              </a:rPr>
              <a:t>2005 applied for SAMHSA Grant – Denied –Not quite ready…</a:t>
            </a:r>
          </a:p>
          <a:p>
            <a:r>
              <a:rPr lang="en-US" sz="3200" dirty="0" smtClean="0">
                <a:effectLst>
                  <a:outerShdw blurRad="50800" dist="38100" dir="10800000" algn="r" rotWithShape="0">
                    <a:prstClr val="black">
                      <a:alpha val="40000"/>
                    </a:prstClr>
                  </a:outerShdw>
                </a:effectLst>
              </a:rPr>
              <a:t>2008 applied again – Accepted!!</a:t>
            </a:r>
          </a:p>
          <a:p>
            <a:endParaRPr lang="en-US" sz="3200" dirty="0">
              <a:effectLst>
                <a:outerShdw blurRad="50800" dist="38100" dir="10800000" algn="r" rotWithShape="0">
                  <a:prstClr val="black">
                    <a:alpha val="40000"/>
                  </a:prstClr>
                </a:outerShdw>
              </a:effectLst>
            </a:endParaRPr>
          </a:p>
          <a:p>
            <a:r>
              <a:rPr lang="en-US" sz="3200" dirty="0" smtClean="0">
                <a:effectLst>
                  <a:outerShdw blurRad="50800" dist="38100" dir="10800000" algn="r" rotWithShape="0">
                    <a:prstClr val="black">
                      <a:alpha val="40000"/>
                    </a:prstClr>
                  </a:outerShdw>
                </a:effectLst>
              </a:rPr>
              <a:t>Regional Behavioral Health – Repurposed C&amp;A funds-care coordination services for 8 counties.</a:t>
            </a:r>
          </a:p>
          <a:p>
            <a:endParaRPr lang="en-US" sz="3200" dirty="0">
              <a:effectLst>
                <a:outerShdw blurRad="50800" dist="38100" dir="10800000" algn="r" rotWithShape="0">
                  <a:prstClr val="black">
                    <a:alpha val="40000"/>
                  </a:prstClr>
                </a:outerShdw>
              </a:effectLst>
            </a:endParaRPr>
          </a:p>
          <a:p>
            <a:r>
              <a:rPr lang="en-US" sz="3200" dirty="0" smtClean="0">
                <a:effectLst>
                  <a:outerShdw blurRad="50800" dist="38100" dir="10800000" algn="r" rotWithShape="0">
                    <a:prstClr val="black">
                      <a:alpha val="40000"/>
                    </a:prstClr>
                  </a:outerShdw>
                </a:effectLst>
              </a:rPr>
              <a:t>Region of Hope</a:t>
            </a:r>
          </a:p>
          <a:p>
            <a:endParaRPr lang="en-US" sz="2600" dirty="0" smtClean="0">
              <a:effectLst>
                <a:outerShdw blurRad="50800" dist="38100" dir="10800000" algn="r" rotWithShape="0">
                  <a:prstClr val="black">
                    <a:alpha val="40000"/>
                  </a:prstClr>
                </a:outerShdw>
              </a:effectLst>
            </a:endParaRPr>
          </a:p>
          <a:p>
            <a:pPr eaLnBrk="1" hangingPunct="1"/>
            <a:endParaRPr lang="en-US" dirty="0" smtClean="0">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237499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410200"/>
            <a:ext cx="8183880" cy="1051560"/>
          </a:xfrm>
        </p:spPr>
        <p:txBody>
          <a:bodyPr/>
          <a:lstStyle/>
          <a:p>
            <a:pPr eaLnBrk="1" hangingPunct="1"/>
            <a:r>
              <a:rPr lang="en-US" dirty="0" smtClean="0"/>
              <a:t>Membership</a:t>
            </a:r>
          </a:p>
        </p:txBody>
      </p:sp>
      <p:pic>
        <p:nvPicPr>
          <p:cNvPr id="4" name="Picture 3" descr="Chart 1 A Transparent.png"/>
          <p:cNvPicPr>
            <a:picLocks noChangeAspect="1"/>
          </p:cNvPicPr>
          <p:nvPr/>
        </p:nvPicPr>
        <p:blipFill>
          <a:blip r:embed="rId3" cstate="print"/>
          <a:stretch>
            <a:fillRect/>
          </a:stretch>
        </p:blipFill>
        <p:spPr>
          <a:xfrm>
            <a:off x="381000" y="155863"/>
            <a:ext cx="8476129" cy="6549737"/>
          </a:xfrm>
          <a:prstGeom prst="rect">
            <a:avLst/>
          </a:prstGeom>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410200"/>
            <a:ext cx="8183880" cy="1051560"/>
          </a:xfrm>
        </p:spPr>
        <p:txBody>
          <a:bodyPr/>
          <a:lstStyle/>
          <a:p>
            <a:pPr eaLnBrk="1" hangingPunct="1"/>
            <a:r>
              <a:rPr lang="en-US" dirty="0" smtClean="0"/>
              <a:t>County-Regional Linkages</a:t>
            </a:r>
          </a:p>
        </p:txBody>
      </p:sp>
      <p:pic>
        <p:nvPicPr>
          <p:cNvPr id="4" name="Picture 3" descr="Chart 1 B Transparent.png"/>
          <p:cNvPicPr>
            <a:picLocks noChangeAspect="1"/>
          </p:cNvPicPr>
          <p:nvPr/>
        </p:nvPicPr>
        <p:blipFill>
          <a:blip r:embed="rId3" cstate="print"/>
          <a:stretch>
            <a:fillRect/>
          </a:stretch>
        </p:blipFill>
        <p:spPr>
          <a:xfrm>
            <a:off x="954741" y="381001"/>
            <a:ext cx="7198659" cy="5562600"/>
          </a:xfrm>
          <a:prstGeom prst="rect">
            <a:avLst/>
          </a:prstGeom>
          <a:effectLst>
            <a:innerShdw blurRad="63500" dist="50800" dir="18900000">
              <a:prstClr val="black">
                <a:alpha val="50000"/>
              </a:prstClr>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410200"/>
            <a:ext cx="8183880" cy="1051560"/>
          </a:xfrm>
        </p:spPr>
        <p:txBody>
          <a:bodyPr/>
          <a:lstStyle/>
          <a:p>
            <a:pPr eaLnBrk="1" hangingPunct="1"/>
            <a:r>
              <a:rPr lang="en-US" dirty="0" smtClean="0"/>
              <a:t>Plans and Initiatives</a:t>
            </a:r>
          </a:p>
        </p:txBody>
      </p:sp>
      <p:pic>
        <p:nvPicPr>
          <p:cNvPr id="6" name="Content Placeholder 5" descr="Chart 3 Transparent.png"/>
          <p:cNvPicPr>
            <a:picLocks noGrp="1" noChangeAspect="1"/>
          </p:cNvPicPr>
          <p:nvPr>
            <p:ph idx="1"/>
          </p:nvPr>
        </p:nvPicPr>
        <p:blipFill>
          <a:blip r:embed="rId3" cstate="print"/>
          <a:stretch>
            <a:fillRect/>
          </a:stretch>
        </p:blipFill>
        <p:spPr>
          <a:xfrm>
            <a:off x="304799" y="533400"/>
            <a:ext cx="8659905" cy="5257800"/>
          </a:xfrm>
          <a:effectLst>
            <a:innerShdw blurRad="63500" dist="50800" dir="18900000">
              <a:prstClr val="black">
                <a:alpha val="50000"/>
              </a:prstClr>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5410200"/>
            <a:ext cx="8183880" cy="1051560"/>
          </a:xfrm>
        </p:spPr>
        <p:txBody>
          <a:bodyPr/>
          <a:lstStyle/>
          <a:p>
            <a:pPr eaLnBrk="1" hangingPunct="1"/>
            <a:r>
              <a:rPr lang="en-US" dirty="0" smtClean="0"/>
              <a:t>State Organizations</a:t>
            </a:r>
          </a:p>
        </p:txBody>
      </p:sp>
      <p:pic>
        <p:nvPicPr>
          <p:cNvPr id="5" name="Picture 4" descr="Chart2 Transparent.png"/>
          <p:cNvPicPr>
            <a:picLocks noChangeAspect="1"/>
          </p:cNvPicPr>
          <p:nvPr/>
        </p:nvPicPr>
        <p:blipFill>
          <a:blip r:embed="rId3" cstate="print"/>
          <a:stretch>
            <a:fillRect/>
          </a:stretch>
        </p:blipFill>
        <p:spPr>
          <a:xfrm>
            <a:off x="972671" y="381000"/>
            <a:ext cx="7256929" cy="5607627"/>
          </a:xfrm>
          <a:prstGeom prst="rect">
            <a:avLst/>
          </a:prstGeom>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2396</TotalTime>
  <Words>633</Words>
  <Application>Microsoft Office PowerPoint</Application>
  <PresentationFormat>On-screen Show (4:3)</PresentationFormat>
  <Paragraphs>159</Paragraphs>
  <Slides>21</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Gabriola</vt:lpstr>
      <vt:lpstr>Times New Roman</vt:lpstr>
      <vt:lpstr>Verdana</vt:lpstr>
      <vt:lpstr>Wingdings 2</vt:lpstr>
      <vt:lpstr>Aspect</vt:lpstr>
      <vt:lpstr>PowerPoint Presentation</vt:lpstr>
      <vt:lpstr>Northwest Georgia System of Care</vt:lpstr>
      <vt:lpstr>PowerPoint Presentation</vt:lpstr>
      <vt:lpstr>History</vt:lpstr>
      <vt:lpstr>History</vt:lpstr>
      <vt:lpstr>Membership</vt:lpstr>
      <vt:lpstr>County-Regional Linkages</vt:lpstr>
      <vt:lpstr>Plans and Initiatives</vt:lpstr>
      <vt:lpstr>State Organizations</vt:lpstr>
      <vt:lpstr>Parents as Partners</vt:lpstr>
      <vt:lpstr>First Steps</vt:lpstr>
      <vt:lpstr>Connecting the Populations of Focus</vt:lpstr>
      <vt:lpstr>PowerPoint Presentation</vt:lpstr>
      <vt:lpstr>PowerPoint Presentation</vt:lpstr>
      <vt:lpstr>PowerPoint Presentation</vt:lpstr>
      <vt:lpstr>Network Expansion</vt:lpstr>
      <vt:lpstr>Evaluation</vt:lpstr>
      <vt:lpstr>PowerPoint Presentation</vt:lpstr>
      <vt:lpstr>PowerPoint Presentation</vt:lpstr>
      <vt:lpstr>PowerPoint Presentation</vt:lpstr>
      <vt:lpstr>PowerPoint Presentation</vt:lpstr>
    </vt:vector>
  </TitlesOfParts>
  <Company>Dell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 User</dc:creator>
  <cp:lastModifiedBy>Tilley, Velma</cp:lastModifiedBy>
  <cp:revision>134</cp:revision>
  <dcterms:created xsi:type="dcterms:W3CDTF">2011-09-21T17:35:42Z</dcterms:created>
  <dcterms:modified xsi:type="dcterms:W3CDTF">2015-10-08T14:01:24Z</dcterms:modified>
</cp:coreProperties>
</file>