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3" r:id="rId5"/>
    <p:sldId id="262" r:id="rId6"/>
    <p:sldId id="264" r:id="rId7"/>
    <p:sldId id="261" r:id="rId8"/>
    <p:sldId id="265" r:id="rId9"/>
    <p:sldId id="260" r:id="rId10"/>
    <p:sldId id="268" r:id="rId11"/>
    <p:sldId id="266" r:id="rId12"/>
    <p:sldId id="269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398" y="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500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1F3D5-D9EE-4332-8FD3-4FB4ACA1328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C84B9-9323-419F-8FBE-0254F2475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84B9-9323-419F-8FBE-0254F24758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696D-7A3F-8184-7277-98EEBD0DA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A0481-5AC4-4A33-9A8F-BD9A5776E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58171-872B-CF25-DE42-CA16AE00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C39-05DF-423A-8C17-42E53D2E1E6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616E5-E06E-ED3D-3A55-0C50F2A9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D86B0-0796-F6C4-5007-1A7343F1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A09-AE52-4AF8-937D-B20DC12F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1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8150E-0E2F-67D7-80C6-2C5FD4D4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AC1BA-F0CD-9265-1127-0AE157AA8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11B9-E516-F943-4596-4D508E8C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C39-05DF-423A-8C17-42E53D2E1E6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EF7B1-1582-FA6C-18C2-068B6434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3A2B7-63C2-9585-84E7-72AD31F7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A09-AE52-4AF8-937D-B20DC12F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4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97020F-9B5B-1135-783D-EB875C631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AAB64-FFAB-5CC2-3B13-3D1EB6814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2E9C-82FC-3E31-48AF-3851449A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C39-05DF-423A-8C17-42E53D2E1E6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37F53-7308-2E2D-6D3F-307DB1D39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D1AFC-E3F3-AB84-07B4-B5BDDF5B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A09-AE52-4AF8-937D-B20DC12F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3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45A0-7199-29C3-8AD5-AE1A1905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56E01-8724-5C9C-9080-C3D202286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C2213-BEB6-3AE6-3BE8-30114DBB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C39-05DF-423A-8C17-42E53D2E1E6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7EEB6-62A1-0A32-D88C-CCB9D587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727A-E651-143B-EA00-B40D9FB9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A09-AE52-4AF8-937D-B20DC12F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0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2B27-2F33-8EEC-DA06-E6CF5CD3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02B7C-EF01-4FB4-B1CB-869477772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8F00F-3E07-A42A-B790-49A15A5A3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C39-05DF-423A-8C17-42E53D2E1E6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836A6-36EB-5FD4-174E-F5E79F9E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BE7D8-665D-EF9C-8702-74FE05B5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A09-AE52-4AF8-937D-B20DC12F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0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9F73-D479-405F-6568-437A5EA3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3EC2D-7E0F-33A8-9941-07C87D96C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1DD2E-D9B1-56B3-3DA0-0CB3A1F25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C2C75-8755-EA07-6914-135341C9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C39-05DF-423A-8C17-42E53D2E1E6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2FBF5-0367-4BE7-DE9E-CC25E05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B25D9-A62C-E7DA-2F65-9F177C2B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A09-AE52-4AF8-937D-B20DC12F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3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0648-B597-20B4-62E7-65E42D99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30019-F344-5072-096B-BEF76C8A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39928-F5F1-F6B6-0C7C-C563A678F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274BD-FF41-830A-29C9-D8855C3AE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C3B83-DD8B-1F13-7236-B1EBCA4FD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E4D3A-3355-CD48-6906-12D31C1A3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C39-05DF-423A-8C17-42E53D2E1E6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B5F74-AFC6-60E4-D540-F95E347D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FFA71F-2486-23E9-4D5F-3FD71160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A09-AE52-4AF8-937D-B20DC12F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1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9BB0-927F-6440-619A-296BFAA1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7936E-B77F-C0EB-D9DF-4D5D343B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C39-05DF-423A-8C17-42E53D2E1E6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D0D96-F138-88EF-ED1F-E22476D1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A4733-0818-C741-52D8-0BE059B1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A09-AE52-4AF8-937D-B20DC12F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DF887-5B0B-6563-5AA8-B877AB4C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C39-05DF-423A-8C17-42E53D2E1E6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2327-D81F-5FD1-BF9A-CA1F7715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D96A7-DA0B-4E71-16DC-C5E80039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A09-AE52-4AF8-937D-B20DC12F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8C61-D515-4FD2-725D-46285514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DB25-7D20-1FFE-5CB3-A9C9CD7D7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34EB2-CD38-E73A-F2AE-5DFDE871B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ACB9C-8CB4-3AC3-4B9F-AB3E87EE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C39-05DF-423A-8C17-42E53D2E1E6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D5550-8205-128F-44A4-068F798D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52466-66B1-BF55-C516-C43D09CC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A09-AE52-4AF8-937D-B20DC12F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4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A36F-02CC-6B09-5B49-AA6EE4AE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3612F-1501-A5F8-315F-A38B494C6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D8AED-C61C-5EC8-1F45-13C7A6E6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554C3-D109-34AA-D7E5-B7D7F572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CC39-05DF-423A-8C17-42E53D2E1E6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C8226-270C-45D3-459C-3CF996D9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DEE76-C74C-A3DA-6758-00499388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A09-AE52-4AF8-937D-B20DC12F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6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010C1-E600-6501-1DEA-F077FA03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4EA12-B298-9527-29D7-9D0C26AE5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4B40D-F79A-03C6-3E5D-B00B93E1C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2CC39-05DF-423A-8C17-42E53D2E1E6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05B9-9886-893A-CA67-A09BF784E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2EA78-185D-1CA8-FC0C-DAB427BEF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DA09-AE52-4AF8-937D-B20DC12F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9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enny.millward@medicaidforedcuation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9B84-F2BE-4A0B-532E-30E215CA7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Super Guide:</a:t>
            </a:r>
            <a:b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Medicaid Transition</a:t>
            </a:r>
            <a:endParaRPr lang="en-US" dirty="0">
              <a:latin typeface="Nunito Sans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8675C-6384-EB89-4071-C6C8708ED0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14,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061CB-6313-E7DD-A392-24F9B6252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902" y="5119290"/>
            <a:ext cx="2932794" cy="10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6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78;p72">
            <a:extLst>
              <a:ext uri="{FF2B5EF4-FFF2-40B4-BE49-F238E27FC236}">
                <a16:creationId xmlns:a16="http://schemas.microsoft.com/office/drawing/2014/main" id="{FCE52284-8EB1-8131-278D-715662D5B2B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127" y="613558"/>
            <a:ext cx="11507190" cy="23857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Nunito Sans" pitchFamily="2" charset="0"/>
              </a:rPr>
              <a:t>Superguide: Time Study Flexiblities</a:t>
            </a:r>
            <a:endParaRPr sz="5400" dirty="0">
              <a:latin typeface="Nunito Sans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78AD114-6555-ED2E-D0A5-7106FCC3654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5631" y="1480457"/>
            <a:ext cx="11467605" cy="455616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600" dirty="0">
                <a:latin typeface="Nunito Sans" pitchFamily="2" charset="0"/>
              </a:rPr>
              <a:t>Time Study Error Rate: This flexibility allows States to increase the error rate in time study implementation plans from +/- two percent to +/- five percent. This change will allow States to conduct unified time studies with far fewer moments, which also eases administrative burden.</a:t>
            </a:r>
          </a:p>
          <a:p>
            <a:endParaRPr lang="en-US" sz="9600" dirty="0">
              <a:latin typeface="Nunito Sans" pitchFamily="2" charset="0"/>
            </a:endParaRPr>
          </a:p>
          <a:p>
            <a:r>
              <a:rPr lang="en-US" sz="9600" dirty="0">
                <a:latin typeface="Nunito Sans" pitchFamily="2" charset="0"/>
              </a:rPr>
              <a:t>Time Study Notification and Response Period: This flexibility allows States to submit a time study </a:t>
            </a:r>
            <a:r>
              <a:rPr lang="en-US" sz="9600" u="sng" dirty="0">
                <a:latin typeface="Nunito Sans" pitchFamily="2" charset="0"/>
              </a:rPr>
              <a:t>Administrative Claiming/Implementation Plan </a:t>
            </a:r>
            <a:r>
              <a:rPr lang="en-US" sz="9600" dirty="0">
                <a:latin typeface="Nunito Sans" pitchFamily="2" charset="0"/>
              </a:rPr>
              <a:t>that includes up to a two-day notification window and up to a two-day response period for queried moments in their time study </a:t>
            </a:r>
            <a:r>
              <a:rPr lang="en-US" sz="9600" u="sng" dirty="0">
                <a:latin typeface="Nunito Sans" pitchFamily="2" charset="0"/>
              </a:rPr>
              <a:t>methodology</a:t>
            </a:r>
            <a:r>
              <a:rPr lang="en-US" sz="9600" dirty="0">
                <a:latin typeface="Nunito Sans" pitchFamily="2" charset="0"/>
              </a:rPr>
              <a:t> for school-based providers, instead of a zero-day notification window and two-day response window.</a:t>
            </a:r>
          </a:p>
          <a:p>
            <a:endParaRPr lang="en-US" sz="9600" dirty="0">
              <a:latin typeface="Nunito Sans" pitchFamily="2" charset="0"/>
            </a:endParaRPr>
          </a:p>
          <a:p>
            <a:r>
              <a:rPr lang="en-US" sz="9600" dirty="0">
                <a:latin typeface="Nunito Sans" pitchFamily="2" charset="0"/>
              </a:rPr>
              <a:t>Clarification: Staff substitutions permitted for vacancies that are filled or existing positions updated with replacement staff. New positions created after the selection if completed for a time study will be included in the </a:t>
            </a:r>
            <a:r>
              <a:rPr lang="en-US" sz="10800" dirty="0">
                <a:latin typeface="Nunito Sans" pitchFamily="2" charset="0"/>
              </a:rPr>
              <a:t>next interval.</a:t>
            </a:r>
          </a:p>
          <a:p>
            <a:endParaRPr lang="en-US" dirty="0">
              <a:latin typeface="Nunito Sans" pitchFamily="2" charset="0"/>
            </a:endParaRPr>
          </a:p>
          <a:p>
            <a:endParaRPr lang="en-US" sz="18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ECB66E-1E8C-947A-FE1B-812EDC302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272" y="5589723"/>
            <a:ext cx="293243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78;p72">
            <a:extLst>
              <a:ext uri="{FF2B5EF4-FFF2-40B4-BE49-F238E27FC236}">
                <a16:creationId xmlns:a16="http://schemas.microsoft.com/office/drawing/2014/main" id="{EF10FF3D-C6C6-ACA8-2E86-95BA874D0E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3198" y="681037"/>
            <a:ext cx="10515600" cy="1325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Nunito Sans" pitchFamily="2" charset="0"/>
              </a:rPr>
              <a:t>Superguide: Telehealth</a:t>
            </a:r>
            <a:endParaRPr sz="5400" dirty="0">
              <a:latin typeface="Nunito Sans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E95A127-C71C-BA81-F1F8-48EAA47ECE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3198" y="1461448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itchFamily="2" charset="0"/>
              </a:rPr>
              <a:t>State Medicaid/CHIP agencies have the flexibility to cover Medicaid- and CHIP-covered services delivered through telehealth, including in school-based settings. In order for a medical service performed to be payable, the provider furnishing such services must be enrolled in the Medicaid or CHIP program and bill Medicaid or CHIP for the service.</a:t>
            </a: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itchFamily="2" charset="0"/>
              </a:rPr>
              <a:t>States may choose the types of services that are covered when delivered through telehealth. </a:t>
            </a: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itchFamily="2" charset="0"/>
              </a:rPr>
              <a:t>States should review the range of providers for services in schools.</a:t>
            </a: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itchFamily="2" charset="0"/>
              </a:rPr>
              <a:t>States are not generally required to submit a SPA to telehealth as a covered service. A SPA would need to be submitted if they wish to pay for it differently than F2F services or to remove any limitations.</a:t>
            </a:r>
          </a:p>
          <a:p>
            <a:endParaRPr lang="en-US" dirty="0">
              <a:latin typeface="Nunito Sans" pitchFamily="2" charset="0"/>
            </a:endParaRPr>
          </a:p>
          <a:p>
            <a:endParaRPr lang="en-US" sz="18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C94590-B4A5-E919-5E72-0E5A0234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151" y="5505241"/>
            <a:ext cx="293243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949;p81">
            <a:extLst>
              <a:ext uri="{FF2B5EF4-FFF2-40B4-BE49-F238E27FC236}">
                <a16:creationId xmlns:a16="http://schemas.microsoft.com/office/drawing/2014/main" id="{C85896D2-8437-F1B5-E93A-06060FFE337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1262" y="1122363"/>
            <a:ext cx="10216738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unito Sans" pitchFamily="2" charset="0"/>
              </a:rPr>
              <a:t>Yes, state grants are coming!</a:t>
            </a:r>
            <a:endParaRPr dirty="0">
              <a:latin typeface="Nunito Sans" pitchFamily="2" charset="0"/>
            </a:endParaRPr>
          </a:p>
        </p:txBody>
      </p:sp>
      <p:sp>
        <p:nvSpPr>
          <p:cNvPr id="11" name="Google Shape;3951;p81">
            <a:extLst>
              <a:ext uri="{FF2B5EF4-FFF2-40B4-BE49-F238E27FC236}">
                <a16:creationId xmlns:a16="http://schemas.microsoft.com/office/drawing/2014/main" id="{81A12B60-CB67-0A46-F6B7-758C2A9E4EC9}"/>
              </a:ext>
            </a:extLst>
          </p:cNvPr>
          <p:cNvSpPr txBox="1">
            <a:spLocks/>
          </p:cNvSpPr>
          <p:nvPr/>
        </p:nvSpPr>
        <p:spPr>
          <a:xfrm>
            <a:off x="2700184" y="2458666"/>
            <a:ext cx="7259253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Nunito Sans" pitchFamily="2" charset="0"/>
              </a:rPr>
              <a:t>BSCA State Grants: 50 million in state grants are expected to be awarded next summer. This is a significant opportunity and reason to be in communication with your state agencies. 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dirty="0">
              <a:latin typeface="Nunito Sans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F3960F-4819-B887-A68B-C871FB51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902" y="5119290"/>
            <a:ext cx="2932794" cy="10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45;p67">
            <a:extLst>
              <a:ext uri="{FF2B5EF4-FFF2-40B4-BE49-F238E27FC236}">
                <a16:creationId xmlns:a16="http://schemas.microsoft.com/office/drawing/2014/main" id="{686D7005-4E27-B7CA-00F9-63536D573B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7572" y="740228"/>
            <a:ext cx="10498777" cy="1322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Nunito Sans" pitchFamily="2" charset="0"/>
              </a:rPr>
              <a:t>A</a:t>
            </a:r>
            <a:r>
              <a:rPr lang="en-US" sz="5400" dirty="0">
                <a:latin typeface="Nunito Sans" pitchFamily="2" charset="0"/>
              </a:rPr>
              <a:t>c</a:t>
            </a:r>
            <a:r>
              <a:rPr lang="en" sz="5400" dirty="0">
                <a:latin typeface="Nunito Sans" pitchFamily="2" charset="0"/>
              </a:rPr>
              <a:t>tionable Steps</a:t>
            </a:r>
            <a:endParaRPr sz="5400" dirty="0">
              <a:latin typeface="Nunito Sans" pitchFamily="2" charset="0"/>
            </a:endParaRPr>
          </a:p>
        </p:txBody>
      </p:sp>
      <p:sp>
        <p:nvSpPr>
          <p:cNvPr id="3" name="Google Shape;2240;p67">
            <a:extLst>
              <a:ext uri="{FF2B5EF4-FFF2-40B4-BE49-F238E27FC236}">
                <a16:creationId xmlns:a16="http://schemas.microsoft.com/office/drawing/2014/main" id="{2AD6587D-1554-BE91-8B7E-63A4296462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"/>
              <a:buChar char="●"/>
            </a:pPr>
            <a:r>
              <a:rPr lang="en-US" dirty="0">
                <a:latin typeface="Nunito Sans" pitchFamily="2" charset="0"/>
              </a:rPr>
              <a:t>Communicate questions/concerns with your State Education and Medicaid programs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"/>
              <a:buChar char="●"/>
            </a:pPr>
            <a:r>
              <a:rPr lang="en-US" dirty="0">
                <a:latin typeface="Nunito Sans" pitchFamily="2" charset="0"/>
              </a:rPr>
              <a:t>Work through documentation concerns with your vendor(s)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"/>
              <a:buChar char="●"/>
            </a:pPr>
            <a:r>
              <a:rPr lang="en-US" dirty="0">
                <a:latin typeface="Nunito Sans" pitchFamily="2" charset="0"/>
              </a:rPr>
              <a:t>Encourage stakeholder meetings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"/>
              <a:buChar char="●"/>
            </a:pPr>
            <a:r>
              <a:rPr lang="en-US" dirty="0">
                <a:latin typeface="Nunito Sans" pitchFamily="2" charset="0"/>
              </a:rPr>
              <a:t>Join the CMS webinar series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Extra Condensed"/>
              <a:buChar char="●"/>
            </a:pPr>
            <a:r>
              <a:rPr lang="en-US" dirty="0">
                <a:latin typeface="Nunito Sans" pitchFamily="2" charset="0"/>
              </a:rPr>
              <a:t>Join NAME and come to Conference</a:t>
            </a:r>
          </a:p>
          <a:p>
            <a:pPr marL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A1ED5-2644-BA2F-3ED7-989C6F362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811" y="5342920"/>
            <a:ext cx="2932794" cy="10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D7A12E-3A39-1688-DC71-8BC0F48D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12037621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unito Sans" pitchFamily="2" charset="0"/>
              </a:rPr>
              <a:t>Contact:</a:t>
            </a:r>
            <a:br>
              <a:rPr lang="en-US" dirty="0">
                <a:latin typeface="Nunito Sans" pitchFamily="2" charset="0"/>
              </a:rPr>
            </a:br>
            <a:r>
              <a:rPr lang="en-US" sz="3100" dirty="0">
                <a:latin typeface="Nunito Sans" pitchFamily="2" charset="0"/>
              </a:rPr>
              <a:t>Jenny Millward</a:t>
            </a:r>
            <a:br>
              <a:rPr lang="en-US" sz="3100" dirty="0">
                <a:latin typeface="Nunito Sans" pitchFamily="2" charset="0"/>
              </a:rPr>
            </a:br>
            <a:r>
              <a:rPr lang="en-US" sz="3100" dirty="0">
                <a:latin typeface="Nunito Sans" pitchFamily="2" charset="0"/>
                <a:hlinkClick r:id="rId3"/>
              </a:rPr>
              <a:t>executivedirector@medicaidforedcuation.org</a:t>
            </a:r>
            <a:br>
              <a:rPr lang="en-US" sz="3100" dirty="0">
                <a:latin typeface="Nunito Sans" pitchFamily="2" charset="0"/>
              </a:rPr>
            </a:br>
            <a:r>
              <a:rPr lang="en-US" sz="3100" dirty="0">
                <a:latin typeface="Nunito Sans" pitchFamily="2" charset="0"/>
              </a:rPr>
              <a:t>478-808-1021</a:t>
            </a:r>
            <a:br>
              <a:rPr lang="en-US" sz="3100" dirty="0">
                <a:latin typeface="Nunito Sans" pitchFamily="2" charset="0"/>
              </a:rPr>
            </a:br>
            <a:br>
              <a:rPr lang="en-US" sz="3100" dirty="0">
                <a:latin typeface="Nunito Sans" pitchFamily="2" charset="0"/>
              </a:rPr>
            </a:br>
            <a:endParaRPr lang="en-US" sz="3100" dirty="0">
              <a:latin typeface="Nunito Sans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F414F-D0C3-4DD0-9FB4-5A4E1BEC4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902" y="5119290"/>
            <a:ext cx="2932794" cy="10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8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40;p65">
            <a:extLst>
              <a:ext uri="{FF2B5EF4-FFF2-40B4-BE49-F238E27FC236}">
                <a16:creationId xmlns:a16="http://schemas.microsoft.com/office/drawing/2014/main" id="{00F8567F-E68A-C092-C9C6-B57D76F038F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" sz="2800" b="1" i="1" dirty="0">
                <a:latin typeface="Nunito Sans" pitchFamily="2" charset="0"/>
              </a:rPr>
              <a:t>“</a:t>
            </a:r>
            <a:r>
              <a:rPr lang="en-US" sz="2800" b="1" i="1" dirty="0">
                <a:latin typeface="Nunito Sans" pitchFamily="2" charset="0"/>
              </a:rPr>
              <a:t>If we could help provide Medicaid-funded support so you can get kids and youth more access to mental health services, whether they're in crisis or earlier on, without a question, that'll be a win.”</a:t>
            </a:r>
            <a:endParaRPr sz="2800" b="1" i="1" dirty="0">
              <a:latin typeface="Nunito Sans" pitchFamily="2" charset="0"/>
            </a:endParaRPr>
          </a:p>
        </p:txBody>
      </p:sp>
      <p:sp>
        <p:nvSpPr>
          <p:cNvPr id="5" name="Google Shape;2039;p65">
            <a:extLst>
              <a:ext uri="{FF2B5EF4-FFF2-40B4-BE49-F238E27FC236}">
                <a16:creationId xmlns:a16="http://schemas.microsoft.com/office/drawing/2014/main" id="{38C88B26-C4AC-E2F0-21A5-6B4BFBDE267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—Dan Tsai, Deputy Administrator and Director for Medicaid and CHIP Services at CMS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E9D2F-544A-B0AF-5707-80A6DF334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459" y="5127553"/>
            <a:ext cx="293243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0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449;p102">
            <a:extLst>
              <a:ext uri="{FF2B5EF4-FFF2-40B4-BE49-F238E27FC236}">
                <a16:creationId xmlns:a16="http://schemas.microsoft.com/office/drawing/2014/main" id="{8FA6CA0C-901D-372F-BC73-0F4CCE64A6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015" y="1446811"/>
            <a:ext cx="10007600" cy="887413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latin typeface="Nunito Sans" pitchFamily="2" charset="0"/>
              </a:rPr>
              <a:t>42,000,000</a:t>
            </a:r>
            <a:endParaRPr sz="9600" dirty="0">
              <a:latin typeface="Nunito Sans" pitchFamily="2" charset="0"/>
            </a:endParaRPr>
          </a:p>
        </p:txBody>
      </p:sp>
      <p:sp>
        <p:nvSpPr>
          <p:cNvPr id="12" name="Google Shape;5448;p102">
            <a:extLst>
              <a:ext uri="{FF2B5EF4-FFF2-40B4-BE49-F238E27FC236}">
                <a16:creationId xmlns:a16="http://schemas.microsoft.com/office/drawing/2014/main" id="{BEA24732-3215-B34E-C7F5-ED45F10FC7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55470" y="2949038"/>
            <a:ext cx="8016834" cy="2151228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3600" dirty="0">
                <a:latin typeface="Nunito Sans" pitchFamily="2" charset="0"/>
              </a:rPr>
              <a:t>About half of children in the United States (40 million) are now insured through Medicaid or the Children's Health Insurance Program </a:t>
            </a:r>
            <a:endParaRPr sz="3600" dirty="0">
              <a:latin typeface="Nunito Sans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AC692F-CE69-5044-F945-A07105F17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724" y="5361123"/>
            <a:ext cx="293243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93;p74">
            <a:extLst>
              <a:ext uri="{FF2B5EF4-FFF2-40B4-BE49-F238E27FC236}">
                <a16:creationId xmlns:a16="http://schemas.microsoft.com/office/drawing/2014/main" id="{618CD32C-E5CB-505B-37EF-51B8490362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Medicaid 101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2892;p74">
            <a:extLst>
              <a:ext uri="{FF2B5EF4-FFF2-40B4-BE49-F238E27FC236}">
                <a16:creationId xmlns:a16="http://schemas.microsoft.com/office/drawing/2014/main" id="{749502D6-A2B2-2EDE-67A5-DED1F04FF15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83377" y="2022620"/>
            <a:ext cx="9144000" cy="1655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" sz="2800" dirty="0">
                <a:latin typeface="Nunito Sans" pitchFamily="2" charset="0"/>
              </a:rPr>
              <a:t>42 million reasons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 dirty="0">
                <a:latin typeface="Nunito Sans" pitchFamily="2" charset="0"/>
              </a:rPr>
              <a:t>SBS reimbursment began in 1988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 dirty="0">
                <a:latin typeface="Nunito Sans" pitchFamily="2" charset="0"/>
              </a:rPr>
              <a:t>3</a:t>
            </a:r>
            <a:r>
              <a:rPr lang="en" sz="2800" baseline="30000" dirty="0">
                <a:latin typeface="Nunito Sans" pitchFamily="2" charset="0"/>
              </a:rPr>
              <a:t>rd</a:t>
            </a:r>
            <a:r>
              <a:rPr lang="en" sz="2800" dirty="0">
                <a:latin typeface="Nunito Sans" pitchFamily="2" charset="0"/>
              </a:rPr>
              <a:t> or 4</a:t>
            </a:r>
            <a:r>
              <a:rPr lang="en" sz="2800" baseline="30000" dirty="0">
                <a:latin typeface="Nunito Sans" pitchFamily="2" charset="0"/>
              </a:rPr>
              <a:t>th</a:t>
            </a:r>
            <a:r>
              <a:rPr lang="en" sz="2800" dirty="0">
                <a:latin typeface="Nunito Sans" pitchFamily="2" charset="0"/>
              </a:rPr>
              <a:t> largest federal funding stream for edcuation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 dirty="0">
                <a:latin typeface="Nunito Sans" pitchFamily="2" charset="0"/>
              </a:rPr>
              <a:t>2014 – introduction of free care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 dirty="0">
                <a:latin typeface="Nunito Sans" pitchFamily="2" charset="0"/>
              </a:rPr>
              <a:t>2022 – BSCA: financial investment, TAC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 dirty="0">
                <a:latin typeface="Nunito Sans" pitchFamily="2" charset="0"/>
              </a:rPr>
              <a:t>2023 – Superguide, redetermination, TAC opening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 dirty="0">
                <a:latin typeface="Nunito Sans" pitchFamily="2" charset="0"/>
              </a:rPr>
              <a:t>Increases access to services for students by decreasing fiscal responsib</a:t>
            </a:r>
            <a:r>
              <a:rPr lang="en-US" sz="2800" dirty="0" err="1">
                <a:latin typeface="Nunito Sans" pitchFamily="2" charset="0"/>
              </a:rPr>
              <a:t>i</a:t>
            </a:r>
            <a:r>
              <a:rPr lang="en" sz="2800" dirty="0">
                <a:latin typeface="Nunito Sans" pitchFamily="2" charset="0"/>
              </a:rPr>
              <a:t>lity to state/local tax payer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 dirty="0">
                <a:latin typeface="Nunito Sans" pitchFamily="2" charset="0"/>
              </a:rPr>
              <a:t>Does your state have a 3 legged stool?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96E04-3F35-C060-376C-D1F13927D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069" y="5245616"/>
            <a:ext cx="2856968" cy="98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6;p66">
            <a:extLst>
              <a:ext uri="{FF2B5EF4-FFF2-40B4-BE49-F238E27FC236}">
                <a16:creationId xmlns:a16="http://schemas.microsoft.com/office/drawing/2014/main" id="{4E3D89D0-38D3-D2D4-758D-BD29FE582C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958" y="1244931"/>
            <a:ext cx="8823366" cy="5310249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indent="0" algn="ctr">
              <a:spcAft>
                <a:spcPts val="1600"/>
              </a:spcAft>
            </a:pPr>
            <a:r>
              <a:rPr lang="en-US" sz="3600" dirty="0">
                <a:latin typeface="Nunito Sans" pitchFamily="2" charset="0"/>
                <a:ea typeface="Times New Roman" panose="02020603050405020304" pitchFamily="18" charset="0"/>
              </a:rPr>
              <a:t>Many </a:t>
            </a:r>
            <a:r>
              <a:rPr lang="en-US" sz="3600" dirty="0" err="1">
                <a:latin typeface="Nunito Sans" pitchFamily="2" charset="0"/>
                <a:ea typeface="Times New Roman" panose="02020603050405020304" pitchFamily="18" charset="0"/>
              </a:rPr>
              <a:t>Sp</a:t>
            </a:r>
            <a:r>
              <a:rPr lang="en-US" sz="3600" dirty="0">
                <a:latin typeface="Nunito Sans" pitchFamily="2" charset="0"/>
                <a:ea typeface="Times New Roman" panose="02020603050405020304" pitchFamily="18" charset="0"/>
              </a:rPr>
              <a:t> Ed Administrators/Directors worry Medicaid reimbursement can create ‘quicksand’ to stifle service delivery, and often will create duplicative systems at the cost of therapist time for students; here are a few fundamentals to remember when delivering Medicaid reimbursable services in an educational environment.</a:t>
            </a:r>
            <a:br>
              <a:rPr lang="en-US" sz="3600" dirty="0">
                <a:latin typeface="Nunito Sans" pitchFamily="2" charset="0"/>
                <a:ea typeface="Times New Roman" panose="02020603050405020304" pitchFamily="18" charset="0"/>
              </a:rPr>
            </a:br>
            <a:br>
              <a:rPr lang="en-US" sz="3600" dirty="0">
                <a:latin typeface="Nunito Sans" pitchFamily="2" charset="0"/>
                <a:ea typeface="Times New Roman" panose="02020603050405020304" pitchFamily="18" charset="0"/>
              </a:rPr>
            </a:br>
            <a:r>
              <a:rPr lang="en-US" sz="3600" dirty="0">
                <a:latin typeface="Nunito Sans" pitchFamily="2" charset="0"/>
                <a:ea typeface="Times New Roman" panose="02020603050405020304" pitchFamily="18" charset="0"/>
              </a:rPr>
              <a:t>The Super Guide is here for you!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0E37E0-6EB4-CCE8-9577-104BEA53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827" y="5395909"/>
            <a:ext cx="293243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78;p72">
            <a:extLst>
              <a:ext uri="{FF2B5EF4-FFF2-40B4-BE49-F238E27FC236}">
                <a16:creationId xmlns:a16="http://schemas.microsoft.com/office/drawing/2014/main" id="{1F435878-1698-3294-634E-8836530096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584015"/>
            <a:ext cx="12104914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Nunito Sans" pitchFamily="2" charset="0"/>
              </a:rPr>
              <a:t>Superguide: Provider Qualifications</a:t>
            </a:r>
            <a:endParaRPr sz="5400" dirty="0">
              <a:latin typeface="Nunito Sans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0AABB7-6552-5B25-E486-BC26383BB84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6260" y="1607127"/>
            <a:ext cx="11570525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</a:pPr>
            <a:r>
              <a:rPr lang="en-US" dirty="0">
                <a:latin typeface="Nunito Sans" pitchFamily="2" charset="0"/>
              </a:rPr>
              <a:t>Allows States to establish provider qualifications for school-based providers that differ from the qualifications of non-school-based providers of the same Medicaid services, as long as States’ provider qualifications are not unique to Medicaid-covered services. </a:t>
            </a:r>
          </a:p>
          <a:p>
            <a:pPr marL="6350" lvl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</a:pPr>
            <a:r>
              <a:rPr lang="en-US" dirty="0">
                <a:latin typeface="Nunito Sans" pitchFamily="2" charset="0"/>
              </a:rPr>
              <a:t>Prior CMS guidance made it difficult for States to rely on ED provider qualifications or to establish different provider qualifications for school-based and non-school-based providers of the same Medicaid services.</a:t>
            </a:r>
          </a:p>
          <a:p>
            <a:pPr marL="6350" lvl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</a:pPr>
            <a:r>
              <a:rPr lang="en-US" dirty="0">
                <a:latin typeface="Nunito Sans" pitchFamily="2" charset="0"/>
              </a:rPr>
              <a:t>States are encouraged to review existing state licensure, certification, and other applicable state requirements, including credentialing criteria, for SBS providers to identify ways to streamline their participation in Medicaid.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C31C9-F6CA-D3C2-6DC3-AF2FF5444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28" y="5162340"/>
            <a:ext cx="293243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78;p72">
            <a:extLst>
              <a:ext uri="{FF2B5EF4-FFF2-40B4-BE49-F238E27FC236}">
                <a16:creationId xmlns:a16="http://schemas.microsoft.com/office/drawing/2014/main" id="{D6C6FD3A-C17F-9A16-21C5-4DCA0B567A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854" y="674914"/>
            <a:ext cx="10007600" cy="887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Nunito Sans" pitchFamily="2" charset="0"/>
              </a:rPr>
              <a:t>Superguide: Billing Flexiblities </a:t>
            </a:r>
            <a:endParaRPr sz="5400" dirty="0">
              <a:latin typeface="Nunito Sans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9CBD3-0977-429E-1724-90C4705F91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5003" y="1436914"/>
            <a:ext cx="11483439" cy="5139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ct val="90000"/>
              </a:lnSpc>
              <a:spcAft>
                <a:spcPts val="1800"/>
              </a:spcAft>
              <a:buClr>
                <a:schemeClr val="dk1"/>
              </a:buClr>
              <a:buSzPts val="2100"/>
            </a:pPr>
            <a:r>
              <a:rPr lang="en-US" sz="2700" dirty="0">
                <a:latin typeface="Nunito Sans" pitchFamily="2" charset="0"/>
              </a:rPr>
              <a:t>CMS recognizes the administrative burden on schools seeking reimbursement.</a:t>
            </a:r>
          </a:p>
          <a:p>
            <a:pPr marL="6350" lvl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</a:pPr>
            <a:r>
              <a:rPr lang="en-US" sz="2700" dirty="0">
                <a:latin typeface="Nunito Sans" pitchFamily="2" charset="0"/>
              </a:rPr>
              <a:t>CMS is now allowing states to immediately take advantage of these new flexibilities regarding school-based Medicaid billing, documentation, and claiming.</a:t>
            </a:r>
          </a:p>
          <a:p>
            <a:pPr marL="6350" lvl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</a:pPr>
            <a:r>
              <a:rPr lang="en-US" sz="2700" dirty="0">
                <a:latin typeface="Nunito Sans" pitchFamily="2" charset="0"/>
              </a:rPr>
              <a:t>States may select from the options described in the Super Guide.</a:t>
            </a:r>
          </a:p>
          <a:p>
            <a:pPr marL="6350" lvl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</a:pPr>
            <a:r>
              <a:rPr lang="en-US" sz="2700" dirty="0">
                <a:latin typeface="Nunito Sans" pitchFamily="2" charset="0"/>
              </a:rPr>
              <a:t>LEAs are encouraged to their state agencies in reference to these options. </a:t>
            </a:r>
          </a:p>
          <a:p>
            <a:pPr marL="6350" lvl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</a:pPr>
            <a:r>
              <a:rPr lang="en-US" sz="2700" dirty="0">
                <a:latin typeface="Nunito Sans" pitchFamily="2" charset="0"/>
              </a:rPr>
              <a:t>EX: Roster Billing, PCPM, Fee Schedule Rates that                              Exceed the Community Rate (FFS), Option to not submit                         bills for each service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4AA9D-1650-8A36-4377-C2873275D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423" y="5361124"/>
            <a:ext cx="293243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78;p72">
            <a:extLst>
              <a:ext uri="{FF2B5EF4-FFF2-40B4-BE49-F238E27FC236}">
                <a16:creationId xmlns:a16="http://schemas.microsoft.com/office/drawing/2014/main" id="{BCE92DE2-B727-D5CB-3F6A-A8BFE62B119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4182" y="647350"/>
            <a:ext cx="9951522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Nunito Sans" pitchFamily="2" charset="0"/>
              </a:rPr>
              <a:t>Superguide</a:t>
            </a:r>
            <a:r>
              <a:rPr lang="en" dirty="0"/>
              <a:t>: Third Party Liability</a:t>
            </a:r>
            <a:endParaRPr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74BB539-D5FB-5924-0511-347BBF44DA3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4603" y="1721922"/>
            <a:ext cx="9951522" cy="366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itchFamily="2" charset="0"/>
              </a:rPr>
              <a:t>This flexibility eases administrative burden at schools. </a:t>
            </a: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itchFamily="2" charset="0"/>
              </a:rPr>
              <a:t>It allows States to suspend or terminate efforts to seek reimbursement from a liable third party if they determine that the recovery would not be cost-effective pursuant to IDEA and 504 plans. </a:t>
            </a: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itchFamily="2" charset="0"/>
              </a:rPr>
              <a:t>States may exempt certain items or services from TPL requirements. An example could be for the submission of a claim that would always result in a denial.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CE904-1426-ABA9-2B52-8D003B274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902" y="5119290"/>
            <a:ext cx="2932794" cy="10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78;p72">
            <a:extLst>
              <a:ext uri="{FF2B5EF4-FFF2-40B4-BE49-F238E27FC236}">
                <a16:creationId xmlns:a16="http://schemas.microsoft.com/office/drawing/2014/main" id="{D0174635-9535-AAD6-FC1A-3CED1B0DC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465" y="552202"/>
            <a:ext cx="10007600" cy="887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Superguide: New Data and Documentation Flexiblities</a:t>
            </a:r>
            <a:endParaRPr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B8DFB-7DAE-A878-9FB2-38B3E816F6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9025" y="2106674"/>
            <a:ext cx="10515600" cy="444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dirty="0">
                <a:latin typeface="Nunito Sans" pitchFamily="2" charset="0"/>
              </a:rPr>
              <a:t>De-identified Data: Schools may use masked data for Medicaid Enrollment Ratios (MERs). Minimum documentation continues to be required and states/schools must seek out best practices directly from CMS. </a:t>
            </a: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dirty="0">
                <a:latin typeface="Nunito Sans" pitchFamily="2" charset="0"/>
              </a:rPr>
              <a:t>Utilization of a General Allocation Ratio: Number of Medicaid-enrolled students/total number of students</a:t>
            </a:r>
          </a:p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dirty="0">
                <a:latin typeface="Nunito Sans" pitchFamily="2" charset="0"/>
              </a:rPr>
              <a:t>Utilization of Time Study Moments as a One-step Allocation Methodology: RMTS activity codes for both the                delivery of medical services and Medicaid allowable    activities.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079D4A-4614-A5E2-EA98-9F9EF477F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570" y="5361123"/>
            <a:ext cx="293243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944</Words>
  <Application>Microsoft Office PowerPoint</Application>
  <PresentationFormat>Widescreen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Fira Sans Extra Condensed</vt:lpstr>
      <vt:lpstr>Nunito Sans</vt:lpstr>
      <vt:lpstr>Times New Roman</vt:lpstr>
      <vt:lpstr>Office Theme</vt:lpstr>
      <vt:lpstr>The Super Guide: The Medicaid Transition</vt:lpstr>
      <vt:lpstr>“If we could help provide Medicaid-funded support so you can get kids and youth more access to mental health services, whether they're in crisis or earlier on, without a question, that'll be a win.”</vt:lpstr>
      <vt:lpstr>42,000,000</vt:lpstr>
      <vt:lpstr>Medicaid 101 </vt:lpstr>
      <vt:lpstr>Many Sp Ed Administrators/Directors worry Medicaid reimbursement can create ‘quicksand’ to stifle service delivery, and often will create duplicative systems at the cost of therapist time for students; here are a few fundamentals to remember when delivering Medicaid reimbursable services in an educational environment.  The Super Guide is here for you!  </vt:lpstr>
      <vt:lpstr>Superguide: Provider Qualifications</vt:lpstr>
      <vt:lpstr>Superguide: Billing Flexiblities </vt:lpstr>
      <vt:lpstr>Superguide: Third Party Liability</vt:lpstr>
      <vt:lpstr>Superguide: New Data and Documentation Flexiblities</vt:lpstr>
      <vt:lpstr>Superguide: Time Study Flexiblities</vt:lpstr>
      <vt:lpstr>Superguide: Telehealth</vt:lpstr>
      <vt:lpstr>Yes, state grants are coming!</vt:lpstr>
      <vt:lpstr>Actionable Steps</vt:lpstr>
      <vt:lpstr>Contact: Jenny Millward executivedirector@medicaidforedcuation.org 478-808-1021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Morgan</dc:creator>
  <cp:lastModifiedBy>Jenny Millward</cp:lastModifiedBy>
  <cp:revision>5</cp:revision>
  <dcterms:created xsi:type="dcterms:W3CDTF">2023-10-03T15:20:48Z</dcterms:created>
  <dcterms:modified xsi:type="dcterms:W3CDTF">2023-11-15T02:03:28Z</dcterms:modified>
</cp:coreProperties>
</file>