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2.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2"/>
  </p:notesMasterIdLst>
  <p:sldIdLst>
    <p:sldId id="256" r:id="rId5"/>
    <p:sldId id="257" r:id="rId6"/>
    <p:sldId id="259" r:id="rId7"/>
    <p:sldId id="258" r:id="rId8"/>
    <p:sldId id="260" r:id="rId9"/>
    <p:sldId id="261" r:id="rId10"/>
    <p:sldId id="262" r:id="rId11"/>
    <p:sldId id="263" r:id="rId12"/>
    <p:sldId id="264" r:id="rId13"/>
    <p:sldId id="265" r:id="rId14"/>
    <p:sldId id="266" r:id="rId15"/>
    <p:sldId id="267" r:id="rId16"/>
    <p:sldId id="273" r:id="rId17"/>
    <p:sldId id="272" r:id="rId18"/>
    <p:sldId id="270" r:id="rId19"/>
    <p:sldId id="271" r:id="rId20"/>
    <p:sldId id="268" r:id="rId21"/>
    <p:sldId id="274" r:id="rId22"/>
    <p:sldId id="275" r:id="rId23"/>
    <p:sldId id="276" r:id="rId24"/>
    <p:sldId id="277" r:id="rId25"/>
    <p:sldId id="278" r:id="rId26"/>
    <p:sldId id="279" r:id="rId27"/>
    <p:sldId id="280" r:id="rId28"/>
    <p:sldId id="281" r:id="rId29"/>
    <p:sldId id="306" r:id="rId30"/>
    <p:sldId id="307" r:id="rId31"/>
    <p:sldId id="308" r:id="rId32"/>
    <p:sldId id="309" r:id="rId33"/>
    <p:sldId id="310" r:id="rId34"/>
    <p:sldId id="311" r:id="rId35"/>
    <p:sldId id="312"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 id="302" r:id="rId57"/>
    <p:sldId id="303" r:id="rId58"/>
    <p:sldId id="304" r:id="rId59"/>
    <p:sldId id="314" r:id="rId60"/>
    <p:sldId id="313"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4272" autoAdjust="0"/>
  </p:normalViewPr>
  <p:slideViewPr>
    <p:cSldViewPr snapToGrid="0">
      <p:cViewPr varScale="1">
        <p:scale>
          <a:sx n="35" d="100"/>
          <a:sy n="35" d="100"/>
        </p:scale>
        <p:origin x="1718"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Sheet1!$B$1</c:f>
              <c:strCache>
                <c:ptCount val="1"/>
                <c:pt idx="0">
                  <c:v>Agreements</c:v>
                </c:pt>
              </c:strCache>
            </c:strRef>
          </c:tx>
          <c:invertIfNegative val="0"/>
          <c:dLbls>
            <c:dLbl>
              <c:idx val="0"/>
              <c:layout/>
              <c:tx>
                <c:rich>
                  <a:bodyPr/>
                  <a:lstStyle/>
                  <a:p>
                    <a:r>
                      <a:rPr lang="en-US" dirty="0" smtClean="0"/>
                      <a:t>56%</a:t>
                    </a:r>
                  </a:p>
                  <a:p>
                    <a:r>
                      <a:rPr lang="en-US" dirty="0" smtClean="0"/>
                      <a:t>(49)</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t>45%</a:t>
                    </a:r>
                  </a:p>
                  <a:p>
                    <a:r>
                      <a:rPr lang="en-US" dirty="0" smtClean="0"/>
                      <a:t>(31)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dirty="0" smtClean="0"/>
                      <a:t>46%</a:t>
                    </a:r>
                  </a:p>
                  <a:p>
                    <a:r>
                      <a:rPr lang="en-US" dirty="0" smtClean="0"/>
                      <a:t>(34)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numFmt formatCode="0.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FY 2013</c:v>
                </c:pt>
                <c:pt idx="1">
                  <c:v>FY 2014</c:v>
                </c:pt>
                <c:pt idx="2">
                  <c:v>FY 2015</c:v>
                </c:pt>
              </c:strCache>
            </c:strRef>
          </c:cat>
          <c:val>
            <c:numRef>
              <c:f>Sheet1!$B$2:$B$4</c:f>
              <c:numCache>
                <c:formatCode>General</c:formatCode>
                <c:ptCount val="3"/>
                <c:pt idx="0">
                  <c:v>5.6</c:v>
                </c:pt>
                <c:pt idx="1">
                  <c:v>4.5</c:v>
                </c:pt>
                <c:pt idx="2">
                  <c:v>4.5999999999999996</c:v>
                </c:pt>
              </c:numCache>
            </c:numRef>
          </c:val>
        </c:ser>
        <c:ser>
          <c:idx val="1"/>
          <c:order val="1"/>
          <c:tx>
            <c:strRef>
              <c:f>Sheet1!$C$1</c:f>
              <c:strCache>
                <c:ptCount val="1"/>
                <c:pt idx="0">
                  <c:v>No Agreements</c:v>
                </c:pt>
              </c:strCache>
            </c:strRef>
          </c:tx>
          <c:invertIfNegative val="0"/>
          <c:dLbls>
            <c:dLbl>
              <c:idx val="0"/>
              <c:layout/>
              <c:tx>
                <c:rich>
                  <a:bodyPr/>
                  <a:lstStyle/>
                  <a:p>
                    <a:r>
                      <a:rPr lang="en-US" dirty="0" smtClean="0"/>
                      <a:t>22%</a:t>
                    </a:r>
                  </a:p>
                  <a:p>
                    <a:r>
                      <a:rPr lang="en-US" dirty="0" smtClean="0"/>
                      <a:t>(19)</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t>26% </a:t>
                    </a:r>
                  </a:p>
                  <a:p>
                    <a:r>
                      <a:rPr lang="en-US" dirty="0" smtClean="0"/>
                      <a:t>(18)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dirty="0" smtClean="0"/>
                      <a:t>30%</a:t>
                    </a:r>
                  </a:p>
                  <a:p>
                    <a:r>
                      <a:rPr lang="en-US" dirty="0" smtClean="0"/>
                      <a:t>(22)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FY 2013</c:v>
                </c:pt>
                <c:pt idx="1">
                  <c:v>FY 2014</c:v>
                </c:pt>
                <c:pt idx="2">
                  <c:v>FY 2015</c:v>
                </c:pt>
              </c:strCache>
            </c:strRef>
          </c:cat>
          <c:val>
            <c:numRef>
              <c:f>Sheet1!$C$2:$C$4</c:f>
              <c:numCache>
                <c:formatCode>General</c:formatCode>
                <c:ptCount val="3"/>
                <c:pt idx="0">
                  <c:v>2.2000000000000002</c:v>
                </c:pt>
                <c:pt idx="1">
                  <c:v>2.6</c:v>
                </c:pt>
                <c:pt idx="2">
                  <c:v>3</c:v>
                </c:pt>
              </c:numCache>
            </c:numRef>
          </c:val>
        </c:ser>
        <c:ser>
          <c:idx val="2"/>
          <c:order val="2"/>
          <c:tx>
            <c:strRef>
              <c:f>Sheet1!$D$1</c:f>
              <c:strCache>
                <c:ptCount val="1"/>
                <c:pt idx="0">
                  <c:v>Withdrawn</c:v>
                </c:pt>
              </c:strCache>
            </c:strRef>
          </c:tx>
          <c:invertIfNegative val="0"/>
          <c:dLbls>
            <c:dLbl>
              <c:idx val="0"/>
              <c:layout/>
              <c:tx>
                <c:rich>
                  <a:bodyPr/>
                  <a:lstStyle/>
                  <a:p>
                    <a:r>
                      <a:rPr lang="en-US" dirty="0" smtClean="0"/>
                      <a:t>22%</a:t>
                    </a:r>
                  </a:p>
                  <a:p>
                    <a:r>
                      <a:rPr lang="en-US" dirty="0" smtClean="0"/>
                      <a:t>(19)</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t>29%</a:t>
                    </a:r>
                  </a:p>
                  <a:p>
                    <a:r>
                      <a:rPr lang="en-US" dirty="0" smtClean="0"/>
                      <a:t>(20)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dirty="0" smtClean="0"/>
                      <a:t>24%</a:t>
                    </a:r>
                  </a:p>
                  <a:p>
                    <a:r>
                      <a:rPr lang="en-US" dirty="0" smtClean="0"/>
                      <a:t>(18)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FY 2013</c:v>
                </c:pt>
                <c:pt idx="1">
                  <c:v>FY 2014</c:v>
                </c:pt>
                <c:pt idx="2">
                  <c:v>FY 2015</c:v>
                </c:pt>
              </c:strCache>
            </c:strRef>
          </c:cat>
          <c:val>
            <c:numRef>
              <c:f>Sheet1!$D$2:$D$4</c:f>
              <c:numCache>
                <c:formatCode>General</c:formatCode>
                <c:ptCount val="3"/>
                <c:pt idx="0">
                  <c:v>2.2000000000000002</c:v>
                </c:pt>
                <c:pt idx="1">
                  <c:v>2.9</c:v>
                </c:pt>
                <c:pt idx="2">
                  <c:v>2.4</c:v>
                </c:pt>
              </c:numCache>
            </c:numRef>
          </c:val>
        </c:ser>
        <c:dLbls>
          <c:showLegendKey val="0"/>
          <c:showVal val="0"/>
          <c:showCatName val="0"/>
          <c:showSerName val="0"/>
          <c:showPercent val="0"/>
          <c:showBubbleSize val="0"/>
        </c:dLbls>
        <c:gapWidth val="150"/>
        <c:overlap val="100"/>
        <c:axId val="222034624"/>
        <c:axId val="222035016"/>
      </c:barChart>
      <c:catAx>
        <c:axId val="222034624"/>
        <c:scaling>
          <c:orientation val="minMax"/>
        </c:scaling>
        <c:delete val="0"/>
        <c:axPos val="b"/>
        <c:numFmt formatCode="General" sourceLinked="0"/>
        <c:majorTickMark val="out"/>
        <c:minorTickMark val="none"/>
        <c:tickLblPos val="nextTo"/>
        <c:crossAx val="222035016"/>
        <c:crosses val="autoZero"/>
        <c:auto val="1"/>
        <c:lblAlgn val="ctr"/>
        <c:lblOffset val="100"/>
        <c:noMultiLvlLbl val="0"/>
      </c:catAx>
      <c:valAx>
        <c:axId val="222035016"/>
        <c:scaling>
          <c:orientation val="minMax"/>
        </c:scaling>
        <c:delete val="0"/>
        <c:axPos val="l"/>
        <c:majorGridlines/>
        <c:numFmt formatCode="0%" sourceLinked="1"/>
        <c:majorTickMark val="out"/>
        <c:minorTickMark val="none"/>
        <c:tickLblPos val="nextTo"/>
        <c:crossAx val="22203462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Sheet1!$B$1</c:f>
              <c:strCache>
                <c:ptCount val="1"/>
                <c:pt idx="0">
                  <c:v>In Compliance</c:v>
                </c:pt>
              </c:strCache>
            </c:strRef>
          </c:tx>
          <c:invertIfNegative val="0"/>
          <c:dLbls>
            <c:dLbl>
              <c:idx val="0"/>
              <c:layout/>
              <c:tx>
                <c:rich>
                  <a:bodyPr/>
                  <a:lstStyle/>
                  <a:p>
                    <a:r>
                      <a:rPr lang="en-US" dirty="0" smtClean="0"/>
                      <a:t>34%</a:t>
                    </a:r>
                  </a:p>
                  <a:p>
                    <a:r>
                      <a:rPr lang="en-US" dirty="0" smtClean="0"/>
                      <a:t>(41)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t>44%</a:t>
                    </a:r>
                  </a:p>
                  <a:p>
                    <a:r>
                      <a:rPr lang="en-US" dirty="0" smtClean="0"/>
                      <a:t>(45)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dirty="0" smtClean="0"/>
                      <a:t>48%</a:t>
                    </a:r>
                  </a:p>
                  <a:p>
                    <a:r>
                      <a:rPr lang="en-US" dirty="0" smtClean="0"/>
                      <a:t>(58)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numFmt formatCode="0.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FY 2013</c:v>
                </c:pt>
                <c:pt idx="1">
                  <c:v>FY 2014</c:v>
                </c:pt>
                <c:pt idx="2">
                  <c:v>FY 2015</c:v>
                </c:pt>
              </c:strCache>
            </c:strRef>
          </c:cat>
          <c:val>
            <c:numRef>
              <c:f>Sheet1!$B$2:$B$4</c:f>
              <c:numCache>
                <c:formatCode>General</c:formatCode>
                <c:ptCount val="3"/>
                <c:pt idx="0">
                  <c:v>3.4</c:v>
                </c:pt>
                <c:pt idx="1">
                  <c:v>4.4000000000000004</c:v>
                </c:pt>
                <c:pt idx="2">
                  <c:v>4.5999999999999996</c:v>
                </c:pt>
              </c:numCache>
            </c:numRef>
          </c:val>
        </c:ser>
        <c:ser>
          <c:idx val="1"/>
          <c:order val="1"/>
          <c:tx>
            <c:strRef>
              <c:f>Sheet1!$C$1</c:f>
              <c:strCache>
                <c:ptCount val="1"/>
                <c:pt idx="0">
                  <c:v>Not in Compliance</c:v>
                </c:pt>
              </c:strCache>
            </c:strRef>
          </c:tx>
          <c:invertIfNegative val="0"/>
          <c:dLbls>
            <c:dLbl>
              <c:idx val="0"/>
              <c:layout/>
              <c:tx>
                <c:rich>
                  <a:bodyPr/>
                  <a:lstStyle/>
                  <a:p>
                    <a:r>
                      <a:rPr lang="en-US" dirty="0" smtClean="0"/>
                      <a:t>27%</a:t>
                    </a:r>
                  </a:p>
                  <a:p>
                    <a:r>
                      <a:rPr lang="en-US" dirty="0" smtClean="0"/>
                      <a:t>(33)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t>32%</a:t>
                    </a:r>
                  </a:p>
                  <a:p>
                    <a:r>
                      <a:rPr lang="en-US" dirty="0" smtClean="0"/>
                      <a:t>(31)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dirty="0" smtClean="0"/>
                      <a:t>25%</a:t>
                    </a:r>
                  </a:p>
                  <a:p>
                    <a:r>
                      <a:rPr lang="en-US" dirty="0" smtClean="0"/>
                      <a:t>(30)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FY 2013</c:v>
                </c:pt>
                <c:pt idx="1">
                  <c:v>FY 2014</c:v>
                </c:pt>
                <c:pt idx="2">
                  <c:v>FY 2015</c:v>
                </c:pt>
              </c:strCache>
            </c:strRef>
          </c:cat>
          <c:val>
            <c:numRef>
              <c:f>Sheet1!$C$2:$C$4</c:f>
              <c:numCache>
                <c:formatCode>General</c:formatCode>
                <c:ptCount val="3"/>
                <c:pt idx="0">
                  <c:v>2.6</c:v>
                </c:pt>
                <c:pt idx="1">
                  <c:v>3.1</c:v>
                </c:pt>
                <c:pt idx="2">
                  <c:v>2.7</c:v>
                </c:pt>
              </c:numCache>
            </c:numRef>
          </c:val>
        </c:ser>
        <c:ser>
          <c:idx val="2"/>
          <c:order val="2"/>
          <c:tx>
            <c:strRef>
              <c:f>Sheet1!$D$1</c:f>
              <c:strCache>
                <c:ptCount val="1"/>
                <c:pt idx="0">
                  <c:v>Withdrawn</c:v>
                </c:pt>
              </c:strCache>
            </c:strRef>
          </c:tx>
          <c:invertIfNegative val="0"/>
          <c:dLbls>
            <c:dLbl>
              <c:idx val="0"/>
              <c:layout/>
              <c:tx>
                <c:rich>
                  <a:bodyPr/>
                  <a:lstStyle/>
                  <a:p>
                    <a:r>
                      <a:rPr lang="en-US" dirty="0" smtClean="0"/>
                      <a:t>39%</a:t>
                    </a:r>
                  </a:p>
                  <a:p>
                    <a:r>
                      <a:rPr lang="en-US" dirty="0" smtClean="0"/>
                      <a:t>(47)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t>24%</a:t>
                    </a:r>
                  </a:p>
                  <a:p>
                    <a:r>
                      <a:rPr lang="en-US" dirty="0" smtClean="0"/>
                      <a:t>(25)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dirty="0" smtClean="0"/>
                      <a:t>27%</a:t>
                    </a:r>
                  </a:p>
                  <a:p>
                    <a:r>
                      <a:rPr lang="en-US" dirty="0" smtClean="0"/>
                      <a:t>(32)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FY 2013</c:v>
                </c:pt>
                <c:pt idx="1">
                  <c:v>FY 2014</c:v>
                </c:pt>
                <c:pt idx="2">
                  <c:v>FY 2015</c:v>
                </c:pt>
              </c:strCache>
            </c:strRef>
          </c:cat>
          <c:val>
            <c:numRef>
              <c:f>Sheet1!$D$2:$D$4</c:f>
              <c:numCache>
                <c:formatCode>General</c:formatCode>
                <c:ptCount val="3"/>
                <c:pt idx="0">
                  <c:v>3.9</c:v>
                </c:pt>
                <c:pt idx="1">
                  <c:v>2.5</c:v>
                </c:pt>
                <c:pt idx="2">
                  <c:v>2.7</c:v>
                </c:pt>
              </c:numCache>
            </c:numRef>
          </c:val>
        </c:ser>
        <c:dLbls>
          <c:showLegendKey val="0"/>
          <c:showVal val="0"/>
          <c:showCatName val="0"/>
          <c:showSerName val="0"/>
          <c:showPercent val="0"/>
          <c:showBubbleSize val="0"/>
        </c:dLbls>
        <c:gapWidth val="150"/>
        <c:overlap val="100"/>
        <c:axId val="222035408"/>
        <c:axId val="222035800"/>
      </c:barChart>
      <c:catAx>
        <c:axId val="222035408"/>
        <c:scaling>
          <c:orientation val="minMax"/>
        </c:scaling>
        <c:delete val="0"/>
        <c:axPos val="b"/>
        <c:numFmt formatCode="General" sourceLinked="0"/>
        <c:majorTickMark val="out"/>
        <c:minorTickMark val="none"/>
        <c:tickLblPos val="nextTo"/>
        <c:crossAx val="222035800"/>
        <c:crosses val="autoZero"/>
        <c:auto val="1"/>
        <c:lblAlgn val="ctr"/>
        <c:lblOffset val="100"/>
        <c:noMultiLvlLbl val="0"/>
      </c:catAx>
      <c:valAx>
        <c:axId val="222035800"/>
        <c:scaling>
          <c:orientation val="minMax"/>
        </c:scaling>
        <c:delete val="0"/>
        <c:axPos val="l"/>
        <c:majorGridlines/>
        <c:numFmt formatCode="0%" sourceLinked="1"/>
        <c:majorTickMark val="out"/>
        <c:minorTickMark val="none"/>
        <c:tickLblPos val="nextTo"/>
        <c:crossAx val="22203540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Sheet1!$B$1</c:f>
              <c:strCache>
                <c:ptCount val="1"/>
                <c:pt idx="0">
                  <c:v>Dismissed</c:v>
                </c:pt>
              </c:strCache>
            </c:strRef>
          </c:tx>
          <c:invertIfNegative val="0"/>
          <c:dLbls>
            <c:dLbl>
              <c:idx val="0"/>
              <c:layout/>
              <c:tx>
                <c:rich>
                  <a:bodyPr/>
                  <a:lstStyle/>
                  <a:p>
                    <a:r>
                      <a:rPr lang="en-US" dirty="0" smtClean="0"/>
                      <a:t>68%</a:t>
                    </a:r>
                  </a:p>
                  <a:p>
                    <a:r>
                      <a:rPr lang="en-US" dirty="0" smtClean="0"/>
                      <a:t>(59)</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t>60%</a:t>
                    </a:r>
                  </a:p>
                  <a:p>
                    <a:r>
                      <a:rPr lang="en-US" dirty="0" smtClean="0"/>
                      <a:t>(65)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6296296296296294E-3"/>
                  <c:y val="5.4842803037254886E-3"/>
                </c:manualLayout>
              </c:layout>
              <c:tx>
                <c:rich>
                  <a:bodyPr/>
                  <a:lstStyle/>
                  <a:p>
                    <a:r>
                      <a:rPr lang="en-US" dirty="0" smtClean="0"/>
                      <a:t>60%</a:t>
                    </a:r>
                  </a:p>
                  <a:p>
                    <a:r>
                      <a:rPr lang="en-US" dirty="0" smtClean="0"/>
                      <a:t>(61)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numFmt formatCode="0.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FY 2013</c:v>
                </c:pt>
                <c:pt idx="1">
                  <c:v>FY 2014 </c:v>
                </c:pt>
                <c:pt idx="2">
                  <c:v>FY 2015</c:v>
                </c:pt>
              </c:strCache>
            </c:strRef>
          </c:cat>
          <c:val>
            <c:numRef>
              <c:f>Sheet1!$B$2:$B$4</c:f>
              <c:numCache>
                <c:formatCode>General</c:formatCode>
                <c:ptCount val="3"/>
                <c:pt idx="0">
                  <c:v>6.8</c:v>
                </c:pt>
                <c:pt idx="1">
                  <c:v>6</c:v>
                </c:pt>
                <c:pt idx="2">
                  <c:v>6</c:v>
                </c:pt>
              </c:numCache>
            </c:numRef>
          </c:val>
        </c:ser>
        <c:ser>
          <c:idx val="1"/>
          <c:order val="1"/>
          <c:tx>
            <c:strRef>
              <c:f>Sheet1!$C$1</c:f>
              <c:strCache>
                <c:ptCount val="1"/>
                <c:pt idx="0">
                  <c:v>Withdrawn</c:v>
                </c:pt>
              </c:strCache>
            </c:strRef>
          </c:tx>
          <c:invertIfNegative val="0"/>
          <c:dLbls>
            <c:dLbl>
              <c:idx val="0"/>
              <c:layout/>
              <c:tx>
                <c:rich>
                  <a:bodyPr/>
                  <a:lstStyle/>
                  <a:p>
                    <a:r>
                      <a:rPr lang="en-US" dirty="0" smtClean="0"/>
                      <a:t>24%</a:t>
                    </a:r>
                  </a:p>
                  <a:p>
                    <a:r>
                      <a:rPr lang="en-US" dirty="0" smtClean="0"/>
                      <a:t>(21)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t>29% </a:t>
                    </a:r>
                  </a:p>
                  <a:p>
                    <a:r>
                      <a:rPr lang="en-US" dirty="0" smtClean="0"/>
                      <a:t>(31)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dirty="0" smtClean="0"/>
                      <a:t>27%</a:t>
                    </a:r>
                  </a:p>
                  <a:p>
                    <a:r>
                      <a:rPr lang="en-US" dirty="0" smtClean="0"/>
                      <a:t>(28)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FY 2013</c:v>
                </c:pt>
                <c:pt idx="1">
                  <c:v>FY 2014 </c:v>
                </c:pt>
                <c:pt idx="2">
                  <c:v>FY 2015</c:v>
                </c:pt>
              </c:strCache>
            </c:strRef>
          </c:cat>
          <c:val>
            <c:numRef>
              <c:f>Sheet1!$C$2:$C$4</c:f>
              <c:numCache>
                <c:formatCode>General</c:formatCode>
                <c:ptCount val="3"/>
                <c:pt idx="0">
                  <c:v>2.4</c:v>
                </c:pt>
                <c:pt idx="1">
                  <c:v>2.9</c:v>
                </c:pt>
                <c:pt idx="2">
                  <c:v>2.8</c:v>
                </c:pt>
              </c:numCache>
            </c:numRef>
          </c:val>
        </c:ser>
        <c:ser>
          <c:idx val="2"/>
          <c:order val="2"/>
          <c:tx>
            <c:strRef>
              <c:f>Sheet1!$D$1</c:f>
              <c:strCache>
                <c:ptCount val="1"/>
                <c:pt idx="0">
                  <c:v>In Favor of District</c:v>
                </c:pt>
              </c:strCache>
            </c:strRef>
          </c:tx>
          <c:invertIfNegative val="0"/>
          <c:dLbls>
            <c:dLbl>
              <c:idx val="0"/>
              <c:layout>
                <c:manualLayout>
                  <c:x val="-4.629629629629658E-3"/>
                  <c:y val="0"/>
                </c:manualLayout>
              </c:layout>
              <c:tx>
                <c:rich>
                  <a:bodyPr/>
                  <a:lstStyle/>
                  <a:p>
                    <a:r>
                      <a:rPr lang="en-US" dirty="0" smtClean="0"/>
                      <a:t>7%(6)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t>9% (10)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dirty="0" smtClean="0"/>
                      <a:t>9% (9)</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FY 2013</c:v>
                </c:pt>
                <c:pt idx="1">
                  <c:v>FY 2014 </c:v>
                </c:pt>
                <c:pt idx="2">
                  <c:v>FY 2015</c:v>
                </c:pt>
              </c:strCache>
            </c:strRef>
          </c:cat>
          <c:val>
            <c:numRef>
              <c:f>Sheet1!$D$2:$D$4</c:f>
              <c:numCache>
                <c:formatCode>General</c:formatCode>
                <c:ptCount val="3"/>
                <c:pt idx="0">
                  <c:v>0.7</c:v>
                </c:pt>
                <c:pt idx="1">
                  <c:v>0.9</c:v>
                </c:pt>
                <c:pt idx="2">
                  <c:v>0.9</c:v>
                </c:pt>
              </c:numCache>
            </c:numRef>
          </c:val>
        </c:ser>
        <c:ser>
          <c:idx val="3"/>
          <c:order val="3"/>
          <c:tx>
            <c:strRef>
              <c:f>Sheet1!$E$1</c:f>
              <c:strCache>
                <c:ptCount val="1"/>
                <c:pt idx="0">
                  <c:v>In Favor of Parent</c:v>
                </c:pt>
              </c:strCache>
            </c:strRef>
          </c:tx>
          <c:invertIfNegative val="0"/>
          <c:dLbls>
            <c:dLbl>
              <c:idx val="0"/>
              <c:layout>
                <c:manualLayout>
                  <c:x val="-6.1728395061728678E-3"/>
                  <c:y val="-1.403016330447244E-2"/>
                </c:manualLayout>
              </c:layout>
              <c:tx>
                <c:rich>
                  <a:bodyPr/>
                  <a:lstStyle/>
                  <a:p>
                    <a:r>
                      <a:rPr lang="en-US" dirty="0" smtClean="0"/>
                      <a:t>1% (1)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delete val="1"/>
              <c:extLst>
                <c:ext xmlns:c15="http://schemas.microsoft.com/office/drawing/2012/chart" uri="{CE6537A1-D6FC-4f65-9D91-7224C49458BB}"/>
              </c:extLst>
            </c:dLbl>
            <c:dLbl>
              <c:idx val="2"/>
              <c:layout/>
              <c:tx>
                <c:rich>
                  <a:bodyPr/>
                  <a:lstStyle/>
                  <a:p>
                    <a:r>
                      <a:rPr lang="en-US" dirty="0" smtClean="0"/>
                      <a:t>1% (1)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FY 2013</c:v>
                </c:pt>
                <c:pt idx="1">
                  <c:v>FY 2014 </c:v>
                </c:pt>
                <c:pt idx="2">
                  <c:v>FY 2015</c:v>
                </c:pt>
              </c:strCache>
            </c:strRef>
          </c:cat>
          <c:val>
            <c:numRef>
              <c:f>Sheet1!$E$2:$E$4</c:f>
              <c:numCache>
                <c:formatCode>General</c:formatCode>
                <c:ptCount val="3"/>
                <c:pt idx="0">
                  <c:v>0.1</c:v>
                </c:pt>
                <c:pt idx="1">
                  <c:v>0.2</c:v>
                </c:pt>
                <c:pt idx="2">
                  <c:v>0.1</c:v>
                </c:pt>
              </c:numCache>
            </c:numRef>
          </c:val>
        </c:ser>
        <c:ser>
          <c:idx val="4"/>
          <c:order val="4"/>
          <c:tx>
            <c:strRef>
              <c:f>Sheet1!$F$1</c:f>
              <c:strCache>
                <c:ptCount val="1"/>
                <c:pt idx="0">
                  <c:v>Pending</c:v>
                </c:pt>
              </c:strCache>
            </c:strRef>
          </c:tx>
          <c:invertIfNegative val="0"/>
          <c:dLbls>
            <c:dLbl>
              <c:idx val="1"/>
              <c:layout>
                <c:manualLayout>
                  <c:x val="4.6296296296296294E-3"/>
                  <c:y val="-8.4180979826834635E-3"/>
                </c:manualLayout>
              </c:layout>
              <c:tx>
                <c:rich>
                  <a:bodyPr/>
                  <a:lstStyle/>
                  <a:p>
                    <a:r>
                      <a:rPr lang="en-US" dirty="0" smtClean="0"/>
                      <a:t>2% (2)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FY 2013</c:v>
                </c:pt>
                <c:pt idx="1">
                  <c:v>FY 2014 </c:v>
                </c:pt>
                <c:pt idx="2">
                  <c:v>FY 2015</c:v>
                </c:pt>
              </c:strCache>
            </c:strRef>
          </c:cat>
          <c:val>
            <c:numRef>
              <c:f>Sheet1!$F$2:$F$4</c:f>
              <c:numCache>
                <c:formatCode>General</c:formatCode>
                <c:ptCount val="3"/>
                <c:pt idx="0">
                  <c:v>0</c:v>
                </c:pt>
                <c:pt idx="1">
                  <c:v>0</c:v>
                </c:pt>
                <c:pt idx="2">
                  <c:v>0.3</c:v>
                </c:pt>
              </c:numCache>
            </c:numRef>
          </c:val>
        </c:ser>
        <c:dLbls>
          <c:showLegendKey val="0"/>
          <c:showVal val="0"/>
          <c:showCatName val="0"/>
          <c:showSerName val="0"/>
          <c:showPercent val="0"/>
          <c:showBubbleSize val="0"/>
        </c:dLbls>
        <c:gapWidth val="150"/>
        <c:overlap val="100"/>
        <c:axId val="222036192"/>
        <c:axId val="222036584"/>
      </c:barChart>
      <c:catAx>
        <c:axId val="222036192"/>
        <c:scaling>
          <c:orientation val="minMax"/>
        </c:scaling>
        <c:delete val="0"/>
        <c:axPos val="b"/>
        <c:numFmt formatCode="General" sourceLinked="0"/>
        <c:majorTickMark val="out"/>
        <c:minorTickMark val="none"/>
        <c:tickLblPos val="nextTo"/>
        <c:crossAx val="222036584"/>
        <c:crosses val="autoZero"/>
        <c:auto val="1"/>
        <c:lblAlgn val="ctr"/>
        <c:lblOffset val="100"/>
        <c:noMultiLvlLbl val="0"/>
      </c:catAx>
      <c:valAx>
        <c:axId val="222036584"/>
        <c:scaling>
          <c:orientation val="minMax"/>
        </c:scaling>
        <c:delete val="0"/>
        <c:axPos val="l"/>
        <c:majorGridlines/>
        <c:numFmt formatCode="0%" sourceLinked="1"/>
        <c:majorTickMark val="out"/>
        <c:minorTickMark val="none"/>
        <c:tickLblPos val="nextTo"/>
        <c:crossAx val="222036192"/>
        <c:crosses val="autoZero"/>
        <c:crossBetween val="between"/>
      </c:valAx>
    </c:plotArea>
    <c:legend>
      <c:legendPos val="r"/>
      <c:legendEntry>
        <c:idx val="0"/>
        <c:delete val="1"/>
      </c:legendEntry>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0.57986</cdr:x>
      <cdr:y>0</cdr:y>
    </cdr:from>
    <cdr:to>
      <cdr:x>0.6746</cdr:x>
      <cdr:y>0.07538</cdr:y>
    </cdr:to>
    <cdr:sp macro="" textlink="">
      <cdr:nvSpPr>
        <cdr:cNvPr id="2" name="TextBox 1"/>
        <cdr:cNvSpPr txBox="1"/>
      </cdr:nvSpPr>
      <cdr:spPr>
        <a:xfrm xmlns:a="http://schemas.openxmlformats.org/drawingml/2006/main">
          <a:off x="4771975" y="0"/>
          <a:ext cx="779739" cy="3491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a:t>3</a:t>
          </a:r>
          <a:r>
            <a:rPr lang="en-US" sz="1800" dirty="0" smtClean="0"/>
            <a:t>% (3) </a:t>
          </a:r>
          <a:endParaRPr lang="en-US" sz="1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B1433-BF8B-45C5-81D6-089F21EECCF9}" type="datetimeFigureOut">
              <a:rPr lang="en-US" smtClean="0"/>
              <a:t>10/9/2015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3F11BE-DE79-4CBA-9214-88DAF984691D}" type="slidenum">
              <a:rPr lang="en-US" smtClean="0"/>
              <a:t>3</a:t>
            </a:fld>
            <a:endParaRPr lang="en-US"/>
          </a:p>
        </p:txBody>
      </p:sp>
    </p:spTree>
    <p:extLst>
      <p:ext uri="{BB962C8B-B14F-4D97-AF65-F5344CB8AC3E}">
        <p14:creationId xmlns:p14="http://schemas.microsoft.com/office/powerpoint/2010/main" val="749122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12</a:t>
            </a:fld>
            <a:endParaRPr lang="en-US"/>
          </a:p>
        </p:txBody>
      </p:sp>
    </p:spTree>
    <p:extLst>
      <p:ext uri="{BB962C8B-B14F-4D97-AF65-F5344CB8AC3E}">
        <p14:creationId xmlns:p14="http://schemas.microsoft.com/office/powerpoint/2010/main" val="1082624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13</a:t>
            </a:fld>
            <a:endParaRPr lang="en-US"/>
          </a:p>
        </p:txBody>
      </p:sp>
    </p:spTree>
    <p:extLst>
      <p:ext uri="{BB962C8B-B14F-4D97-AF65-F5344CB8AC3E}">
        <p14:creationId xmlns:p14="http://schemas.microsoft.com/office/powerpoint/2010/main" val="1478237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103062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17</a:t>
            </a:fld>
            <a:endParaRPr lang="en-US"/>
          </a:p>
        </p:txBody>
      </p:sp>
    </p:spTree>
    <p:extLst>
      <p:ext uri="{BB962C8B-B14F-4D97-AF65-F5344CB8AC3E}">
        <p14:creationId xmlns:p14="http://schemas.microsoft.com/office/powerpoint/2010/main" val="658882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18</a:t>
            </a:fld>
            <a:endParaRPr lang="en-US"/>
          </a:p>
        </p:txBody>
      </p:sp>
    </p:spTree>
    <p:extLst>
      <p:ext uri="{BB962C8B-B14F-4D97-AF65-F5344CB8AC3E}">
        <p14:creationId xmlns:p14="http://schemas.microsoft.com/office/powerpoint/2010/main" val="2334427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19</a:t>
            </a:fld>
            <a:endParaRPr lang="en-US"/>
          </a:p>
        </p:txBody>
      </p:sp>
    </p:spTree>
    <p:extLst>
      <p:ext uri="{BB962C8B-B14F-4D97-AF65-F5344CB8AC3E}">
        <p14:creationId xmlns:p14="http://schemas.microsoft.com/office/powerpoint/2010/main" val="3817218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20</a:t>
            </a:fld>
            <a:endParaRPr lang="en-US"/>
          </a:p>
        </p:txBody>
      </p:sp>
    </p:spTree>
    <p:extLst>
      <p:ext uri="{BB962C8B-B14F-4D97-AF65-F5344CB8AC3E}">
        <p14:creationId xmlns:p14="http://schemas.microsoft.com/office/powerpoint/2010/main" val="25424592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21</a:t>
            </a:fld>
            <a:endParaRPr lang="en-US"/>
          </a:p>
        </p:txBody>
      </p:sp>
    </p:spTree>
    <p:extLst>
      <p:ext uri="{BB962C8B-B14F-4D97-AF65-F5344CB8AC3E}">
        <p14:creationId xmlns:p14="http://schemas.microsoft.com/office/powerpoint/2010/main" val="28539396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22</a:t>
            </a:fld>
            <a:endParaRPr lang="en-US"/>
          </a:p>
        </p:txBody>
      </p:sp>
    </p:spTree>
    <p:extLst>
      <p:ext uri="{BB962C8B-B14F-4D97-AF65-F5344CB8AC3E}">
        <p14:creationId xmlns:p14="http://schemas.microsoft.com/office/powerpoint/2010/main" val="27357869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23</a:t>
            </a:fld>
            <a:endParaRPr lang="en-US"/>
          </a:p>
        </p:txBody>
      </p:sp>
    </p:spTree>
    <p:extLst>
      <p:ext uri="{BB962C8B-B14F-4D97-AF65-F5344CB8AC3E}">
        <p14:creationId xmlns:p14="http://schemas.microsoft.com/office/powerpoint/2010/main" val="1162670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a:t>
            </a:fld>
            <a:endParaRPr lang="en-US"/>
          </a:p>
        </p:txBody>
      </p:sp>
    </p:spTree>
    <p:extLst>
      <p:ext uri="{BB962C8B-B14F-4D97-AF65-F5344CB8AC3E}">
        <p14:creationId xmlns:p14="http://schemas.microsoft.com/office/powerpoint/2010/main" val="3381785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24</a:t>
            </a:fld>
            <a:endParaRPr lang="en-US"/>
          </a:p>
        </p:txBody>
      </p:sp>
    </p:spTree>
    <p:extLst>
      <p:ext uri="{BB962C8B-B14F-4D97-AF65-F5344CB8AC3E}">
        <p14:creationId xmlns:p14="http://schemas.microsoft.com/office/powerpoint/2010/main" val="33175738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6530340-F5C0-43BA-9CC1-D63E860F355B}" type="slidenum">
              <a:rPr lang="en-US" smtClean="0"/>
              <a:t>25</a:t>
            </a:fld>
            <a:endParaRPr lang="en-US"/>
          </a:p>
        </p:txBody>
      </p:sp>
    </p:spTree>
    <p:extLst>
      <p:ext uri="{BB962C8B-B14F-4D97-AF65-F5344CB8AC3E}">
        <p14:creationId xmlns:p14="http://schemas.microsoft.com/office/powerpoint/2010/main" val="12531885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3F11BE-DE79-4CBA-9214-88DAF984691D}" type="slidenum">
              <a:rPr lang="en-US" smtClean="0"/>
              <a:t>33</a:t>
            </a:fld>
            <a:endParaRPr lang="en-US"/>
          </a:p>
        </p:txBody>
      </p:sp>
    </p:spTree>
    <p:extLst>
      <p:ext uri="{BB962C8B-B14F-4D97-AF65-F5344CB8AC3E}">
        <p14:creationId xmlns:p14="http://schemas.microsoft.com/office/powerpoint/2010/main" val="1981772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34</a:t>
            </a:fld>
            <a:endParaRPr lang="en-US"/>
          </a:p>
        </p:txBody>
      </p:sp>
    </p:spTree>
    <p:extLst>
      <p:ext uri="{BB962C8B-B14F-4D97-AF65-F5344CB8AC3E}">
        <p14:creationId xmlns:p14="http://schemas.microsoft.com/office/powerpoint/2010/main" val="30965414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35</a:t>
            </a:fld>
            <a:endParaRPr lang="en-US"/>
          </a:p>
        </p:txBody>
      </p:sp>
    </p:spTree>
    <p:extLst>
      <p:ext uri="{BB962C8B-B14F-4D97-AF65-F5344CB8AC3E}">
        <p14:creationId xmlns:p14="http://schemas.microsoft.com/office/powerpoint/2010/main" val="30167096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36</a:t>
            </a:fld>
            <a:endParaRPr lang="en-US"/>
          </a:p>
        </p:txBody>
      </p:sp>
    </p:spTree>
    <p:extLst>
      <p:ext uri="{BB962C8B-B14F-4D97-AF65-F5344CB8AC3E}">
        <p14:creationId xmlns:p14="http://schemas.microsoft.com/office/powerpoint/2010/main" val="25180573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38</a:t>
            </a:fld>
            <a:endParaRPr lang="en-US"/>
          </a:p>
        </p:txBody>
      </p:sp>
    </p:spTree>
    <p:extLst>
      <p:ext uri="{BB962C8B-B14F-4D97-AF65-F5344CB8AC3E}">
        <p14:creationId xmlns:p14="http://schemas.microsoft.com/office/powerpoint/2010/main" val="28943195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39</a:t>
            </a:fld>
            <a:endParaRPr lang="en-US"/>
          </a:p>
        </p:txBody>
      </p:sp>
    </p:spTree>
    <p:extLst>
      <p:ext uri="{BB962C8B-B14F-4D97-AF65-F5344CB8AC3E}">
        <p14:creationId xmlns:p14="http://schemas.microsoft.com/office/powerpoint/2010/main" val="31997247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40</a:t>
            </a:fld>
            <a:endParaRPr lang="en-US"/>
          </a:p>
        </p:txBody>
      </p:sp>
    </p:spTree>
    <p:extLst>
      <p:ext uri="{BB962C8B-B14F-4D97-AF65-F5344CB8AC3E}">
        <p14:creationId xmlns:p14="http://schemas.microsoft.com/office/powerpoint/2010/main" val="1913422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41</a:t>
            </a:fld>
            <a:endParaRPr lang="en-US"/>
          </a:p>
        </p:txBody>
      </p:sp>
    </p:spTree>
    <p:extLst>
      <p:ext uri="{BB962C8B-B14F-4D97-AF65-F5344CB8AC3E}">
        <p14:creationId xmlns:p14="http://schemas.microsoft.com/office/powerpoint/2010/main" val="1927735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5</a:t>
            </a:fld>
            <a:endParaRPr lang="en-US"/>
          </a:p>
        </p:txBody>
      </p:sp>
    </p:spTree>
    <p:extLst>
      <p:ext uri="{BB962C8B-B14F-4D97-AF65-F5344CB8AC3E}">
        <p14:creationId xmlns:p14="http://schemas.microsoft.com/office/powerpoint/2010/main" val="27962205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42</a:t>
            </a:fld>
            <a:endParaRPr lang="en-US"/>
          </a:p>
        </p:txBody>
      </p:sp>
    </p:spTree>
    <p:extLst>
      <p:ext uri="{BB962C8B-B14F-4D97-AF65-F5344CB8AC3E}">
        <p14:creationId xmlns:p14="http://schemas.microsoft.com/office/powerpoint/2010/main" val="3553999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44</a:t>
            </a:fld>
            <a:endParaRPr lang="en-US"/>
          </a:p>
        </p:txBody>
      </p:sp>
    </p:spTree>
    <p:extLst>
      <p:ext uri="{BB962C8B-B14F-4D97-AF65-F5344CB8AC3E}">
        <p14:creationId xmlns:p14="http://schemas.microsoft.com/office/powerpoint/2010/main" val="42684736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46</a:t>
            </a:fld>
            <a:endParaRPr lang="en-US"/>
          </a:p>
        </p:txBody>
      </p:sp>
    </p:spTree>
    <p:extLst>
      <p:ext uri="{BB962C8B-B14F-4D97-AF65-F5344CB8AC3E}">
        <p14:creationId xmlns:p14="http://schemas.microsoft.com/office/powerpoint/2010/main" val="12142079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47</a:t>
            </a:fld>
            <a:endParaRPr lang="en-US"/>
          </a:p>
        </p:txBody>
      </p:sp>
    </p:spTree>
    <p:extLst>
      <p:ext uri="{BB962C8B-B14F-4D97-AF65-F5344CB8AC3E}">
        <p14:creationId xmlns:p14="http://schemas.microsoft.com/office/powerpoint/2010/main" val="26519031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48</a:t>
            </a:fld>
            <a:endParaRPr lang="en-US"/>
          </a:p>
        </p:txBody>
      </p:sp>
    </p:spTree>
    <p:extLst>
      <p:ext uri="{BB962C8B-B14F-4D97-AF65-F5344CB8AC3E}">
        <p14:creationId xmlns:p14="http://schemas.microsoft.com/office/powerpoint/2010/main" val="5873283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49</a:t>
            </a:fld>
            <a:endParaRPr lang="en-US"/>
          </a:p>
        </p:txBody>
      </p:sp>
    </p:spTree>
    <p:extLst>
      <p:ext uri="{BB962C8B-B14F-4D97-AF65-F5344CB8AC3E}">
        <p14:creationId xmlns:p14="http://schemas.microsoft.com/office/powerpoint/2010/main" val="34973266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50</a:t>
            </a:fld>
            <a:endParaRPr lang="en-US"/>
          </a:p>
        </p:txBody>
      </p:sp>
    </p:spTree>
    <p:extLst>
      <p:ext uri="{BB962C8B-B14F-4D97-AF65-F5344CB8AC3E}">
        <p14:creationId xmlns:p14="http://schemas.microsoft.com/office/powerpoint/2010/main" val="2938292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51</a:t>
            </a:fld>
            <a:endParaRPr lang="en-US"/>
          </a:p>
        </p:txBody>
      </p:sp>
    </p:spTree>
    <p:extLst>
      <p:ext uri="{BB962C8B-B14F-4D97-AF65-F5344CB8AC3E}">
        <p14:creationId xmlns:p14="http://schemas.microsoft.com/office/powerpoint/2010/main" val="21001092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52</a:t>
            </a:fld>
            <a:endParaRPr lang="en-US"/>
          </a:p>
        </p:txBody>
      </p:sp>
    </p:spTree>
    <p:extLst>
      <p:ext uri="{BB962C8B-B14F-4D97-AF65-F5344CB8AC3E}">
        <p14:creationId xmlns:p14="http://schemas.microsoft.com/office/powerpoint/2010/main" val="23932840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54</a:t>
            </a:fld>
            <a:endParaRPr lang="en-US"/>
          </a:p>
        </p:txBody>
      </p:sp>
    </p:spTree>
    <p:extLst>
      <p:ext uri="{BB962C8B-B14F-4D97-AF65-F5344CB8AC3E}">
        <p14:creationId xmlns:p14="http://schemas.microsoft.com/office/powerpoint/2010/main" val="1682340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6</a:t>
            </a:fld>
            <a:endParaRPr lang="en-US"/>
          </a:p>
        </p:txBody>
      </p:sp>
    </p:spTree>
    <p:extLst>
      <p:ext uri="{BB962C8B-B14F-4D97-AF65-F5344CB8AC3E}">
        <p14:creationId xmlns:p14="http://schemas.microsoft.com/office/powerpoint/2010/main" val="8603881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56</a:t>
            </a:fld>
            <a:endParaRPr lang="en-US"/>
          </a:p>
        </p:txBody>
      </p:sp>
    </p:spTree>
    <p:extLst>
      <p:ext uri="{BB962C8B-B14F-4D97-AF65-F5344CB8AC3E}">
        <p14:creationId xmlns:p14="http://schemas.microsoft.com/office/powerpoint/2010/main" val="32820644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57</a:t>
            </a:fld>
            <a:endParaRPr lang="en-US"/>
          </a:p>
        </p:txBody>
      </p:sp>
    </p:spTree>
    <p:extLst>
      <p:ext uri="{BB962C8B-B14F-4D97-AF65-F5344CB8AC3E}">
        <p14:creationId xmlns:p14="http://schemas.microsoft.com/office/powerpoint/2010/main" val="1067359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7</a:t>
            </a:fld>
            <a:endParaRPr lang="en-US"/>
          </a:p>
        </p:txBody>
      </p:sp>
    </p:spTree>
    <p:extLst>
      <p:ext uri="{BB962C8B-B14F-4D97-AF65-F5344CB8AC3E}">
        <p14:creationId xmlns:p14="http://schemas.microsoft.com/office/powerpoint/2010/main" val="423056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8</a:t>
            </a:fld>
            <a:endParaRPr lang="en-US"/>
          </a:p>
        </p:txBody>
      </p:sp>
    </p:spTree>
    <p:extLst>
      <p:ext uri="{BB962C8B-B14F-4D97-AF65-F5344CB8AC3E}">
        <p14:creationId xmlns:p14="http://schemas.microsoft.com/office/powerpoint/2010/main" val="3506652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9</a:t>
            </a:fld>
            <a:endParaRPr lang="en-US"/>
          </a:p>
        </p:txBody>
      </p:sp>
    </p:spTree>
    <p:extLst>
      <p:ext uri="{BB962C8B-B14F-4D97-AF65-F5344CB8AC3E}">
        <p14:creationId xmlns:p14="http://schemas.microsoft.com/office/powerpoint/2010/main" val="1145325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10</a:t>
            </a:fld>
            <a:endParaRPr lang="en-US"/>
          </a:p>
        </p:txBody>
      </p:sp>
    </p:spTree>
    <p:extLst>
      <p:ext uri="{BB962C8B-B14F-4D97-AF65-F5344CB8AC3E}">
        <p14:creationId xmlns:p14="http://schemas.microsoft.com/office/powerpoint/2010/main" val="2736956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11</a:t>
            </a:fld>
            <a:endParaRPr lang="en-US"/>
          </a:p>
        </p:txBody>
      </p:sp>
    </p:spTree>
    <p:extLst>
      <p:ext uri="{BB962C8B-B14F-4D97-AF65-F5344CB8AC3E}">
        <p14:creationId xmlns:p14="http://schemas.microsoft.com/office/powerpoint/2010/main" val="6173504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10/9/2015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10/9/2015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10/9/2015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10/9/2015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10/9/2015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10/9/2015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10/9/2015</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10/9/2015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10/9/2015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10/9/2015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10/9/2015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10/9/2015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directionservice.org/cadre/muellerwebinar.cf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2.ed.gov/policy/speced/guid/idea/memosdcltrs/osepll-07rtimemo.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2.ed.gov/policy/speced/guid/idea/memosdcltrs/osepll-07rtimemo.pdf"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2.ed.gov/policy/speced/guid/idea/memosdcltrs/bullyingdcl-8-20-13.pdf"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www2.ed.gov/policy/speced/guid/idea/memosdcltrs/bullyingdcl-8-20-13.pdf"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mailto:jpollard@doe.k12.ga.us"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Resolving and Possibly Preventing Special Education Disputes</a:t>
            </a:r>
            <a:endParaRPr lang="en-US" sz="4800" dirty="0"/>
          </a:p>
        </p:txBody>
      </p:sp>
      <p:sp>
        <p:nvSpPr>
          <p:cNvPr id="3" name="Subtitle 2"/>
          <p:cNvSpPr>
            <a:spLocks noGrp="1"/>
          </p:cNvSpPr>
          <p:nvPr>
            <p:ph type="subTitle" idx="1"/>
          </p:nvPr>
        </p:nvSpPr>
        <p:spPr/>
        <p:txBody>
          <a:bodyPr>
            <a:normAutofit lnSpcReduction="10000"/>
          </a:bodyPr>
          <a:lstStyle/>
          <a:p>
            <a:r>
              <a:rPr lang="en-US" dirty="0" smtClean="0"/>
              <a:t>Jamila C. Pollard, Esq.</a:t>
            </a:r>
          </a:p>
          <a:p>
            <a:r>
              <a:rPr lang="en-US" dirty="0" smtClean="0"/>
              <a:t>Program Manager/Legal Officer</a:t>
            </a:r>
          </a:p>
          <a:p>
            <a:r>
              <a:rPr lang="en-US" dirty="0" smtClean="0"/>
              <a:t>Dispute Resolution </a:t>
            </a:r>
          </a:p>
          <a:p>
            <a:r>
              <a:rPr lang="en-US" dirty="0" smtClean="0"/>
              <a:t>Division for Special Education Services and Supports</a:t>
            </a:r>
            <a:endParaRPr lang="en-US" dirty="0"/>
          </a:p>
        </p:txBody>
      </p:sp>
      <p:sp>
        <p:nvSpPr>
          <p:cNvPr id="6" name="Date Placeholder 5"/>
          <p:cNvSpPr>
            <a:spLocks noGrp="1"/>
          </p:cNvSpPr>
          <p:nvPr>
            <p:ph type="dt" sz="half" idx="2"/>
          </p:nvPr>
        </p:nvSpPr>
        <p:spPr/>
        <p:txBody>
          <a:bodyPr/>
          <a:lstStyle/>
          <a:p>
            <a:fld id="{494CCCB8-5C83-404E-A3A7-8BF440FEC32E}" type="datetime1">
              <a:rPr lang="en-US" smtClean="0"/>
              <a:t>10/9/2015</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2811443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During </a:t>
            </a:r>
            <a:r>
              <a:rPr lang="en-US" sz="3200" dirty="0"/>
              <a:t>IEP Team Meetings</a:t>
            </a:r>
          </a:p>
        </p:txBody>
      </p:sp>
      <p:sp>
        <p:nvSpPr>
          <p:cNvPr id="3" name="Content Placeholder 2"/>
          <p:cNvSpPr>
            <a:spLocks noGrp="1"/>
          </p:cNvSpPr>
          <p:nvPr>
            <p:ph idx="1"/>
          </p:nvPr>
        </p:nvSpPr>
        <p:spPr>
          <a:xfrm>
            <a:off x="628650" y="1645920"/>
            <a:ext cx="7886700" cy="4531043"/>
          </a:xfrm>
        </p:spPr>
        <p:txBody>
          <a:bodyPr>
            <a:normAutofit/>
          </a:bodyPr>
          <a:lstStyle/>
          <a:p>
            <a:r>
              <a:rPr lang="en-US" sz="3600" dirty="0" smtClean="0"/>
              <a:t>Create </a:t>
            </a:r>
            <a:r>
              <a:rPr lang="en-US" sz="3600" dirty="0"/>
              <a:t>comfortable </a:t>
            </a:r>
            <a:r>
              <a:rPr lang="en-US" sz="3600" dirty="0" smtClean="0"/>
              <a:t>atmosphere</a:t>
            </a:r>
            <a:r>
              <a:rPr lang="en-US" sz="3600" dirty="0"/>
              <a:t> </a:t>
            </a:r>
          </a:p>
          <a:p>
            <a:r>
              <a:rPr lang="en-US" sz="3600" dirty="0" smtClean="0"/>
              <a:t>Arrange </a:t>
            </a:r>
            <a:r>
              <a:rPr lang="en-US" sz="3600" dirty="0"/>
              <a:t>seating to prevent power imbalance</a:t>
            </a:r>
          </a:p>
          <a:p>
            <a:r>
              <a:rPr lang="en-US" sz="3600" dirty="0" smtClean="0"/>
              <a:t>Follow </a:t>
            </a:r>
            <a:r>
              <a:rPr lang="en-US" sz="3600" dirty="0"/>
              <a:t>an agenda</a:t>
            </a:r>
          </a:p>
          <a:p>
            <a:r>
              <a:rPr lang="en-US" sz="3600" dirty="0" smtClean="0"/>
              <a:t>Chart </a:t>
            </a:r>
            <a:r>
              <a:rPr lang="en-US" sz="3600" dirty="0"/>
              <a:t>meeting discussions</a:t>
            </a:r>
          </a:p>
          <a:p>
            <a:r>
              <a:rPr lang="en-US" sz="3600" dirty="0" smtClean="0"/>
              <a:t>Ask </a:t>
            </a:r>
            <a:r>
              <a:rPr lang="en-US" sz="3600" dirty="0"/>
              <a:t>open-ended questions</a:t>
            </a:r>
          </a:p>
          <a:p>
            <a:r>
              <a:rPr lang="en-US" sz="3600" dirty="0" smtClean="0"/>
              <a:t>Always </a:t>
            </a:r>
            <a:r>
              <a:rPr lang="en-US" sz="3600" dirty="0"/>
              <a:t>maintain focus on </a:t>
            </a:r>
            <a:r>
              <a:rPr lang="en-US" sz="3600" dirty="0" smtClean="0"/>
              <a:t>student</a:t>
            </a:r>
            <a:endParaRPr lang="en-US" sz="36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Tree>
    <p:extLst>
      <p:ext uri="{BB962C8B-B14F-4D97-AF65-F5344CB8AC3E}">
        <p14:creationId xmlns:p14="http://schemas.microsoft.com/office/powerpoint/2010/main" val="3192894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t>After </a:t>
            </a:r>
            <a:r>
              <a:rPr lang="en-US" sz="3100" dirty="0"/>
              <a:t>IEP Team Meetings</a:t>
            </a:r>
            <a:r>
              <a:rPr lang="en-US" dirty="0"/>
              <a:t/>
            </a:r>
            <a:br>
              <a:rPr lang="en-US" dirty="0"/>
            </a:br>
            <a:endParaRPr lang="en-US" dirty="0"/>
          </a:p>
        </p:txBody>
      </p:sp>
      <p:sp>
        <p:nvSpPr>
          <p:cNvPr id="3" name="Content Placeholder 2"/>
          <p:cNvSpPr>
            <a:spLocks noGrp="1"/>
          </p:cNvSpPr>
          <p:nvPr>
            <p:ph idx="1"/>
          </p:nvPr>
        </p:nvSpPr>
        <p:spPr>
          <a:xfrm>
            <a:off x="628650" y="1363287"/>
            <a:ext cx="7886700" cy="4813676"/>
          </a:xfrm>
        </p:spPr>
        <p:txBody>
          <a:bodyPr>
            <a:normAutofit/>
          </a:bodyPr>
          <a:lstStyle/>
          <a:p>
            <a:r>
              <a:rPr lang="en-US" sz="3600" dirty="0" smtClean="0"/>
              <a:t>Acknowledge </a:t>
            </a:r>
            <a:r>
              <a:rPr lang="en-US" sz="3600" dirty="0"/>
              <a:t>the team</a:t>
            </a:r>
          </a:p>
          <a:p>
            <a:r>
              <a:rPr lang="en-US" sz="3600" dirty="0" smtClean="0"/>
              <a:t>Celebrate </a:t>
            </a:r>
            <a:r>
              <a:rPr lang="en-US" sz="3600" dirty="0"/>
              <a:t>success</a:t>
            </a:r>
          </a:p>
          <a:p>
            <a:r>
              <a:rPr lang="en-US" sz="3600" dirty="0" smtClean="0"/>
              <a:t>Create </a:t>
            </a:r>
            <a:r>
              <a:rPr lang="en-US" sz="3600" dirty="0"/>
              <a:t>timeline for implementation</a:t>
            </a:r>
          </a:p>
          <a:p>
            <a:r>
              <a:rPr lang="en-US" sz="3600" dirty="0" smtClean="0"/>
              <a:t>Establish </a:t>
            </a:r>
            <a:r>
              <a:rPr lang="en-US" sz="3600" dirty="0"/>
              <a:t>a procedure for potential disagreement</a:t>
            </a:r>
          </a:p>
          <a:p>
            <a:r>
              <a:rPr lang="en-US" sz="3600" dirty="0" smtClean="0"/>
              <a:t>Plan </a:t>
            </a:r>
            <a:r>
              <a:rPr lang="en-US" sz="3600" dirty="0"/>
              <a:t>for ongoing communication</a:t>
            </a:r>
          </a:p>
          <a:p>
            <a:r>
              <a:rPr lang="en-US" sz="3600" dirty="0" smtClean="0"/>
              <a:t>Ask </a:t>
            </a:r>
            <a:r>
              <a:rPr lang="en-US" sz="3600" dirty="0"/>
              <a:t>for feedback</a:t>
            </a:r>
          </a:p>
          <a:p>
            <a:pPr marL="0" indent="0">
              <a:buNone/>
            </a:pPr>
            <a:endParaRPr lang="en-US" sz="24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11</a:t>
            </a:fld>
            <a:endParaRPr lang="en-US" dirty="0"/>
          </a:p>
        </p:txBody>
      </p:sp>
    </p:spTree>
    <p:extLst>
      <p:ext uri="{BB962C8B-B14F-4D97-AF65-F5344CB8AC3E}">
        <p14:creationId xmlns:p14="http://schemas.microsoft.com/office/powerpoint/2010/main" val="2293648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Promising </a:t>
            </a:r>
            <a:r>
              <a:rPr lang="en-US" sz="4000" dirty="0"/>
              <a:t>Practices</a:t>
            </a:r>
          </a:p>
        </p:txBody>
      </p:sp>
      <p:sp>
        <p:nvSpPr>
          <p:cNvPr id="3" name="Content Placeholder 2"/>
          <p:cNvSpPr>
            <a:spLocks noGrp="1"/>
          </p:cNvSpPr>
          <p:nvPr>
            <p:ph idx="1"/>
          </p:nvPr>
        </p:nvSpPr>
        <p:spPr>
          <a:xfrm>
            <a:off x="628649" y="1413164"/>
            <a:ext cx="8191965" cy="4763799"/>
          </a:xfrm>
        </p:spPr>
        <p:txBody>
          <a:bodyPr>
            <a:normAutofit fontScale="92500" lnSpcReduction="10000"/>
          </a:bodyPr>
          <a:lstStyle/>
          <a:p>
            <a:r>
              <a:rPr lang="en-US" sz="3600" dirty="0" smtClean="0"/>
              <a:t>Conflict coaching</a:t>
            </a:r>
            <a:r>
              <a:rPr lang="en-US" sz="3600" dirty="0"/>
              <a:t> </a:t>
            </a:r>
          </a:p>
          <a:p>
            <a:r>
              <a:rPr lang="en-US" sz="3600" dirty="0" smtClean="0"/>
              <a:t>Parent </a:t>
            </a:r>
            <a:r>
              <a:rPr lang="en-US" sz="3600" dirty="0"/>
              <a:t>engagement</a:t>
            </a:r>
          </a:p>
          <a:p>
            <a:r>
              <a:rPr lang="en-US" sz="3600" dirty="0" smtClean="0"/>
              <a:t>Parent-to-parent </a:t>
            </a:r>
            <a:r>
              <a:rPr lang="en-US" sz="3600" dirty="0"/>
              <a:t>support</a:t>
            </a:r>
          </a:p>
          <a:p>
            <a:r>
              <a:rPr lang="en-US" sz="3600" dirty="0" smtClean="0"/>
              <a:t>Parent </a:t>
            </a:r>
            <a:r>
              <a:rPr lang="en-US" sz="3600" dirty="0"/>
              <a:t>education opportunities</a:t>
            </a:r>
          </a:p>
          <a:p>
            <a:r>
              <a:rPr lang="en-US" sz="3600" dirty="0" smtClean="0"/>
              <a:t>Facilitated IEPs </a:t>
            </a:r>
            <a:r>
              <a:rPr lang="en-US" sz="3600" b="1" dirty="0" smtClean="0"/>
              <a:t>(Coming soon through the </a:t>
            </a:r>
            <a:r>
              <a:rPr lang="en-US" sz="3600" b="1" dirty="0" err="1" smtClean="0"/>
              <a:t>GaDOE</a:t>
            </a:r>
            <a:r>
              <a:rPr lang="en-US" sz="3600" b="1" dirty="0" smtClean="0"/>
              <a:t>)</a:t>
            </a:r>
            <a:endParaRPr lang="en-US" sz="3600" b="1" dirty="0"/>
          </a:p>
          <a:p>
            <a:r>
              <a:rPr lang="en-US" sz="3600" dirty="0" smtClean="0"/>
              <a:t>Mock </a:t>
            </a:r>
            <a:r>
              <a:rPr lang="en-US" sz="3600" dirty="0"/>
              <a:t>IEP teacher preparation </a:t>
            </a:r>
            <a:r>
              <a:rPr lang="en-US" sz="3600" dirty="0" smtClean="0"/>
              <a:t>activities</a:t>
            </a:r>
          </a:p>
          <a:p>
            <a:pPr marL="0" indent="0">
              <a:buNone/>
            </a:pPr>
            <a:r>
              <a:rPr lang="en-US" sz="1900" dirty="0" smtClean="0"/>
              <a:t>From Mueller</a:t>
            </a:r>
            <a:r>
              <a:rPr lang="en-US" sz="1900" dirty="0"/>
              <a:t>, T. Moving Research to Practice: Lessons Learned Regarding  Meaningful Home-School Collaboration. Webinar presented October 2, 2013. Retrieved from:</a:t>
            </a:r>
          </a:p>
          <a:p>
            <a:pPr marL="0" indent="0" algn="r">
              <a:lnSpc>
                <a:spcPts val="1400"/>
              </a:lnSpc>
              <a:buNone/>
            </a:pPr>
            <a:r>
              <a:rPr lang="en-US" sz="1900" dirty="0">
                <a:hlinkClick r:id="rId3"/>
              </a:rPr>
              <a:t>www.directionservice.org/cadre/muellerwebinar.cfm</a:t>
            </a:r>
            <a:endParaRPr lang="en-US" sz="1900" dirty="0"/>
          </a:p>
          <a:p>
            <a:pPr marL="0" indent="0">
              <a:buNone/>
            </a:pPr>
            <a:endParaRPr lang="en-US" sz="3600" dirty="0"/>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12</a:t>
            </a:fld>
            <a:endParaRPr lang="en-US" dirty="0"/>
          </a:p>
        </p:txBody>
      </p:sp>
    </p:spTree>
    <p:extLst>
      <p:ext uri="{BB962C8B-B14F-4D97-AF65-F5344CB8AC3E}">
        <p14:creationId xmlns:p14="http://schemas.microsoft.com/office/powerpoint/2010/main" val="2502587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4996873" cy="1143000"/>
          </a:xfrm>
        </p:spPr>
        <p:txBody>
          <a:bodyPr>
            <a:normAutofit fontScale="90000"/>
          </a:bodyPr>
          <a:lstStyle/>
          <a:p>
            <a:r>
              <a:rPr lang="en-US" sz="5400" dirty="0" smtClean="0"/>
              <a:t>IEP Facilitation Coming Soon</a:t>
            </a:r>
            <a:endParaRPr lang="en-US" sz="5400" dirty="0"/>
          </a:p>
        </p:txBody>
      </p:sp>
      <p:sp>
        <p:nvSpPr>
          <p:cNvPr id="3" name="Content Placeholder 2"/>
          <p:cNvSpPr>
            <a:spLocks noGrp="1"/>
          </p:cNvSpPr>
          <p:nvPr>
            <p:ph idx="1"/>
          </p:nvPr>
        </p:nvSpPr>
        <p:spPr>
          <a:xfrm>
            <a:off x="0" y="2083325"/>
            <a:ext cx="9049731" cy="4968088"/>
          </a:xfrm>
        </p:spPr>
        <p:txBody>
          <a:bodyPr>
            <a:noAutofit/>
          </a:bodyPr>
          <a:lstStyle/>
          <a:p>
            <a:pPr>
              <a:defRPr/>
            </a:pPr>
            <a:r>
              <a:rPr lang="en-US" sz="3200" dirty="0"/>
              <a:t>IEP Facilitation is a “</a:t>
            </a:r>
            <a:r>
              <a:rPr lang="en-US" sz="3200" dirty="0">
                <a:solidFill>
                  <a:srgbClr val="FF0000"/>
                </a:solidFill>
              </a:rPr>
              <a:t>collaborative dispute prevention </a:t>
            </a:r>
            <a:r>
              <a:rPr lang="en-US" sz="3200" dirty="0"/>
              <a:t>and resolution process used when members of an IEP Team agree that the presence of a third party would help </a:t>
            </a:r>
            <a:r>
              <a:rPr lang="en-US" sz="3200" dirty="0">
                <a:solidFill>
                  <a:srgbClr val="FF0000"/>
                </a:solidFill>
              </a:rPr>
              <a:t>facilitate communication and problem solving</a:t>
            </a:r>
            <a:r>
              <a:rPr lang="en-US" sz="3200" dirty="0"/>
              <a:t>.”</a:t>
            </a:r>
          </a:p>
          <a:p>
            <a:pPr>
              <a:defRPr/>
            </a:pPr>
            <a:r>
              <a:rPr lang="en-US" sz="3200" dirty="0"/>
              <a:t>IEP Facilitation can be especially useful when there is a history of difficult interactions or a meeting is expected to be particularly complex or controversial.</a:t>
            </a:r>
          </a:p>
          <a:p>
            <a:pPr>
              <a:defRPr/>
            </a:pPr>
            <a:endParaRPr lang="en-US" sz="3200" dirty="0" smtClean="0"/>
          </a:p>
          <a:p>
            <a:pPr>
              <a:defRPr/>
            </a:pPr>
            <a:endParaRPr lang="en-US" sz="3200" dirty="0"/>
          </a:p>
          <a:p>
            <a:pPr marL="0" indent="0">
              <a:buNone/>
              <a:defRPr/>
            </a:pPr>
            <a:r>
              <a:rPr lang="en-US" sz="3200" dirty="0"/>
              <a:t>					</a:t>
            </a:r>
          </a:p>
        </p:txBody>
      </p:sp>
      <p:sp>
        <p:nvSpPr>
          <p:cNvPr id="4" name="Date Placeholder 3"/>
          <p:cNvSpPr>
            <a:spLocks noGrp="1"/>
          </p:cNvSpPr>
          <p:nvPr>
            <p:ph type="dt" sz="half" idx="4294967295"/>
          </p:nvPr>
        </p:nvSpPr>
        <p:spPr>
          <a:xfrm>
            <a:off x="6934200" y="6356350"/>
            <a:ext cx="1066800" cy="365125"/>
          </a:xfrm>
          <a:prstGeom prst="rect">
            <a:avLst/>
          </a:prstGeom>
        </p:spPr>
        <p:txBody>
          <a:bodyPr/>
          <a:lstStyle/>
          <a:p>
            <a:pPr>
              <a:defRPr/>
            </a:pPr>
            <a:fld id="{9B972F44-2781-4C62-A498-51F51274DEC0}" type="datetime1">
              <a:rPr lang="en-US" smtClean="0">
                <a:solidFill>
                  <a:prstClr val="black"/>
                </a:solidFill>
              </a:rPr>
              <a:pPr>
                <a:defRPr/>
              </a:pPr>
              <a:t>10/9/2015</a:t>
            </a:fld>
            <a:endParaRPr lang="en-US" dirty="0">
              <a:solidFill>
                <a:prstClr val="black"/>
              </a:solidFill>
            </a:endParaRP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B844280B-220B-4A6C-9474-BFD5F33077E3}" type="slidenum">
              <a:rPr lang="en-US" smtClean="0">
                <a:solidFill>
                  <a:prstClr val="black"/>
                </a:solidFill>
              </a:rPr>
              <a:pPr>
                <a:defRPr/>
              </a:pPr>
              <a:t>13</a:t>
            </a:fld>
            <a:endParaRPr lang="en-US" dirty="0">
              <a:solidFill>
                <a:prstClr val="black"/>
              </a:solidFill>
            </a:endParaRPr>
          </a:p>
        </p:txBody>
      </p:sp>
      <p:pic>
        <p:nvPicPr>
          <p:cNvPr id="2052" name="Picture 4" descr="C:\Users\Jamila.Pollard\AppData\Local\Microsoft\Windows\Temporary Internet Files\Content.IE5\FQ2FT7DK\MC90044601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61826" y="0"/>
            <a:ext cx="2272374"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35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IEP Facilitation Coming Soon</a:t>
            </a:r>
          </a:p>
        </p:txBody>
      </p:sp>
      <p:sp>
        <p:nvSpPr>
          <p:cNvPr id="3" name="Content Placeholder 2"/>
          <p:cNvSpPr>
            <a:spLocks noGrp="1"/>
          </p:cNvSpPr>
          <p:nvPr>
            <p:ph idx="1"/>
          </p:nvPr>
        </p:nvSpPr>
        <p:spPr>
          <a:xfrm>
            <a:off x="0" y="2007449"/>
            <a:ext cx="9144000" cy="4221245"/>
          </a:xfrm>
        </p:spPr>
        <p:txBody>
          <a:bodyPr>
            <a:normAutofit/>
          </a:bodyPr>
          <a:lstStyle/>
          <a:p>
            <a:pPr>
              <a:defRPr/>
            </a:pPr>
            <a:r>
              <a:rPr lang="en-US" sz="3200" dirty="0"/>
              <a:t>An impartial facilitator helps to keep members of the IEP Team </a:t>
            </a:r>
            <a:r>
              <a:rPr lang="en-US" sz="3200" dirty="0">
                <a:solidFill>
                  <a:srgbClr val="FF0000"/>
                </a:solidFill>
              </a:rPr>
              <a:t>focused on the development of the IEP</a:t>
            </a:r>
            <a:r>
              <a:rPr lang="en-US" sz="3200" dirty="0"/>
              <a:t> while </a:t>
            </a:r>
            <a:r>
              <a:rPr lang="en-US" sz="3200" dirty="0">
                <a:solidFill>
                  <a:srgbClr val="FF0000"/>
                </a:solidFill>
              </a:rPr>
              <a:t>addressing conflicts and disagreements</a:t>
            </a:r>
            <a:r>
              <a:rPr lang="en-US" sz="3200" dirty="0"/>
              <a:t> that may arise during the meeting.</a:t>
            </a:r>
          </a:p>
          <a:p>
            <a:pPr>
              <a:defRPr/>
            </a:pPr>
            <a:r>
              <a:rPr lang="en-US" sz="3200" dirty="0"/>
              <a:t>At the meeting, the facilitator will </a:t>
            </a:r>
            <a:r>
              <a:rPr lang="en-US" sz="3200" dirty="0">
                <a:solidFill>
                  <a:srgbClr val="FF0000"/>
                </a:solidFill>
              </a:rPr>
              <a:t>use communication skills </a:t>
            </a:r>
            <a:r>
              <a:rPr lang="en-US" sz="3200" dirty="0"/>
              <a:t>that create an environment in which the IEP Team members can </a:t>
            </a:r>
            <a:r>
              <a:rPr lang="en-US" sz="3200" dirty="0">
                <a:solidFill>
                  <a:srgbClr val="FF0000"/>
                </a:solidFill>
              </a:rPr>
              <a:t>listen to each member’s point of view</a:t>
            </a:r>
            <a:r>
              <a:rPr lang="en-US" sz="3200" dirty="0"/>
              <a:t> and </a:t>
            </a:r>
            <a:r>
              <a:rPr lang="en-US" sz="3200" dirty="0">
                <a:solidFill>
                  <a:srgbClr val="FF0000"/>
                </a:solidFill>
              </a:rPr>
              <a:t>work together </a:t>
            </a:r>
            <a:r>
              <a:rPr lang="en-US" sz="3200" dirty="0"/>
              <a:t>to complete the development of a </a:t>
            </a:r>
            <a:r>
              <a:rPr lang="en-US" sz="3200" dirty="0">
                <a:solidFill>
                  <a:srgbClr val="FF0000"/>
                </a:solidFill>
              </a:rPr>
              <a:t>high quality IEP</a:t>
            </a:r>
            <a:r>
              <a:rPr lang="en-US" sz="3200" dirty="0"/>
              <a:t>.</a:t>
            </a:r>
          </a:p>
          <a:p>
            <a:endParaRPr lang="en-US" sz="32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pic>
        <p:nvPicPr>
          <p:cNvPr id="6" name="Picture 4" descr="C:\Users\Jamila.Pollard\AppData\Local\Microsoft\Windows\Temporary Internet Files\Content.IE5\FQ2FT7DK\MC9004460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6517" y="6197"/>
            <a:ext cx="2272374"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05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role of the facilitator?</a:t>
            </a:r>
            <a:endParaRPr lang="en-US" dirty="0"/>
          </a:p>
        </p:txBody>
      </p:sp>
      <p:sp>
        <p:nvSpPr>
          <p:cNvPr id="3" name="Content Placeholder 2"/>
          <p:cNvSpPr>
            <a:spLocks noGrp="1"/>
          </p:cNvSpPr>
          <p:nvPr>
            <p:ph idx="1"/>
          </p:nvPr>
        </p:nvSpPr>
        <p:spPr/>
        <p:txBody>
          <a:bodyPr>
            <a:normAutofit/>
          </a:bodyPr>
          <a:lstStyle/>
          <a:p>
            <a:r>
              <a:rPr lang="en-US" sz="3600" dirty="0" smtClean="0"/>
              <a:t>Helps IEP Team members develop ground rules and an agenda for the meeting</a:t>
            </a:r>
          </a:p>
          <a:p>
            <a:r>
              <a:rPr lang="en-US" sz="3600" dirty="0" smtClean="0"/>
              <a:t>Guides discussions by asking student-focused questions</a:t>
            </a:r>
          </a:p>
          <a:p>
            <a:r>
              <a:rPr lang="en-US" sz="3600" dirty="0" smtClean="0"/>
              <a:t>Keeps the IEP Team on task and the meeting on schedule</a:t>
            </a:r>
          </a:p>
        </p:txBody>
      </p:sp>
      <p:sp>
        <p:nvSpPr>
          <p:cNvPr id="4" name="Date Placeholder 3"/>
          <p:cNvSpPr>
            <a:spLocks noGrp="1"/>
          </p:cNvSpPr>
          <p:nvPr>
            <p:ph type="dt" sz="half" idx="2"/>
          </p:nvPr>
        </p:nvSpPr>
        <p:spPr/>
        <p:txBody>
          <a:bodyPr/>
          <a:lstStyle/>
          <a:p>
            <a:fld id="{4DAE6870-AD18-448A-9B2A-0EFE6DC7B06B}" type="datetime1">
              <a:rPr lang="en-US" smtClean="0">
                <a:solidFill>
                  <a:prstClr val="white"/>
                </a:solidFill>
              </a:rPr>
              <a:pPr/>
              <a:t>10/9/2015</a:t>
            </a:fld>
            <a:endParaRPr lang="en-US" dirty="0">
              <a:solidFill>
                <a:prstClr val="white"/>
              </a:solidFill>
            </a:endParaRPr>
          </a:p>
        </p:txBody>
      </p:sp>
      <p:sp>
        <p:nvSpPr>
          <p:cNvPr id="5" name="Slide Number Placeholder 4"/>
          <p:cNvSpPr>
            <a:spLocks noGrp="1"/>
          </p:cNvSpPr>
          <p:nvPr>
            <p:ph type="sldNum" sz="quarter" idx="4"/>
          </p:nvPr>
        </p:nvSpPr>
        <p:spPr/>
        <p:txBody>
          <a:bodyPr/>
          <a:lstStyle/>
          <a:p>
            <a:fld id="{B63E4CEF-BB1E-48C7-AE93-F39F6AA99AD7}" type="slidenum">
              <a:rPr lang="en-US" smtClean="0">
                <a:solidFill>
                  <a:prstClr val="white"/>
                </a:solidFill>
              </a:rPr>
              <a:pPr/>
              <a:t>15</a:t>
            </a:fld>
            <a:endParaRPr lang="en-US" dirty="0">
              <a:solidFill>
                <a:prstClr val="white"/>
              </a:solidFill>
            </a:endParaRPr>
          </a:p>
        </p:txBody>
      </p:sp>
    </p:spTree>
    <p:extLst>
      <p:ext uri="{BB962C8B-B14F-4D97-AF65-F5344CB8AC3E}">
        <p14:creationId xmlns:p14="http://schemas.microsoft.com/office/powerpoint/2010/main" val="225570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role of the facilitator?</a:t>
            </a:r>
          </a:p>
        </p:txBody>
      </p:sp>
      <p:sp>
        <p:nvSpPr>
          <p:cNvPr id="3" name="Content Placeholder 2"/>
          <p:cNvSpPr>
            <a:spLocks noGrp="1"/>
          </p:cNvSpPr>
          <p:nvPr>
            <p:ph idx="1"/>
          </p:nvPr>
        </p:nvSpPr>
        <p:spPr/>
        <p:txBody>
          <a:bodyPr>
            <a:normAutofit/>
          </a:bodyPr>
          <a:lstStyle/>
          <a:p>
            <a:r>
              <a:rPr lang="en-US" sz="3600" dirty="0"/>
              <a:t>Asks questions to clarify points of agreement and disagreement and assists parties in identifying workable solutions</a:t>
            </a:r>
          </a:p>
          <a:p>
            <a:r>
              <a:rPr lang="en-US" sz="3600" dirty="0"/>
              <a:t>Does NOT make decisions and is NOT a member of the IEP Team</a:t>
            </a:r>
          </a:p>
          <a:p>
            <a:r>
              <a:rPr lang="en-US" sz="3600" dirty="0"/>
              <a:t>Does NOT address issues unrelated to the IEP and does NOT draft the IEP</a:t>
            </a:r>
          </a:p>
          <a:p>
            <a:endParaRPr lang="en-US" sz="36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16</a:t>
            </a:fld>
            <a:endParaRPr lang="en-US" dirty="0"/>
          </a:p>
        </p:txBody>
      </p:sp>
    </p:spTree>
    <p:extLst>
      <p:ext uri="{BB962C8B-B14F-4D97-AF65-F5344CB8AC3E}">
        <p14:creationId xmlns:p14="http://schemas.microsoft.com/office/powerpoint/2010/main" val="362032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now?</a:t>
            </a:r>
            <a:endParaRPr lang="en-US" dirty="0"/>
          </a:p>
        </p:txBody>
      </p:sp>
      <p:sp>
        <p:nvSpPr>
          <p:cNvPr id="3" name="Content Placeholder 2"/>
          <p:cNvSpPr>
            <a:spLocks noGrp="1"/>
          </p:cNvSpPr>
          <p:nvPr>
            <p:ph idx="1"/>
          </p:nvPr>
        </p:nvSpPr>
        <p:spPr>
          <a:xfrm>
            <a:off x="603983" y="1506971"/>
            <a:ext cx="7886700" cy="4351338"/>
          </a:xfrm>
        </p:spPr>
        <p:txBody>
          <a:bodyPr>
            <a:noAutofit/>
          </a:bodyPr>
          <a:lstStyle/>
          <a:p>
            <a:pPr marL="0" indent="0">
              <a:buNone/>
            </a:pPr>
            <a:r>
              <a:rPr lang="en-US" sz="3600" dirty="0" smtClean="0"/>
              <a:t>If a dispute between a parent and a district was not prevented at the school level and the district has tried to resolve the dispute on the district level to no avail, what’s next?</a:t>
            </a:r>
          </a:p>
          <a:p>
            <a:pPr marL="0" indent="0">
              <a:buNone/>
            </a:pPr>
            <a:endParaRPr lang="en-US" sz="3600" dirty="0" smtClean="0"/>
          </a:p>
          <a:p>
            <a:pPr marL="0" indent="0">
              <a:buNone/>
            </a:pPr>
            <a:r>
              <a:rPr lang="en-US" sz="4000" b="1" dirty="0" smtClean="0"/>
              <a:t>Utilize the IDEA dispute resolution processes</a:t>
            </a:r>
            <a:endParaRPr lang="en-US" sz="4000" b="1"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17</a:t>
            </a:fld>
            <a:endParaRPr lang="en-US" dirty="0"/>
          </a:p>
        </p:txBody>
      </p:sp>
    </p:spTree>
    <p:extLst>
      <p:ext uri="{BB962C8B-B14F-4D97-AF65-F5344CB8AC3E}">
        <p14:creationId xmlns:p14="http://schemas.microsoft.com/office/powerpoint/2010/main" val="304612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570" y="626247"/>
            <a:ext cx="6316630" cy="1325563"/>
          </a:xfrm>
        </p:spPr>
        <p:txBody>
          <a:bodyPr>
            <a:normAutofit fontScale="90000"/>
          </a:bodyPr>
          <a:lstStyle/>
          <a:p>
            <a:r>
              <a:rPr lang="en-US" dirty="0" smtClean="0"/>
              <a:t>Legally-Mandated Dispute Resolution Processes under the IDEA</a:t>
            </a:r>
            <a:endParaRPr lang="en-US" dirty="0"/>
          </a:p>
        </p:txBody>
      </p:sp>
      <p:sp>
        <p:nvSpPr>
          <p:cNvPr id="3" name="Content Placeholder 2"/>
          <p:cNvSpPr>
            <a:spLocks noGrp="1"/>
          </p:cNvSpPr>
          <p:nvPr>
            <p:ph idx="1"/>
          </p:nvPr>
        </p:nvSpPr>
        <p:spPr>
          <a:xfrm>
            <a:off x="495300" y="2506662"/>
            <a:ext cx="7886700" cy="4351338"/>
          </a:xfrm>
        </p:spPr>
        <p:txBody>
          <a:bodyPr/>
          <a:lstStyle/>
          <a:p>
            <a:r>
              <a:rPr lang="en-US" sz="3600" dirty="0" smtClean="0"/>
              <a:t>Mediation (34 C.F.R. § 300.506) </a:t>
            </a:r>
          </a:p>
          <a:p>
            <a:r>
              <a:rPr lang="en-US" sz="3600" dirty="0" smtClean="0"/>
              <a:t>Formal Written Complaints (34 C.F.R.              §§ 300.151-300.153)</a:t>
            </a:r>
          </a:p>
          <a:p>
            <a:r>
              <a:rPr lang="en-US" sz="3600" dirty="0" smtClean="0"/>
              <a:t>Due Process Hearing Requests (34 C.F.R.        §§ 300.507-300.518)</a:t>
            </a:r>
          </a:p>
          <a:p>
            <a:pPr lvl="1"/>
            <a:r>
              <a:rPr lang="en-US" sz="3200" dirty="0" smtClean="0"/>
              <a:t>Resolution Sessions (34 C.F.R. § 300.510)</a:t>
            </a:r>
            <a:endParaRPr lang="en-US" sz="3200" dirty="0"/>
          </a:p>
        </p:txBody>
      </p:sp>
      <p:sp>
        <p:nvSpPr>
          <p:cNvPr id="4" name="Date Placeholder 3"/>
          <p:cNvSpPr>
            <a:spLocks noGrp="1"/>
          </p:cNvSpPr>
          <p:nvPr>
            <p:ph type="dt" sz="half" idx="4294967295"/>
          </p:nvPr>
        </p:nvSpPr>
        <p:spPr>
          <a:xfrm>
            <a:off x="6934200" y="6356350"/>
            <a:ext cx="1066800" cy="365125"/>
          </a:xfrm>
          <a:prstGeom prst="rect">
            <a:avLst/>
          </a:prstGeom>
        </p:spPr>
        <p:txBody>
          <a:bodyPr/>
          <a:lstStyle/>
          <a:p>
            <a:pPr>
              <a:defRPr/>
            </a:pPr>
            <a:fld id="{9B972F44-2781-4C62-A498-51F51274DEC0}" type="datetime1">
              <a:rPr lang="en-US" smtClean="0">
                <a:solidFill>
                  <a:prstClr val="black"/>
                </a:solidFill>
              </a:rPr>
              <a:pPr>
                <a:defRPr/>
              </a:pPr>
              <a:t>10/9/2015</a:t>
            </a:fld>
            <a:endParaRPr lang="en-US" dirty="0">
              <a:solidFill>
                <a:prstClr val="black"/>
              </a:solidFill>
            </a:endParaRP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B844280B-220B-4A6C-9474-BFD5F33077E3}" type="slidenum">
              <a:rPr lang="en-US" smtClean="0">
                <a:solidFill>
                  <a:prstClr val="black"/>
                </a:solidFill>
              </a:rPr>
              <a:pPr>
                <a:defRPr/>
              </a:pPr>
              <a:t>18</a:t>
            </a:fld>
            <a:endParaRPr lang="en-US" dirty="0">
              <a:solidFill>
                <a:prstClr val="black"/>
              </a:solidFill>
            </a:endParaRPr>
          </a:p>
        </p:txBody>
      </p:sp>
    </p:spTree>
    <p:extLst>
      <p:ext uri="{BB962C8B-B14F-4D97-AF65-F5344CB8AC3E}">
        <p14:creationId xmlns:p14="http://schemas.microsoft.com/office/powerpoint/2010/main" val="33180670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5400" dirty="0" smtClean="0"/>
              <a:t>Mediation</a:t>
            </a:r>
            <a:endParaRPr lang="en-US" sz="5400" dirty="0"/>
          </a:p>
        </p:txBody>
      </p:sp>
      <p:sp>
        <p:nvSpPr>
          <p:cNvPr id="9" name="Subtitle 8"/>
          <p:cNvSpPr>
            <a:spLocks noGrp="1"/>
          </p:cNvSpPr>
          <p:nvPr>
            <p:ph idx="1"/>
          </p:nvPr>
        </p:nvSpPr>
        <p:spPr>
          <a:xfrm>
            <a:off x="457200" y="2139950"/>
            <a:ext cx="8229600" cy="3986213"/>
          </a:xfrm>
        </p:spPr>
        <p:txBody>
          <a:bodyPr/>
          <a:lstStyle/>
          <a:p>
            <a:pPr marL="0" lvl="1" indent="0">
              <a:buNone/>
            </a:pPr>
            <a:r>
              <a:rPr lang="en-US" sz="3600" dirty="0">
                <a:solidFill>
                  <a:schemeClr val="tx1"/>
                </a:solidFill>
              </a:rPr>
              <a:t>A voluntary process that brings parents and school districts together to resolve their disagreements </a:t>
            </a:r>
            <a:r>
              <a:rPr lang="en-US" sz="3600" dirty="0" smtClean="0">
                <a:solidFill>
                  <a:schemeClr val="tx1"/>
                </a:solidFill>
              </a:rPr>
              <a:t>regarding any </a:t>
            </a:r>
            <a:r>
              <a:rPr lang="en-US" sz="3600" dirty="0">
                <a:solidFill>
                  <a:schemeClr val="tx1"/>
                </a:solidFill>
              </a:rPr>
              <a:t>matter under IDEA and the state special education </a:t>
            </a:r>
            <a:r>
              <a:rPr lang="en-US" sz="3600" dirty="0" smtClean="0">
                <a:solidFill>
                  <a:schemeClr val="tx1"/>
                </a:solidFill>
              </a:rPr>
              <a:t>rules, through </a:t>
            </a:r>
            <a:r>
              <a:rPr lang="en-US" sz="3600" dirty="0">
                <a:solidFill>
                  <a:schemeClr val="tx1"/>
                </a:solidFill>
              </a:rPr>
              <a:t>the use of a skilled, impartial </a:t>
            </a:r>
            <a:r>
              <a:rPr lang="en-US" sz="3600" dirty="0" smtClean="0">
                <a:solidFill>
                  <a:schemeClr val="tx1"/>
                </a:solidFill>
              </a:rPr>
              <a:t>mediator and resulting in a legally binding, </a:t>
            </a:r>
            <a:r>
              <a:rPr lang="en-US" sz="3600" dirty="0" smtClean="0"/>
              <a:t>written </a:t>
            </a:r>
            <a:r>
              <a:rPr lang="en-US" sz="3600" dirty="0"/>
              <a:t>mediation </a:t>
            </a:r>
            <a:r>
              <a:rPr lang="en-US" sz="3600" dirty="0" smtClean="0"/>
              <a:t>agreement</a:t>
            </a:r>
            <a:r>
              <a:rPr lang="en-US" sz="3600" dirty="0" smtClean="0">
                <a:solidFill>
                  <a:schemeClr val="tx1"/>
                </a:solidFill>
              </a:rPr>
              <a:t>.</a:t>
            </a:r>
            <a:endParaRPr lang="en-US" sz="3600" dirty="0">
              <a:solidFill>
                <a:schemeClr val="tx1"/>
              </a:solidFill>
            </a:endParaRPr>
          </a:p>
          <a:p>
            <a:endParaRPr lang="en-US" sz="4000" dirty="0"/>
          </a:p>
        </p:txBody>
      </p:sp>
      <p:sp>
        <p:nvSpPr>
          <p:cNvPr id="4" name="Date Placeholder 3"/>
          <p:cNvSpPr>
            <a:spLocks noGrp="1"/>
          </p:cNvSpPr>
          <p:nvPr>
            <p:ph type="dt" sz="half" idx="4294967295"/>
          </p:nvPr>
        </p:nvSpPr>
        <p:spPr>
          <a:xfrm>
            <a:off x="6934200" y="6356350"/>
            <a:ext cx="1066800" cy="365125"/>
          </a:xfrm>
          <a:prstGeom prst="rect">
            <a:avLst/>
          </a:prstGeom>
        </p:spPr>
        <p:txBody>
          <a:bodyPr/>
          <a:lstStyle/>
          <a:p>
            <a:pPr>
              <a:defRPr/>
            </a:pPr>
            <a:fld id="{9B972F44-2781-4C62-A498-51F51274DEC0}" type="datetime1">
              <a:rPr lang="en-US" smtClean="0">
                <a:solidFill>
                  <a:prstClr val="black"/>
                </a:solidFill>
              </a:rPr>
              <a:pPr>
                <a:defRPr/>
              </a:pPr>
              <a:t>10/9/2015</a:t>
            </a:fld>
            <a:endParaRPr lang="en-US" dirty="0">
              <a:solidFill>
                <a:prstClr val="black"/>
              </a:solidFill>
            </a:endParaRP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B844280B-220B-4A6C-9474-BFD5F33077E3}" type="slidenum">
              <a:rPr lang="en-US" smtClean="0">
                <a:solidFill>
                  <a:prstClr val="black"/>
                </a:solidFill>
              </a:rPr>
              <a:pPr>
                <a:defRPr/>
              </a:pPr>
              <a:t>19</a:t>
            </a:fld>
            <a:endParaRPr lang="en-US" dirty="0">
              <a:solidFill>
                <a:prstClr val="black"/>
              </a:solidFill>
            </a:endParaRPr>
          </a:p>
        </p:txBody>
      </p:sp>
      <p:pic>
        <p:nvPicPr>
          <p:cNvPr id="10" name="Picture 2" descr="C:\Users\Jamila.Pollard\AppData\Local\Microsoft\Windows\Temporary Internet Files\Content.IE5\GBVW05IB\MC90005695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03588" y="3022"/>
            <a:ext cx="2341563"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2848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smtClean="0"/>
              <a:t>Learning Targets</a:t>
            </a:r>
          </a:p>
        </p:txBody>
      </p:sp>
      <p:sp>
        <p:nvSpPr>
          <p:cNvPr id="3075" name="Content Placeholder 5"/>
          <p:cNvSpPr>
            <a:spLocks noGrp="1"/>
          </p:cNvSpPr>
          <p:nvPr>
            <p:ph idx="1"/>
          </p:nvPr>
        </p:nvSpPr>
        <p:spPr/>
        <p:txBody>
          <a:bodyPr>
            <a:normAutofit/>
          </a:bodyPr>
          <a:lstStyle/>
          <a:p>
            <a:r>
              <a:rPr lang="en-US" dirty="0" smtClean="0"/>
              <a:t>I can discuss </a:t>
            </a:r>
            <a:r>
              <a:rPr lang="en-US" dirty="0"/>
              <a:t>some techniques and strategies to possibly prevent special education </a:t>
            </a:r>
            <a:r>
              <a:rPr lang="en-US" dirty="0" smtClean="0"/>
              <a:t>disputes.</a:t>
            </a:r>
          </a:p>
          <a:p>
            <a:r>
              <a:rPr lang="en-US" dirty="0" smtClean="0"/>
              <a:t>I can compare and contrast the three legally-mandated dispute resolution processes and the upcoming dispute prevention process.</a:t>
            </a:r>
            <a:endParaRPr lang="en-US" dirty="0"/>
          </a:p>
          <a:p>
            <a:r>
              <a:rPr lang="en-US" dirty="0" smtClean="0"/>
              <a:t>I can discuss some IDEA issues that are frequently raised in formal complaints </a:t>
            </a:r>
            <a:r>
              <a:rPr lang="en-US" dirty="0"/>
              <a:t>and due process </a:t>
            </a:r>
            <a:r>
              <a:rPr lang="en-US" dirty="0" smtClean="0"/>
              <a:t>hearings.</a:t>
            </a:r>
          </a:p>
          <a:p>
            <a:r>
              <a:rPr lang="en-US" dirty="0" smtClean="0"/>
              <a:t>I know where to locate some resources to assist in analyzing certain special education issues.</a:t>
            </a:r>
            <a:endParaRPr lang="en-US" dirty="0"/>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56FEB393-855D-4C78-A10E-7D02D0B03D1F}" type="datetime1">
              <a:rPr lang="en-US" smtClean="0"/>
              <a:pPr>
                <a:defRPr/>
              </a:pPr>
              <a:t>10/9/2015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F8B671-79C2-4A79-B7A5-8D2D3FDB99C8}"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pic>
        <p:nvPicPr>
          <p:cNvPr id="3078" name="Picture 6" descr="C:\Users\Jamila.Pollard\AppData\Local\Microsoft\Windows\Temporary Internet Files\Content.IE5\AIL3HZBY\MC90038259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4187" y="59532"/>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10894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274638"/>
            <a:ext cx="7547212" cy="1325562"/>
          </a:xfrm>
        </p:spPr>
        <p:txBody>
          <a:bodyPr>
            <a:normAutofit fontScale="90000"/>
          </a:bodyPr>
          <a:lstStyle/>
          <a:p>
            <a:r>
              <a:rPr lang="en-US" dirty="0" smtClean="0"/>
              <a:t>Mediation - FY 2013 – 2015</a:t>
            </a:r>
            <a:br>
              <a:rPr lang="en-US" dirty="0" smtClean="0"/>
            </a:br>
            <a:r>
              <a:rPr lang="en-US" sz="2400" dirty="0" smtClean="0">
                <a:solidFill>
                  <a:prstClr val="black"/>
                </a:solidFill>
              </a:rPr>
              <a:t>Mediations </a:t>
            </a:r>
            <a:r>
              <a:rPr lang="en-US" sz="2400" dirty="0" smtClean="0">
                <a:solidFill>
                  <a:srgbClr val="FF0000"/>
                </a:solidFill>
              </a:rPr>
              <a:t>decreased</a:t>
            </a:r>
            <a:r>
              <a:rPr lang="en-US" sz="2400" dirty="0" smtClean="0">
                <a:solidFill>
                  <a:prstClr val="black"/>
                </a:solidFill>
              </a:rPr>
              <a:t> from </a:t>
            </a:r>
            <a:r>
              <a:rPr lang="en-US" sz="2400" dirty="0" smtClean="0">
                <a:solidFill>
                  <a:srgbClr val="002060"/>
                </a:solidFill>
              </a:rPr>
              <a:t>87</a:t>
            </a:r>
            <a:r>
              <a:rPr lang="en-US" sz="2400" dirty="0" smtClean="0">
                <a:solidFill>
                  <a:prstClr val="black"/>
                </a:solidFill>
              </a:rPr>
              <a:t> in FY 2013 to </a:t>
            </a:r>
            <a:r>
              <a:rPr lang="en-US" sz="2400" dirty="0" smtClean="0">
                <a:solidFill>
                  <a:srgbClr val="002060"/>
                </a:solidFill>
              </a:rPr>
              <a:t>69</a:t>
            </a:r>
            <a:r>
              <a:rPr lang="en-US" sz="2400" dirty="0" smtClean="0">
                <a:solidFill>
                  <a:prstClr val="black"/>
                </a:solidFill>
              </a:rPr>
              <a:t> in FY 2014 and </a:t>
            </a:r>
            <a:r>
              <a:rPr lang="en-US" sz="2400" dirty="0" smtClean="0">
                <a:solidFill>
                  <a:srgbClr val="FF0000"/>
                </a:solidFill>
              </a:rPr>
              <a:t>increased slightly </a:t>
            </a:r>
            <a:r>
              <a:rPr lang="en-US" sz="2400" dirty="0" smtClean="0">
                <a:solidFill>
                  <a:prstClr val="black"/>
                </a:solidFill>
              </a:rPr>
              <a:t>in FY 2015 to </a:t>
            </a:r>
            <a:r>
              <a:rPr lang="en-US" sz="2400" dirty="0" smtClean="0">
                <a:solidFill>
                  <a:srgbClr val="002060"/>
                </a:solidFill>
              </a:rPr>
              <a:t>74</a:t>
            </a:r>
            <a:r>
              <a:rPr lang="en-US" sz="2400" dirty="0" smtClean="0">
                <a:solidFill>
                  <a:prstClr val="black"/>
                </a:solidFill>
              </a:rPr>
              <a:t>.</a:t>
            </a:r>
            <a:br>
              <a:rPr lang="en-US" sz="2400" dirty="0" smtClean="0">
                <a:solidFill>
                  <a:prstClr val="black"/>
                </a:solidFill>
              </a:rPr>
            </a:br>
            <a:r>
              <a:rPr lang="en-US" sz="2400" dirty="0" smtClean="0">
                <a:solidFill>
                  <a:prstClr val="black"/>
                </a:solidFill>
              </a:rPr>
              <a:t>The percentage of mediation agreements also </a:t>
            </a:r>
            <a:r>
              <a:rPr lang="en-US" sz="2400" dirty="0" smtClean="0">
                <a:solidFill>
                  <a:srgbClr val="FF0000"/>
                </a:solidFill>
              </a:rPr>
              <a:t>decreased </a:t>
            </a:r>
            <a:r>
              <a:rPr lang="en-US" sz="2400" dirty="0" smtClean="0"/>
              <a:t>and then </a:t>
            </a:r>
            <a:r>
              <a:rPr lang="en-US" sz="2400" dirty="0" smtClean="0">
                <a:solidFill>
                  <a:srgbClr val="FF0000"/>
                </a:solidFill>
              </a:rPr>
              <a:t>increased slightly.</a:t>
            </a:r>
            <a:endParaRPr lang="en-US" dirty="0" smtClean="0">
              <a:solidFill>
                <a:srgbClr val="FF0000"/>
              </a:solidFill>
            </a:endParaRPr>
          </a:p>
        </p:txBody>
      </p:sp>
      <p:graphicFrame>
        <p:nvGraphicFramePr>
          <p:cNvPr id="2" name="Content Placeholder 1"/>
          <p:cNvGraphicFramePr>
            <a:graphicFrameLocks noGrp="1"/>
          </p:cNvGraphicFramePr>
          <p:nvPr>
            <p:ph idx="1"/>
            <p:extLst/>
          </p:nvPr>
        </p:nvGraphicFramePr>
        <p:xfrm>
          <a:off x="457200" y="1755842"/>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56FEB393-855D-4C78-A10E-7D02D0B03D1F}" type="datetime1">
              <a:rPr lang="en-US" smtClean="0">
                <a:solidFill>
                  <a:prstClr val="black"/>
                </a:solidFill>
              </a:rPr>
              <a:pPr>
                <a:defRPr/>
              </a:pPr>
              <a:t>10/9/2015</a:t>
            </a:fld>
            <a:endParaRPr lang="en-US" dirty="0">
              <a:solidFill>
                <a:prstClr val="black"/>
              </a:solidFill>
            </a:endParaRP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800BD8BF-0CBA-497D-981E-2DD1536BCDD7}" type="slidenum">
              <a:rPr lang="en-US" smtClean="0">
                <a:solidFill>
                  <a:prstClr val="black"/>
                </a:solidFill>
              </a:rPr>
              <a:pPr>
                <a:defRPr/>
              </a:pPr>
              <a:t>20</a:t>
            </a:fld>
            <a:endParaRPr lang="en-US" dirty="0">
              <a:solidFill>
                <a:prstClr val="black"/>
              </a:solidFill>
            </a:endParaRPr>
          </a:p>
        </p:txBody>
      </p:sp>
    </p:spTree>
    <p:extLst>
      <p:ext uri="{BB962C8B-B14F-4D97-AF65-F5344CB8AC3E}">
        <p14:creationId xmlns:p14="http://schemas.microsoft.com/office/powerpoint/2010/main" val="623991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4067666" cy="1143000"/>
          </a:xfrm>
        </p:spPr>
        <p:txBody>
          <a:bodyPr>
            <a:normAutofit fontScale="90000"/>
          </a:bodyPr>
          <a:lstStyle/>
          <a:p>
            <a:r>
              <a:rPr lang="en-US" sz="5400" dirty="0" smtClean="0"/>
              <a:t>Formal Complaints</a:t>
            </a:r>
            <a:endParaRPr lang="en-US" sz="5400" dirty="0"/>
          </a:p>
        </p:txBody>
      </p:sp>
      <p:sp>
        <p:nvSpPr>
          <p:cNvPr id="9" name="Subtitle 8"/>
          <p:cNvSpPr>
            <a:spLocks noGrp="1"/>
          </p:cNvSpPr>
          <p:nvPr>
            <p:ph idx="1"/>
          </p:nvPr>
        </p:nvSpPr>
        <p:spPr>
          <a:xfrm>
            <a:off x="457200" y="2139950"/>
            <a:ext cx="8229600" cy="3986213"/>
          </a:xfrm>
        </p:spPr>
        <p:txBody>
          <a:bodyPr/>
          <a:lstStyle/>
          <a:p>
            <a:pPr marL="457200" lvl="1" indent="0">
              <a:spcBef>
                <a:spcPts val="0"/>
              </a:spcBef>
              <a:buNone/>
            </a:pPr>
            <a:r>
              <a:rPr lang="en-US" sz="3600" dirty="0"/>
              <a:t>A written complaint </a:t>
            </a:r>
            <a:r>
              <a:rPr lang="en-US" sz="3600" dirty="0" smtClean="0"/>
              <a:t>from any </a:t>
            </a:r>
            <a:r>
              <a:rPr lang="en-US" sz="3600" dirty="0"/>
              <a:t>person or </a:t>
            </a:r>
            <a:r>
              <a:rPr lang="en-US" sz="3600" dirty="0" smtClean="0"/>
              <a:t>organization to </a:t>
            </a:r>
            <a:r>
              <a:rPr lang="en-US" sz="3600" dirty="0"/>
              <a:t>the </a:t>
            </a:r>
            <a:r>
              <a:rPr lang="en-US" sz="3600" dirty="0" err="1"/>
              <a:t>GaDOE</a:t>
            </a:r>
            <a:r>
              <a:rPr lang="en-US" sz="3600" dirty="0"/>
              <a:t> alleging </a:t>
            </a:r>
            <a:r>
              <a:rPr lang="en-US" sz="3600" dirty="0" smtClean="0"/>
              <a:t>violations </a:t>
            </a:r>
            <a:r>
              <a:rPr lang="en-US" sz="3600" dirty="0"/>
              <a:t>of IDEA and state special education </a:t>
            </a:r>
            <a:r>
              <a:rPr lang="en-US" sz="3600" dirty="0" smtClean="0"/>
              <a:t>rules that </a:t>
            </a:r>
            <a:r>
              <a:rPr lang="en-US" sz="3600" dirty="0"/>
              <a:t>need to be </a:t>
            </a:r>
            <a:r>
              <a:rPr lang="en-US" sz="3600" dirty="0" smtClean="0"/>
              <a:t>investigated, and resulting in a written </a:t>
            </a:r>
            <a:r>
              <a:rPr lang="en-US" sz="3600" dirty="0"/>
              <a:t>decision containing findings of </a:t>
            </a:r>
            <a:r>
              <a:rPr lang="en-US" sz="3600" dirty="0" smtClean="0"/>
              <a:t>facts, conclusions, and remedies, if applicable.</a:t>
            </a:r>
            <a:endParaRPr lang="en-US" sz="3600" dirty="0"/>
          </a:p>
          <a:p>
            <a:endParaRPr lang="en-US" sz="4000" dirty="0"/>
          </a:p>
        </p:txBody>
      </p:sp>
      <p:sp>
        <p:nvSpPr>
          <p:cNvPr id="4" name="Date Placeholder 3"/>
          <p:cNvSpPr>
            <a:spLocks noGrp="1"/>
          </p:cNvSpPr>
          <p:nvPr>
            <p:ph type="dt" sz="half" idx="4294967295"/>
          </p:nvPr>
        </p:nvSpPr>
        <p:spPr>
          <a:xfrm>
            <a:off x="6934200" y="6356350"/>
            <a:ext cx="1066800" cy="365125"/>
          </a:xfrm>
          <a:prstGeom prst="rect">
            <a:avLst/>
          </a:prstGeom>
        </p:spPr>
        <p:txBody>
          <a:bodyPr/>
          <a:lstStyle/>
          <a:p>
            <a:pPr>
              <a:defRPr/>
            </a:pPr>
            <a:fld id="{9B972F44-2781-4C62-A498-51F51274DEC0}" type="datetime1">
              <a:rPr lang="en-US" smtClean="0">
                <a:solidFill>
                  <a:prstClr val="black"/>
                </a:solidFill>
              </a:rPr>
              <a:pPr>
                <a:defRPr/>
              </a:pPr>
              <a:t>10/9/2015</a:t>
            </a:fld>
            <a:endParaRPr lang="en-US" dirty="0">
              <a:solidFill>
                <a:prstClr val="black"/>
              </a:solidFill>
            </a:endParaRP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B844280B-220B-4A6C-9474-BFD5F33077E3}" type="slidenum">
              <a:rPr lang="en-US" smtClean="0">
                <a:solidFill>
                  <a:prstClr val="black"/>
                </a:solidFill>
              </a:rPr>
              <a:pPr>
                <a:defRPr/>
              </a:pPr>
              <a:t>21</a:t>
            </a:fld>
            <a:endParaRPr lang="en-US" dirty="0">
              <a:solidFill>
                <a:prstClr val="black"/>
              </a:solidFill>
            </a:endParaRPr>
          </a:p>
        </p:txBody>
      </p:sp>
      <p:pic>
        <p:nvPicPr>
          <p:cNvPr id="7" name="Picture 6" descr="C:\Users\Jamila.Pollard\AppData\Local\Microsoft\Windows\Temporary Internet Files\Content.IE5\GBVW05IB\MC9000536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3699" y="0"/>
            <a:ext cx="1600200" cy="219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6693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274638"/>
            <a:ext cx="7397087" cy="1325562"/>
          </a:xfrm>
        </p:spPr>
        <p:txBody>
          <a:bodyPr>
            <a:normAutofit fontScale="90000"/>
          </a:bodyPr>
          <a:lstStyle/>
          <a:p>
            <a:r>
              <a:rPr lang="en-US" sz="3600" dirty="0" smtClean="0"/>
              <a:t>Formal Complaints- FY 2013 – 2015</a:t>
            </a:r>
            <a:r>
              <a:rPr lang="en-US" dirty="0" smtClean="0"/>
              <a:t/>
            </a:r>
            <a:br>
              <a:rPr lang="en-US" dirty="0" smtClean="0"/>
            </a:br>
            <a:r>
              <a:rPr lang="en-US" sz="2400" dirty="0" smtClean="0">
                <a:solidFill>
                  <a:prstClr val="black"/>
                </a:solidFill>
              </a:rPr>
              <a:t>Formal Complaints </a:t>
            </a:r>
            <a:r>
              <a:rPr lang="en-US" sz="2400" dirty="0" smtClean="0">
                <a:solidFill>
                  <a:srgbClr val="FF0000"/>
                </a:solidFill>
              </a:rPr>
              <a:t>decreased</a:t>
            </a:r>
            <a:r>
              <a:rPr lang="en-US" sz="2400" dirty="0" smtClean="0">
                <a:solidFill>
                  <a:prstClr val="black"/>
                </a:solidFill>
              </a:rPr>
              <a:t> from </a:t>
            </a:r>
            <a:r>
              <a:rPr lang="en-US" sz="2400" dirty="0" smtClean="0">
                <a:solidFill>
                  <a:srgbClr val="002060"/>
                </a:solidFill>
              </a:rPr>
              <a:t>121</a:t>
            </a:r>
            <a:r>
              <a:rPr lang="en-US" sz="2400" dirty="0" smtClean="0">
                <a:solidFill>
                  <a:prstClr val="black"/>
                </a:solidFill>
              </a:rPr>
              <a:t> in FY 2013 to </a:t>
            </a:r>
            <a:r>
              <a:rPr lang="en-US" sz="2400" dirty="0" smtClean="0">
                <a:solidFill>
                  <a:srgbClr val="002060"/>
                </a:solidFill>
              </a:rPr>
              <a:t>101</a:t>
            </a:r>
            <a:r>
              <a:rPr lang="en-US" sz="2400" dirty="0" smtClean="0">
                <a:solidFill>
                  <a:prstClr val="black"/>
                </a:solidFill>
              </a:rPr>
              <a:t> in FY 2014 and </a:t>
            </a:r>
            <a:r>
              <a:rPr lang="en-US" sz="2400" dirty="0" smtClean="0">
                <a:solidFill>
                  <a:srgbClr val="FF0000"/>
                </a:solidFill>
              </a:rPr>
              <a:t>increased</a:t>
            </a:r>
            <a:r>
              <a:rPr lang="en-US" sz="2400" dirty="0" smtClean="0">
                <a:solidFill>
                  <a:prstClr val="black"/>
                </a:solidFill>
              </a:rPr>
              <a:t> to </a:t>
            </a:r>
            <a:r>
              <a:rPr lang="en-US" sz="2400" dirty="0" smtClean="0">
                <a:solidFill>
                  <a:srgbClr val="002060"/>
                </a:solidFill>
              </a:rPr>
              <a:t>120</a:t>
            </a:r>
            <a:r>
              <a:rPr lang="en-US" sz="2400" dirty="0" smtClean="0">
                <a:solidFill>
                  <a:prstClr val="black"/>
                </a:solidFill>
              </a:rPr>
              <a:t> in FY 2015. The percentage of In Compliance findings </a:t>
            </a:r>
            <a:r>
              <a:rPr lang="en-US" sz="2400" dirty="0" smtClean="0">
                <a:solidFill>
                  <a:srgbClr val="FF0000"/>
                </a:solidFill>
              </a:rPr>
              <a:t>increased by 10% from FY 13-14 </a:t>
            </a:r>
            <a:r>
              <a:rPr lang="en-US" sz="2400" dirty="0" smtClean="0"/>
              <a:t>and the percentage of Not in Compliance findings </a:t>
            </a:r>
            <a:r>
              <a:rPr lang="en-US" sz="2400" dirty="0" smtClean="0">
                <a:solidFill>
                  <a:srgbClr val="FF0000"/>
                </a:solidFill>
              </a:rPr>
              <a:t>decreased by 6% from FY 14-15.</a:t>
            </a:r>
            <a:endParaRPr lang="en-US" dirty="0" smtClean="0">
              <a:solidFill>
                <a:srgbClr val="FF0000"/>
              </a:solidFill>
            </a:endParaRPr>
          </a:p>
        </p:txBody>
      </p:sp>
      <p:graphicFrame>
        <p:nvGraphicFramePr>
          <p:cNvPr id="2" name="Content Placeholder 1"/>
          <p:cNvGraphicFramePr>
            <a:graphicFrameLocks noGrp="1"/>
          </p:cNvGraphicFramePr>
          <p:nvPr>
            <p:ph idx="1"/>
            <p:extLst/>
          </p:nvPr>
        </p:nvGraphicFramePr>
        <p:xfrm>
          <a:off x="457200" y="1830387"/>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56FEB393-855D-4C78-A10E-7D02D0B03D1F}" type="datetime1">
              <a:rPr lang="en-US" smtClean="0">
                <a:solidFill>
                  <a:prstClr val="black"/>
                </a:solidFill>
              </a:rPr>
              <a:pPr>
                <a:defRPr/>
              </a:pPr>
              <a:t>10/9/2015</a:t>
            </a:fld>
            <a:endParaRPr lang="en-US" dirty="0">
              <a:solidFill>
                <a:prstClr val="black"/>
              </a:solidFill>
            </a:endParaRP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800BD8BF-0CBA-497D-981E-2DD1536BCDD7}" type="slidenum">
              <a:rPr lang="en-US" smtClean="0">
                <a:solidFill>
                  <a:prstClr val="black"/>
                </a:solidFill>
              </a:rPr>
              <a:pPr>
                <a:defRPr/>
              </a:pPr>
              <a:t>22</a:t>
            </a:fld>
            <a:endParaRPr lang="en-US" dirty="0">
              <a:solidFill>
                <a:prstClr val="black"/>
              </a:solidFill>
            </a:endParaRPr>
          </a:p>
        </p:txBody>
      </p:sp>
    </p:spTree>
    <p:extLst>
      <p:ext uri="{BB962C8B-B14F-4D97-AF65-F5344CB8AC3E}">
        <p14:creationId xmlns:p14="http://schemas.microsoft.com/office/powerpoint/2010/main" val="21430725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053" y="412014"/>
            <a:ext cx="4246775" cy="1143000"/>
          </a:xfrm>
        </p:spPr>
        <p:txBody>
          <a:bodyPr>
            <a:normAutofit fontScale="90000"/>
          </a:bodyPr>
          <a:lstStyle/>
          <a:p>
            <a:r>
              <a:rPr lang="en-US" sz="5400" dirty="0" smtClean="0"/>
              <a:t>Due Process Hearing Requests</a:t>
            </a:r>
            <a:endParaRPr lang="en-US" sz="5400" dirty="0"/>
          </a:p>
        </p:txBody>
      </p:sp>
      <p:sp>
        <p:nvSpPr>
          <p:cNvPr id="3" name="Content Placeholder 2"/>
          <p:cNvSpPr>
            <a:spLocks noGrp="1"/>
          </p:cNvSpPr>
          <p:nvPr>
            <p:ph idx="1"/>
          </p:nvPr>
        </p:nvSpPr>
        <p:spPr>
          <a:xfrm>
            <a:off x="495300" y="2078307"/>
            <a:ext cx="7886700" cy="4351338"/>
          </a:xfrm>
        </p:spPr>
        <p:txBody>
          <a:bodyPr>
            <a:noAutofit/>
          </a:bodyPr>
          <a:lstStyle/>
          <a:p>
            <a:pPr marL="0" lvl="1" indent="0">
              <a:spcBef>
                <a:spcPts val="0"/>
              </a:spcBef>
              <a:buNone/>
            </a:pPr>
            <a:r>
              <a:rPr lang="en-US" sz="2800" dirty="0"/>
              <a:t>A written document used </a:t>
            </a:r>
            <a:r>
              <a:rPr lang="en-US" sz="2800" dirty="0" smtClean="0"/>
              <a:t>for parents </a:t>
            </a:r>
            <a:r>
              <a:rPr lang="en-US" sz="2800" dirty="0"/>
              <a:t>or districts</a:t>
            </a:r>
          </a:p>
          <a:p>
            <a:pPr marL="0" lvl="1" indent="0">
              <a:spcBef>
                <a:spcPts val="0"/>
              </a:spcBef>
              <a:buNone/>
            </a:pPr>
            <a:r>
              <a:rPr lang="en-US" sz="2800" dirty="0" smtClean="0"/>
              <a:t>to </a:t>
            </a:r>
            <a:r>
              <a:rPr lang="en-US" sz="2800" dirty="0"/>
              <a:t>request a formal hearing before an administrative law judge (ALJ</a:t>
            </a:r>
            <a:r>
              <a:rPr lang="en-US" sz="2800" dirty="0" smtClean="0"/>
              <a:t>) regarding any </a:t>
            </a:r>
            <a:r>
              <a:rPr lang="en-US" sz="2800" dirty="0"/>
              <a:t>matter related to the identification, evaluation, or educational placement , or provision of a free appropriate public education (FAPE) to the </a:t>
            </a:r>
            <a:r>
              <a:rPr lang="en-US" sz="2800" dirty="0" smtClean="0"/>
              <a:t>child, and results in the issuance of a </a:t>
            </a:r>
            <a:r>
              <a:rPr lang="en-US" sz="2800" dirty="0"/>
              <a:t>written decision </a:t>
            </a:r>
            <a:r>
              <a:rPr lang="en-US" sz="2800" dirty="0" smtClean="0"/>
              <a:t>after consideration of pleadings </a:t>
            </a:r>
            <a:r>
              <a:rPr lang="en-US" sz="2800" dirty="0"/>
              <a:t>and evidence </a:t>
            </a:r>
            <a:r>
              <a:rPr lang="en-US" sz="2800" dirty="0" smtClean="0"/>
              <a:t>in </a:t>
            </a:r>
            <a:r>
              <a:rPr lang="en-US" sz="2800" dirty="0"/>
              <a:t>a formal, judicial </a:t>
            </a:r>
            <a:r>
              <a:rPr lang="en-US" sz="2800" dirty="0" smtClean="0"/>
              <a:t>hearing.</a:t>
            </a:r>
            <a:endParaRPr lang="en-US" sz="2800" dirty="0"/>
          </a:p>
          <a:p>
            <a:pPr marL="0" lvl="1" indent="0">
              <a:buNone/>
            </a:pPr>
            <a:endParaRPr lang="en-US" sz="2800" dirty="0"/>
          </a:p>
          <a:p>
            <a:pPr marL="0" lvl="1" indent="0">
              <a:buNone/>
            </a:pPr>
            <a:endParaRPr lang="en-US" sz="2800" dirty="0"/>
          </a:p>
          <a:p>
            <a:endParaRPr lang="en-US" sz="3200" dirty="0"/>
          </a:p>
        </p:txBody>
      </p:sp>
      <p:sp>
        <p:nvSpPr>
          <p:cNvPr id="4" name="Date Placeholder 3"/>
          <p:cNvSpPr>
            <a:spLocks noGrp="1"/>
          </p:cNvSpPr>
          <p:nvPr>
            <p:ph type="dt" sz="half" idx="4294967295"/>
          </p:nvPr>
        </p:nvSpPr>
        <p:spPr>
          <a:xfrm>
            <a:off x="6934200" y="6356350"/>
            <a:ext cx="1066800" cy="365125"/>
          </a:xfrm>
          <a:prstGeom prst="rect">
            <a:avLst/>
          </a:prstGeom>
        </p:spPr>
        <p:txBody>
          <a:bodyPr/>
          <a:lstStyle/>
          <a:p>
            <a:pPr>
              <a:defRPr/>
            </a:pPr>
            <a:fld id="{9B972F44-2781-4C62-A498-51F51274DEC0}" type="datetime1">
              <a:rPr lang="en-US" smtClean="0">
                <a:solidFill>
                  <a:prstClr val="black"/>
                </a:solidFill>
              </a:rPr>
              <a:pPr>
                <a:defRPr/>
              </a:pPr>
              <a:t>10/9/2015</a:t>
            </a:fld>
            <a:endParaRPr lang="en-US" dirty="0">
              <a:solidFill>
                <a:prstClr val="black"/>
              </a:solidFill>
            </a:endParaRP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B844280B-220B-4A6C-9474-BFD5F33077E3}" type="slidenum">
              <a:rPr lang="en-US" smtClean="0">
                <a:solidFill>
                  <a:prstClr val="black"/>
                </a:solidFill>
              </a:rPr>
              <a:pPr>
                <a:defRPr/>
              </a:pPr>
              <a:t>23</a:t>
            </a:fld>
            <a:endParaRPr lang="en-US" dirty="0">
              <a:solidFill>
                <a:prstClr val="black"/>
              </a:solidFill>
            </a:endParaRPr>
          </a:p>
        </p:txBody>
      </p:sp>
      <p:pic>
        <p:nvPicPr>
          <p:cNvPr id="6" name="Picture 6" descr="C:\Users\Jamila.Pollard\AppData\Local\Microsoft\Windows\Temporary Internet Files\Content.IE5\9XBC0JUL\MC90044139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0959" y="141402"/>
            <a:ext cx="1758950" cy="175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2511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334016"/>
            <a:ext cx="3324922" cy="1325563"/>
          </a:xfrm>
        </p:spPr>
        <p:txBody>
          <a:bodyPr/>
          <a:lstStyle/>
          <a:p>
            <a:r>
              <a:rPr lang="en-US" dirty="0" smtClean="0"/>
              <a:t>Resolution Sessions</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A meeting held between the parent and school district, within 15 days after notice of a due process hearing request, to help resolve the issues listed in the due process hearing request.  The meeting is mandatory unless the parent and school district agree to not have the meeting or to use mediation instead.  The meeting results in a signed, legally enforceable written agreement.</a:t>
            </a:r>
            <a:endParaRPr lang="en-US" sz="32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24</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5753" y="100635"/>
            <a:ext cx="2307419" cy="1792323"/>
          </a:xfrm>
          <a:prstGeom prst="rect">
            <a:avLst/>
          </a:prstGeom>
        </p:spPr>
      </p:pic>
    </p:spTree>
    <p:extLst>
      <p:ext uri="{BB962C8B-B14F-4D97-AF65-F5344CB8AC3E}">
        <p14:creationId xmlns:p14="http://schemas.microsoft.com/office/powerpoint/2010/main" val="24502758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422030"/>
            <a:ext cx="8179357" cy="1178169"/>
          </a:xfrm>
        </p:spPr>
        <p:txBody>
          <a:bodyPr>
            <a:noAutofit/>
          </a:bodyPr>
          <a:lstStyle/>
          <a:p>
            <a:r>
              <a:rPr lang="en-US" sz="2800" dirty="0" smtClean="0"/>
              <a:t>Due Process Hearings FY 13, 14, 15 YTD </a:t>
            </a:r>
            <a:r>
              <a:rPr lang="en-US" sz="400" dirty="0" smtClean="0"/>
              <a:t>(</a:t>
            </a:r>
            <a:r>
              <a:rPr lang="en-US" sz="1100" dirty="0" smtClean="0"/>
              <a:t>as of 10/915)</a:t>
            </a:r>
            <a:r>
              <a:rPr lang="en-US" sz="6600" dirty="0" smtClean="0"/>
              <a:t/>
            </a:r>
            <a:br>
              <a:rPr lang="en-US" sz="6600" dirty="0" smtClean="0"/>
            </a:br>
            <a:r>
              <a:rPr lang="en-US" sz="2000" dirty="0" smtClean="0">
                <a:solidFill>
                  <a:prstClr val="black"/>
                </a:solidFill>
              </a:rPr>
              <a:t>Due Process Hearing Requests </a:t>
            </a:r>
            <a:r>
              <a:rPr lang="en-US" sz="2000" dirty="0" smtClean="0">
                <a:solidFill>
                  <a:srgbClr val="FF0000"/>
                </a:solidFill>
              </a:rPr>
              <a:t>increased </a:t>
            </a:r>
            <a:r>
              <a:rPr lang="en-US" sz="2000" dirty="0" smtClean="0">
                <a:solidFill>
                  <a:prstClr val="black"/>
                </a:solidFill>
              </a:rPr>
              <a:t>from </a:t>
            </a:r>
            <a:r>
              <a:rPr lang="en-US" sz="2000" dirty="0" smtClean="0">
                <a:solidFill>
                  <a:srgbClr val="002060"/>
                </a:solidFill>
              </a:rPr>
              <a:t>87</a:t>
            </a:r>
            <a:r>
              <a:rPr lang="en-US" sz="2000" dirty="0" smtClean="0">
                <a:solidFill>
                  <a:prstClr val="black"/>
                </a:solidFill>
              </a:rPr>
              <a:t> in FY 2013 to </a:t>
            </a:r>
            <a:r>
              <a:rPr lang="en-US" sz="2000" dirty="0" smtClean="0">
                <a:solidFill>
                  <a:srgbClr val="002060"/>
                </a:solidFill>
              </a:rPr>
              <a:t>108</a:t>
            </a:r>
            <a:r>
              <a:rPr lang="en-US" sz="2000" dirty="0" smtClean="0">
                <a:solidFill>
                  <a:prstClr val="black"/>
                </a:solidFill>
              </a:rPr>
              <a:t> in FY 2014 and </a:t>
            </a:r>
            <a:r>
              <a:rPr lang="en-US" sz="2000" dirty="0" smtClean="0">
                <a:solidFill>
                  <a:srgbClr val="FF0000"/>
                </a:solidFill>
              </a:rPr>
              <a:t>decreased slightly </a:t>
            </a:r>
            <a:r>
              <a:rPr lang="en-US" sz="2000" dirty="0" smtClean="0">
                <a:solidFill>
                  <a:prstClr val="black"/>
                </a:solidFill>
              </a:rPr>
              <a:t>to </a:t>
            </a:r>
            <a:r>
              <a:rPr lang="en-US" sz="2000" dirty="0" smtClean="0">
                <a:solidFill>
                  <a:srgbClr val="002060"/>
                </a:solidFill>
              </a:rPr>
              <a:t>101</a:t>
            </a:r>
            <a:r>
              <a:rPr lang="en-US" sz="2000" dirty="0" smtClean="0">
                <a:solidFill>
                  <a:prstClr val="black"/>
                </a:solidFill>
              </a:rPr>
              <a:t> in FY 2015. The number of evidentiary hearings </a:t>
            </a:r>
            <a:r>
              <a:rPr lang="en-US" sz="2000" dirty="0" smtClean="0">
                <a:solidFill>
                  <a:srgbClr val="FF0000"/>
                </a:solidFill>
              </a:rPr>
              <a:t>increased</a:t>
            </a:r>
            <a:r>
              <a:rPr lang="en-US" sz="2000" dirty="0" smtClean="0">
                <a:solidFill>
                  <a:prstClr val="black"/>
                </a:solidFill>
              </a:rPr>
              <a:t> from </a:t>
            </a:r>
            <a:r>
              <a:rPr lang="en-US" sz="2000" dirty="0" smtClean="0">
                <a:solidFill>
                  <a:srgbClr val="002060"/>
                </a:solidFill>
              </a:rPr>
              <a:t>3 to 11 </a:t>
            </a:r>
            <a:r>
              <a:rPr lang="en-US" sz="2000" dirty="0" smtClean="0">
                <a:solidFill>
                  <a:prstClr val="black"/>
                </a:solidFill>
              </a:rPr>
              <a:t>from FY13-14 and </a:t>
            </a:r>
            <a:r>
              <a:rPr lang="en-US" sz="2000" dirty="0" smtClean="0">
                <a:solidFill>
                  <a:srgbClr val="FF0000"/>
                </a:solidFill>
              </a:rPr>
              <a:t>decreased</a:t>
            </a:r>
            <a:r>
              <a:rPr lang="en-US" sz="2000" dirty="0" smtClean="0">
                <a:solidFill>
                  <a:prstClr val="black"/>
                </a:solidFill>
              </a:rPr>
              <a:t> to </a:t>
            </a:r>
            <a:r>
              <a:rPr lang="en-US" sz="2000" dirty="0" smtClean="0">
                <a:solidFill>
                  <a:srgbClr val="002060"/>
                </a:solidFill>
              </a:rPr>
              <a:t>4</a:t>
            </a:r>
            <a:r>
              <a:rPr lang="en-US" sz="2000" dirty="0" smtClean="0">
                <a:solidFill>
                  <a:prstClr val="black"/>
                </a:solidFill>
              </a:rPr>
              <a:t> in FY 2015. The number of rulings in favor of parents </a:t>
            </a:r>
            <a:r>
              <a:rPr lang="en-US" sz="2000" dirty="0" smtClean="0">
                <a:solidFill>
                  <a:srgbClr val="FF0000"/>
                </a:solidFill>
              </a:rPr>
              <a:t>increased</a:t>
            </a:r>
            <a:r>
              <a:rPr lang="en-US" sz="2000" dirty="0" smtClean="0">
                <a:solidFill>
                  <a:prstClr val="black"/>
                </a:solidFill>
              </a:rPr>
              <a:t> from </a:t>
            </a:r>
            <a:r>
              <a:rPr lang="en-US" sz="2000" dirty="0" smtClean="0">
                <a:solidFill>
                  <a:srgbClr val="002060"/>
                </a:solidFill>
              </a:rPr>
              <a:t>1 to 2 </a:t>
            </a:r>
            <a:r>
              <a:rPr lang="en-US" sz="2000" dirty="0" smtClean="0">
                <a:solidFill>
                  <a:prstClr val="black"/>
                </a:solidFill>
              </a:rPr>
              <a:t>in FY13-14 and </a:t>
            </a:r>
            <a:r>
              <a:rPr lang="en-US" sz="2000" dirty="0" smtClean="0">
                <a:solidFill>
                  <a:srgbClr val="FF0000"/>
                </a:solidFill>
              </a:rPr>
              <a:t>decreased</a:t>
            </a:r>
            <a:r>
              <a:rPr lang="en-US" sz="2000" dirty="0" smtClean="0">
                <a:solidFill>
                  <a:prstClr val="black"/>
                </a:solidFill>
              </a:rPr>
              <a:t> back to </a:t>
            </a:r>
            <a:r>
              <a:rPr lang="en-US" sz="2000" dirty="0" smtClean="0">
                <a:solidFill>
                  <a:srgbClr val="002060"/>
                </a:solidFill>
              </a:rPr>
              <a:t>1 </a:t>
            </a:r>
            <a:r>
              <a:rPr lang="en-US" sz="2000" dirty="0" smtClean="0">
                <a:solidFill>
                  <a:prstClr val="black"/>
                </a:solidFill>
              </a:rPr>
              <a:t>in FY 2015. </a:t>
            </a:r>
            <a:endParaRPr lang="en-US" sz="3600" dirty="0" smtClean="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82950665"/>
              </p:ext>
            </p:extLst>
          </p:nvPr>
        </p:nvGraphicFramePr>
        <p:xfrm>
          <a:off x="226088" y="2090056"/>
          <a:ext cx="8229600" cy="4631419"/>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56FEB393-855D-4C78-A10E-7D02D0B03D1F}" type="datetime1">
              <a:rPr lang="en-US" smtClean="0">
                <a:solidFill>
                  <a:prstClr val="black"/>
                </a:solidFill>
              </a:rPr>
              <a:pPr>
                <a:defRPr/>
              </a:pPr>
              <a:t>10/9/2015</a:t>
            </a:fld>
            <a:endParaRPr lang="en-US" dirty="0">
              <a:solidFill>
                <a:prstClr val="black"/>
              </a:solidFill>
            </a:endParaRP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800BD8BF-0CBA-497D-981E-2DD1536BCDD7}" type="slidenum">
              <a:rPr lang="en-US" smtClean="0">
                <a:solidFill>
                  <a:prstClr val="black"/>
                </a:solidFill>
              </a:rPr>
              <a:pPr>
                <a:defRPr/>
              </a:pPr>
              <a:t>25</a:t>
            </a:fld>
            <a:endParaRPr lang="en-US" dirty="0">
              <a:solidFill>
                <a:prstClr val="black"/>
              </a:solidFill>
            </a:endParaRPr>
          </a:p>
        </p:txBody>
      </p:sp>
    </p:spTree>
    <p:extLst>
      <p:ext uri="{BB962C8B-B14F-4D97-AF65-F5344CB8AC3E}">
        <p14:creationId xmlns:p14="http://schemas.microsoft.com/office/powerpoint/2010/main" val="33521250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15 Due Process Hearings</a:t>
            </a:r>
            <a:endParaRPr lang="en-US" dirty="0"/>
          </a:p>
        </p:txBody>
      </p:sp>
      <p:sp>
        <p:nvSpPr>
          <p:cNvPr id="4" name="Text Placeholder 3"/>
          <p:cNvSpPr>
            <a:spLocks noGrp="1"/>
          </p:cNvSpPr>
          <p:nvPr>
            <p:ph type="body" idx="1"/>
          </p:nvPr>
        </p:nvSpPr>
        <p:spPr/>
        <p:txBody>
          <a:bodyPr/>
          <a:lstStyle/>
          <a:p>
            <a:endParaRPr lang="en-US"/>
          </a:p>
        </p:txBody>
      </p:sp>
      <p:sp>
        <p:nvSpPr>
          <p:cNvPr id="6" name="Date Placeholder 5"/>
          <p:cNvSpPr>
            <a:spLocks noGrp="1"/>
          </p:cNvSpPr>
          <p:nvPr>
            <p:ph type="dt" sz="half" idx="2"/>
          </p:nvPr>
        </p:nvSpPr>
        <p:spPr/>
        <p:txBody>
          <a:bodyPr/>
          <a:lstStyle/>
          <a:p>
            <a:fld id="{494CCCB8-5C83-404E-A3A7-8BF440FEC32E}" type="datetime1">
              <a:rPr lang="en-US" smtClean="0"/>
              <a:t>10/9/2015</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26</a:t>
            </a:fld>
            <a:endParaRPr lang="en-US" dirty="0"/>
          </a:p>
        </p:txBody>
      </p:sp>
    </p:spTree>
    <p:extLst>
      <p:ext uri="{BB962C8B-B14F-4D97-AF65-F5344CB8AC3E}">
        <p14:creationId xmlns:p14="http://schemas.microsoft.com/office/powerpoint/2010/main" val="2807846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Due Process Hearings – FY 2015 Data YTD as of </a:t>
            </a:r>
            <a:r>
              <a:rPr lang="en-US" dirty="0" smtClean="0"/>
              <a:t>10/8/15</a:t>
            </a:r>
            <a:endParaRPr lang="en-US" dirty="0"/>
          </a:p>
        </p:txBody>
      </p:sp>
      <p:sp>
        <p:nvSpPr>
          <p:cNvPr id="3" name="Content Placeholder 2"/>
          <p:cNvSpPr>
            <a:spLocks noGrp="1"/>
          </p:cNvSpPr>
          <p:nvPr>
            <p:ph idx="1"/>
          </p:nvPr>
        </p:nvSpPr>
        <p:spPr/>
        <p:txBody>
          <a:bodyPr>
            <a:normAutofit fontScale="92500"/>
          </a:bodyPr>
          <a:lstStyle/>
          <a:p>
            <a:r>
              <a:rPr lang="en-US" b="1" dirty="0"/>
              <a:t>101 Total Due Process Hearing Requests		</a:t>
            </a:r>
          </a:p>
          <a:p>
            <a:pPr lvl="1"/>
            <a:r>
              <a:rPr lang="en-US"/>
              <a:t> </a:t>
            </a:r>
            <a:r>
              <a:rPr lang="en-US" b="1" dirty="0"/>
              <a:t>7</a:t>
            </a:r>
            <a:r>
              <a:rPr lang="en-US" smtClean="0"/>
              <a:t> </a:t>
            </a:r>
            <a:r>
              <a:rPr lang="en-US" dirty="0"/>
              <a:t>Dismissed for failure to appear or insufficiency</a:t>
            </a:r>
          </a:p>
          <a:p>
            <a:pPr lvl="1"/>
            <a:r>
              <a:rPr lang="en-US" b="1" dirty="0" smtClean="0"/>
              <a:t>54 </a:t>
            </a:r>
            <a:r>
              <a:rPr lang="en-US" dirty="0"/>
              <a:t>Dismissed after successful mediation, resolution session, or other settlement agreement	</a:t>
            </a:r>
          </a:p>
          <a:p>
            <a:pPr lvl="1"/>
            <a:r>
              <a:rPr lang="en-US" b="1" dirty="0"/>
              <a:t>28 </a:t>
            </a:r>
            <a:r>
              <a:rPr lang="en-US" dirty="0"/>
              <a:t>Withdrawn by parents or district	</a:t>
            </a:r>
          </a:p>
          <a:p>
            <a:pPr lvl="1"/>
            <a:r>
              <a:rPr lang="en-US" b="1" dirty="0" smtClean="0">
                <a:solidFill>
                  <a:srgbClr val="FF0000"/>
                </a:solidFill>
              </a:rPr>
              <a:t>3 </a:t>
            </a:r>
            <a:r>
              <a:rPr lang="en-US" dirty="0">
                <a:solidFill>
                  <a:srgbClr val="FF0000"/>
                </a:solidFill>
              </a:rPr>
              <a:t>Rulings in favor of district after an evidentiary hearing </a:t>
            </a:r>
          </a:p>
          <a:p>
            <a:pPr lvl="1"/>
            <a:r>
              <a:rPr lang="en-US" b="1" dirty="0"/>
              <a:t>5</a:t>
            </a:r>
            <a:r>
              <a:rPr lang="en-US" dirty="0"/>
              <a:t> Ruling in favor of district based on summary determination</a:t>
            </a:r>
          </a:p>
          <a:p>
            <a:pPr lvl="1"/>
            <a:r>
              <a:rPr lang="en-US" b="1" dirty="0">
                <a:solidFill>
                  <a:srgbClr val="FF0000"/>
                </a:solidFill>
              </a:rPr>
              <a:t>1</a:t>
            </a:r>
            <a:r>
              <a:rPr lang="en-US" dirty="0">
                <a:solidFill>
                  <a:srgbClr val="FF0000"/>
                </a:solidFill>
              </a:rPr>
              <a:t> Rulings in favor of the parent/student after an evidentiary hearing</a:t>
            </a:r>
          </a:p>
          <a:p>
            <a:pPr lvl="1"/>
            <a:r>
              <a:rPr lang="en-US" b="1" dirty="0"/>
              <a:t>0</a:t>
            </a:r>
            <a:r>
              <a:rPr lang="en-US" dirty="0"/>
              <a:t> Rulings in favor of the parent/student based on summary determination</a:t>
            </a:r>
          </a:p>
          <a:p>
            <a:pPr lvl="1"/>
            <a:r>
              <a:rPr lang="en-US" b="1" dirty="0" smtClean="0"/>
              <a:t>3 </a:t>
            </a:r>
            <a:r>
              <a:rPr lang="en-US" dirty="0"/>
              <a:t>pending</a:t>
            </a:r>
            <a:endParaRPr lang="en-US" b="1" dirty="0"/>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27</a:t>
            </a:fld>
            <a:endParaRPr lang="en-US" dirty="0"/>
          </a:p>
        </p:txBody>
      </p:sp>
    </p:spTree>
    <p:extLst>
      <p:ext uri="{BB962C8B-B14F-4D97-AF65-F5344CB8AC3E}">
        <p14:creationId xmlns:p14="http://schemas.microsoft.com/office/powerpoint/2010/main" val="4178308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15 Due Process Cases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Butts County</a:t>
            </a:r>
            <a:endParaRPr lang="en-US" dirty="0"/>
          </a:p>
          <a:p>
            <a:pPr lvl="1"/>
            <a:r>
              <a:rPr lang="en-US" dirty="0"/>
              <a:t>Parent’s claim that district refused to offer in-school special education services during regular school hours was barred by statute of limitations (occurred more than 2 years ago)</a:t>
            </a:r>
          </a:p>
          <a:p>
            <a:pPr lvl="1"/>
            <a:r>
              <a:rPr lang="en-US" dirty="0"/>
              <a:t>No retaliation shown when district filed DFACS report for bugs found on student and suspected abuse in the </a:t>
            </a:r>
            <a:r>
              <a:rPr lang="en-US" dirty="0" smtClean="0"/>
              <a:t>home</a:t>
            </a:r>
          </a:p>
          <a:p>
            <a:r>
              <a:rPr lang="en-US" dirty="0" smtClean="0"/>
              <a:t>Houston County</a:t>
            </a:r>
            <a:endParaRPr lang="en-US" dirty="0"/>
          </a:p>
          <a:p>
            <a:pPr lvl="1"/>
            <a:r>
              <a:rPr lang="en-US" dirty="0"/>
              <a:t>No evidence that committee failed to consider the student’s disability during MDR when student with ADHD and served under EBD category bought a water bottle full of tequila to school and consumed with others on campus.</a:t>
            </a:r>
          </a:p>
          <a:p>
            <a:pPr lvl="1"/>
            <a:r>
              <a:rPr lang="en-US" dirty="0"/>
              <a:t>No evidence that the home-based alternative program was not appropriate</a:t>
            </a:r>
          </a:p>
          <a:p>
            <a:endParaRPr lang="en-US" dirty="0"/>
          </a:p>
          <a:p>
            <a:endParaRPr lang="en-US" dirty="0"/>
          </a:p>
        </p:txBody>
      </p:sp>
    </p:spTree>
    <p:extLst>
      <p:ext uri="{BB962C8B-B14F-4D97-AF65-F5344CB8AC3E}">
        <p14:creationId xmlns:p14="http://schemas.microsoft.com/office/powerpoint/2010/main" val="116777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15 Due Process Cases</a:t>
            </a:r>
            <a:endParaRPr lang="en-US" dirty="0"/>
          </a:p>
        </p:txBody>
      </p:sp>
      <p:sp>
        <p:nvSpPr>
          <p:cNvPr id="3" name="Content Placeholder 2"/>
          <p:cNvSpPr>
            <a:spLocks noGrp="1"/>
          </p:cNvSpPr>
          <p:nvPr>
            <p:ph idx="1"/>
          </p:nvPr>
        </p:nvSpPr>
        <p:spPr/>
        <p:txBody>
          <a:bodyPr>
            <a:normAutofit lnSpcReduction="10000"/>
          </a:bodyPr>
          <a:lstStyle/>
          <a:p>
            <a:r>
              <a:rPr lang="en-US" dirty="0" smtClean="0"/>
              <a:t>Fulton County</a:t>
            </a:r>
          </a:p>
          <a:p>
            <a:pPr lvl="1"/>
            <a:r>
              <a:rPr lang="en-US" dirty="0" smtClean="0"/>
              <a:t>Court determined that the district’s speech language evaluation was appropriate and parent not entitled to IEE at public expense</a:t>
            </a:r>
          </a:p>
          <a:p>
            <a:pPr lvl="1"/>
            <a:r>
              <a:rPr lang="en-US" dirty="0" smtClean="0"/>
              <a:t>Court looked at the qualifications of the district’s SLP, her experience, and the comprehensive nature of her evaluation report</a:t>
            </a:r>
          </a:p>
          <a:p>
            <a:pPr lvl="1"/>
            <a:r>
              <a:rPr lang="en-US" dirty="0" smtClean="0"/>
              <a:t>After the district’s evaluation, student was found to be no longer eligible for special education services under speech-language impairment category and parent obtained a private evaluation that said the student needed extensive speech therapy for a certain letter sound.  Court did not address eligibility.</a:t>
            </a:r>
            <a:endParaRPr lang="en-US" dirty="0"/>
          </a:p>
        </p:txBody>
      </p:sp>
    </p:spTree>
    <p:extLst>
      <p:ext uri="{BB962C8B-B14F-4D97-AF65-F5344CB8AC3E}">
        <p14:creationId xmlns:p14="http://schemas.microsoft.com/office/powerpoint/2010/main" val="1918313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304800"/>
            <a:ext cx="7543800" cy="1143000"/>
          </a:xfrm>
        </p:spPr>
        <p:txBody>
          <a:bodyPr>
            <a:normAutofit fontScale="90000"/>
          </a:bodyPr>
          <a:lstStyle/>
          <a:p>
            <a:r>
              <a:rPr lang="en-US" dirty="0" smtClean="0"/>
              <a:t>Dispute Resolution Process</a:t>
            </a:r>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56FEB393-855D-4C78-A10E-7D02D0B03D1F}" type="datetime1">
              <a:rPr lang="en-US" smtClean="0"/>
              <a:pPr>
                <a:defRPr/>
              </a:pPr>
              <a:t>10/9/2015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4F45C09A-C6CF-469D-B7BD-2BD193021FB2}" type="slidenum">
              <a:rPr lang="en-US" smtClean="0"/>
              <a:pPr>
                <a:defRPr/>
              </a:pPr>
              <a:t>3</a:t>
            </a:fld>
            <a:endParaRPr lang="en-US" dirty="0"/>
          </a:p>
        </p:txBody>
      </p:sp>
      <p:sp>
        <p:nvSpPr>
          <p:cNvPr id="7" name="Rectangle 1"/>
          <p:cNvSpPr>
            <a:spLocks noChangeArrowheads="1"/>
          </p:cNvSpPr>
          <p:nvPr/>
        </p:nvSpPr>
        <p:spPr bwMode="auto">
          <a:xfrm>
            <a:off x="304800" y="1697038"/>
            <a:ext cx="86106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26960" rIns="0" bIns="152352" anchor="ctr">
            <a:spAutoFit/>
          </a:bodyPr>
          <a:lstStyle/>
          <a:p>
            <a:pPr eaLnBrk="0" hangingPunct="0">
              <a:defRPr/>
            </a:pPr>
            <a:r>
              <a:rPr lang="en-US" sz="1200" dirty="0" bmk="">
                <a:latin typeface="Times New Roman" pitchFamily="18" charset="0"/>
                <a:ea typeface="Calibri" pitchFamily="34" charset="0"/>
                <a:cs typeface="Times New Roman" pitchFamily="18" charset="0"/>
              </a:rPr>
              <a:t>.  </a:t>
            </a:r>
            <a:endParaRPr lang="en-US" sz="1200" b="1" i="1" dirty="0" bmk="">
              <a:solidFill>
                <a:srgbClr val="1F497D"/>
              </a:solidFill>
              <a:latin typeface="Calibri" pitchFamily="34" charset="0"/>
              <a:ea typeface="Times New Roman" pitchFamily="18" charset="0"/>
              <a:cs typeface="Times New Roman" pitchFamily="18" charset="0"/>
            </a:endParaRPr>
          </a:p>
          <a:p>
            <a:pPr marL="285750" indent="-285750" eaLnBrk="0" hangingPunct="0">
              <a:buFont typeface="Arial" pitchFamily="34" charset="0"/>
              <a:buChar char="•"/>
              <a:defRPr/>
            </a:pPr>
            <a:endParaRPr lang="en-US" dirty="0">
              <a:latin typeface="Arial" pitchFamily="34" charset="0"/>
            </a:endParaRPr>
          </a:p>
        </p:txBody>
      </p:sp>
      <p:sp>
        <p:nvSpPr>
          <p:cNvPr id="4102" name="Content Placeholder 2"/>
          <p:cNvSpPr txBox="1">
            <a:spLocks/>
          </p:cNvSpPr>
          <p:nvPr/>
        </p:nvSpPr>
        <p:spPr bwMode="auto">
          <a:xfrm>
            <a:off x="381000" y="14478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buFont typeface="Arial" charset="0"/>
              <a:buChar char="•"/>
            </a:pPr>
            <a:r>
              <a:rPr lang="en-US" sz="2400" b="1" dirty="0">
                <a:latin typeface="Calibri" pitchFamily="34" charset="0"/>
                <a:ea typeface="Calibri" pitchFamily="34" charset="0"/>
                <a:cs typeface="Times New Roman" pitchFamily="18" charset="0"/>
              </a:rPr>
              <a:t>Goal</a:t>
            </a:r>
            <a:r>
              <a:rPr lang="en-US" sz="2400" dirty="0">
                <a:latin typeface="Calibri" pitchFamily="34" charset="0"/>
                <a:ea typeface="Calibri" pitchFamily="34" charset="0"/>
                <a:cs typeface="Times New Roman" pitchFamily="18" charset="0"/>
              </a:rPr>
              <a:t>: Provide resolutions in disputes between parents and districts over the rights and services afforded to students with disabilities and their families</a:t>
            </a:r>
          </a:p>
          <a:p>
            <a:pPr>
              <a:spcBef>
                <a:spcPct val="20000"/>
              </a:spcBef>
              <a:buFont typeface="Arial" charset="0"/>
              <a:buChar char="•"/>
            </a:pPr>
            <a:r>
              <a:rPr lang="en-US" sz="2400" b="1" dirty="0">
                <a:latin typeface="Calibri" pitchFamily="34" charset="0"/>
                <a:ea typeface="Calibri" pitchFamily="34" charset="0"/>
                <a:cs typeface="Times New Roman" pitchFamily="18" charset="0"/>
              </a:rPr>
              <a:t>First Recommendation</a:t>
            </a:r>
            <a:r>
              <a:rPr lang="en-US" sz="2400" dirty="0">
                <a:latin typeface="Calibri" pitchFamily="34" charset="0"/>
                <a:ea typeface="Calibri" pitchFamily="34" charset="0"/>
                <a:cs typeface="Times New Roman" pitchFamily="18" charset="0"/>
              </a:rPr>
              <a:t>: </a:t>
            </a:r>
            <a:r>
              <a:rPr lang="en-US" sz="2400" dirty="0" smtClean="0">
                <a:latin typeface="Calibri" pitchFamily="34" charset="0"/>
                <a:ea typeface="Calibri" pitchFamily="34" charset="0"/>
                <a:cs typeface="Times New Roman" pitchFamily="18" charset="0"/>
              </a:rPr>
              <a:t>Utilize techniques and strategies at the school level to possibly prevent disputes</a:t>
            </a:r>
          </a:p>
          <a:p>
            <a:pPr>
              <a:spcBef>
                <a:spcPct val="20000"/>
              </a:spcBef>
              <a:buFont typeface="Arial" charset="0"/>
              <a:buChar char="•"/>
            </a:pPr>
            <a:r>
              <a:rPr lang="en-US" sz="2400" b="1" dirty="0" smtClean="0">
                <a:latin typeface="Calibri" pitchFamily="34" charset="0"/>
                <a:ea typeface="Calibri" pitchFamily="34" charset="0"/>
                <a:cs typeface="Times New Roman" pitchFamily="18" charset="0"/>
              </a:rPr>
              <a:t>Second Recommendation</a:t>
            </a:r>
            <a:r>
              <a:rPr lang="en-US" sz="2400" dirty="0" smtClean="0">
                <a:latin typeface="Calibri" pitchFamily="34" charset="0"/>
                <a:ea typeface="Calibri" pitchFamily="34" charset="0"/>
                <a:cs typeface="Times New Roman" pitchFamily="18" charset="0"/>
              </a:rPr>
              <a:t>: Contact </a:t>
            </a:r>
            <a:r>
              <a:rPr lang="en-US" sz="2400" dirty="0">
                <a:latin typeface="Calibri" pitchFamily="34" charset="0"/>
                <a:ea typeface="Calibri" pitchFamily="34" charset="0"/>
                <a:cs typeface="Times New Roman" pitchFamily="18" charset="0"/>
              </a:rPr>
              <a:t>the special education administrator in the district to assist in working out the </a:t>
            </a:r>
            <a:r>
              <a:rPr lang="en-US" sz="2400" dirty="0" smtClean="0">
                <a:latin typeface="Calibri" pitchFamily="34" charset="0"/>
                <a:ea typeface="Calibri" pitchFamily="34" charset="0"/>
                <a:cs typeface="Times New Roman" pitchFamily="18" charset="0"/>
              </a:rPr>
              <a:t>differences</a:t>
            </a:r>
            <a:endParaRPr lang="en-US" sz="2400" dirty="0">
              <a:latin typeface="Calibri" pitchFamily="34" charset="0"/>
              <a:ea typeface="Calibri" pitchFamily="34" charset="0"/>
              <a:cs typeface="Times New Roman" pitchFamily="18" charset="0"/>
            </a:endParaRPr>
          </a:p>
          <a:p>
            <a:pPr>
              <a:spcBef>
                <a:spcPct val="20000"/>
              </a:spcBef>
              <a:buFont typeface="Arial" charset="0"/>
              <a:buChar char="•"/>
            </a:pPr>
            <a:r>
              <a:rPr lang="en-US" sz="2400" b="1" dirty="0" smtClean="0">
                <a:latin typeface="Calibri" pitchFamily="34" charset="0"/>
                <a:ea typeface="Calibri" pitchFamily="34" charset="0"/>
                <a:cs typeface="Times New Roman" pitchFamily="18" charset="0"/>
              </a:rPr>
              <a:t>Final Recommendation</a:t>
            </a:r>
            <a:r>
              <a:rPr lang="en-US" sz="2400" dirty="0" smtClean="0">
                <a:latin typeface="Calibri" pitchFamily="34" charset="0"/>
                <a:ea typeface="Calibri" pitchFamily="34" charset="0"/>
                <a:cs typeface="Times New Roman" pitchFamily="18" charset="0"/>
              </a:rPr>
              <a:t>: When </a:t>
            </a:r>
            <a:r>
              <a:rPr lang="en-US" sz="2400" dirty="0">
                <a:latin typeface="Calibri" pitchFamily="34" charset="0"/>
                <a:ea typeface="Calibri" pitchFamily="34" charset="0"/>
                <a:cs typeface="Times New Roman" pitchFamily="18" charset="0"/>
              </a:rPr>
              <a:t>a resolution cannot be worked out locally, </a:t>
            </a:r>
            <a:r>
              <a:rPr lang="en-US" sz="2400" dirty="0" smtClean="0">
                <a:latin typeface="Calibri" pitchFamily="34" charset="0"/>
                <a:ea typeface="Calibri" pitchFamily="34" charset="0"/>
                <a:cs typeface="Times New Roman" pitchFamily="18" charset="0"/>
              </a:rPr>
              <a:t>utilize the IDEA dispute resolution processes</a:t>
            </a:r>
            <a:endParaRPr lang="en-US" sz="2400" dirty="0">
              <a:latin typeface="Calibri" pitchFamily="34" charset="0"/>
              <a:ea typeface="Calibri" pitchFamily="34" charset="0"/>
              <a:cs typeface="Times New Roman" pitchFamily="18" charset="0"/>
            </a:endParaRPr>
          </a:p>
        </p:txBody>
      </p:sp>
    </p:spTree>
    <p:extLst>
      <p:ext uri="{BB962C8B-B14F-4D97-AF65-F5344CB8AC3E}">
        <p14:creationId xmlns:p14="http://schemas.microsoft.com/office/powerpoint/2010/main" val="211529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animEffect transition="in" filter="fade">
                                      <p:cBhvr>
                                        <p:cTn id="7" dur="500"/>
                                        <p:tgtEl>
                                          <p:spTgt spid="41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02">
                                            <p:txEl>
                                              <p:pRg st="1" end="1"/>
                                            </p:txEl>
                                          </p:spTgt>
                                        </p:tgtEl>
                                        <p:attrNameLst>
                                          <p:attrName>style.visibility</p:attrName>
                                        </p:attrNameLst>
                                      </p:cBhvr>
                                      <p:to>
                                        <p:strVal val="visible"/>
                                      </p:to>
                                    </p:set>
                                    <p:animEffect transition="in" filter="fade">
                                      <p:cBhvr>
                                        <p:cTn id="12" dur="500"/>
                                        <p:tgtEl>
                                          <p:spTgt spid="410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102">
                                            <p:txEl>
                                              <p:pRg st="2" end="2"/>
                                            </p:txEl>
                                          </p:spTgt>
                                        </p:tgtEl>
                                        <p:attrNameLst>
                                          <p:attrName>style.visibility</p:attrName>
                                        </p:attrNameLst>
                                      </p:cBhvr>
                                      <p:to>
                                        <p:strVal val="visible"/>
                                      </p:to>
                                    </p:set>
                                    <p:animEffect transition="in" filter="fade">
                                      <p:cBhvr>
                                        <p:cTn id="17" dur="500"/>
                                        <p:tgtEl>
                                          <p:spTgt spid="410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102">
                                            <p:txEl>
                                              <p:pRg st="3" end="3"/>
                                            </p:txEl>
                                          </p:spTgt>
                                        </p:tgtEl>
                                        <p:attrNameLst>
                                          <p:attrName>style.visibility</p:attrName>
                                        </p:attrNameLst>
                                      </p:cBhvr>
                                      <p:to>
                                        <p:strVal val="visible"/>
                                      </p:to>
                                    </p:set>
                                    <p:animEffect transition="in" filter="fade">
                                      <p:cBhvr>
                                        <p:cTn id="22" dur="500"/>
                                        <p:tgtEl>
                                          <p:spTgt spid="41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15 Due Process Cases</a:t>
            </a:r>
            <a:endParaRPr lang="en-US" dirty="0"/>
          </a:p>
        </p:txBody>
      </p:sp>
      <p:sp>
        <p:nvSpPr>
          <p:cNvPr id="3" name="Content Placeholder 2"/>
          <p:cNvSpPr>
            <a:spLocks noGrp="1"/>
          </p:cNvSpPr>
          <p:nvPr>
            <p:ph idx="1"/>
          </p:nvPr>
        </p:nvSpPr>
        <p:spPr>
          <a:xfrm>
            <a:off x="152400" y="1659579"/>
            <a:ext cx="8797635" cy="4454894"/>
          </a:xfrm>
        </p:spPr>
        <p:txBody>
          <a:bodyPr>
            <a:normAutofit lnSpcReduction="10000"/>
          </a:bodyPr>
          <a:lstStyle/>
          <a:p>
            <a:r>
              <a:rPr lang="en-US" dirty="0" smtClean="0"/>
              <a:t>Cobb County</a:t>
            </a:r>
          </a:p>
          <a:p>
            <a:pPr lvl="1"/>
            <a:r>
              <a:rPr lang="en-US" dirty="0" smtClean="0"/>
              <a:t>Court found that the district violated IDEA’s procedural safeguards by failing to discuss the parent’s concerns regarding the change in location for the student’s VI services </a:t>
            </a:r>
          </a:p>
          <a:p>
            <a:pPr lvl="1"/>
            <a:r>
              <a:rPr lang="en-US" dirty="0" smtClean="0"/>
              <a:t>Court noted that the district failed to consider in the IEP Team meeting:</a:t>
            </a:r>
          </a:p>
          <a:p>
            <a:pPr lvl="2"/>
            <a:r>
              <a:rPr lang="en-US" dirty="0" smtClean="0"/>
              <a:t>The extent to which the location may be potentially harmful or impact the student’s services and may not be the student’s LRE;</a:t>
            </a:r>
          </a:p>
          <a:p>
            <a:pPr lvl="2"/>
            <a:r>
              <a:rPr lang="en-US" dirty="0" smtClean="0"/>
              <a:t>The full continuum of alternative placements (e.g. instruction from an itinerant VI teacher as opposed to a on-site VI teacher); </a:t>
            </a:r>
          </a:p>
          <a:p>
            <a:pPr lvl="2"/>
            <a:r>
              <a:rPr lang="en-US" dirty="0" smtClean="0"/>
              <a:t>The effects of the change from regular education to special education transportation </a:t>
            </a:r>
          </a:p>
          <a:p>
            <a:pPr lvl="2"/>
            <a:r>
              <a:rPr lang="en-US" dirty="0" smtClean="0"/>
              <a:t>The possible effect that a longer bus ride would have on the student’s receipt of O&amp;M services and study skills instruction</a:t>
            </a:r>
          </a:p>
          <a:p>
            <a:pPr lvl="1"/>
            <a:endParaRPr lang="en-US" dirty="0"/>
          </a:p>
        </p:txBody>
      </p:sp>
    </p:spTree>
    <p:extLst>
      <p:ext uri="{BB962C8B-B14F-4D97-AF65-F5344CB8AC3E}">
        <p14:creationId xmlns:p14="http://schemas.microsoft.com/office/powerpoint/2010/main" val="42781860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15 Due Process Cases</a:t>
            </a:r>
            <a:endParaRPr lang="en-US" dirty="0"/>
          </a:p>
        </p:txBody>
      </p:sp>
      <p:sp>
        <p:nvSpPr>
          <p:cNvPr id="3" name="Content Placeholder 2"/>
          <p:cNvSpPr>
            <a:spLocks noGrp="1"/>
          </p:cNvSpPr>
          <p:nvPr>
            <p:ph idx="1"/>
          </p:nvPr>
        </p:nvSpPr>
        <p:spPr>
          <a:xfrm>
            <a:off x="138545" y="1825625"/>
            <a:ext cx="8839200" cy="4351338"/>
          </a:xfrm>
        </p:spPr>
        <p:txBody>
          <a:bodyPr/>
          <a:lstStyle/>
          <a:p>
            <a:pPr marL="228600" lvl="1">
              <a:spcBef>
                <a:spcPts val="1000"/>
              </a:spcBef>
            </a:pPr>
            <a:r>
              <a:rPr lang="en-US" sz="2800" dirty="0" smtClean="0"/>
              <a:t>Cobb County cont’d..</a:t>
            </a:r>
          </a:p>
          <a:p>
            <a:pPr marL="685800" lvl="2">
              <a:spcBef>
                <a:spcPts val="1000"/>
              </a:spcBef>
            </a:pPr>
            <a:r>
              <a:rPr lang="en-US" sz="2400" dirty="0" smtClean="0"/>
              <a:t>Court </a:t>
            </a:r>
            <a:r>
              <a:rPr lang="en-US" sz="2400" dirty="0"/>
              <a:t>noted that a change in location alone, in most instances, will not amount to a change in placement, but if there is a “fundamental change in, or elimination of, a basic element of the educational program, then a change in location can amount to a change in placement</a:t>
            </a:r>
            <a:r>
              <a:rPr lang="en-US" sz="2400" dirty="0" smtClean="0"/>
              <a:t>.”</a:t>
            </a:r>
          </a:p>
          <a:p>
            <a:pPr marL="685800" lvl="2">
              <a:spcBef>
                <a:spcPts val="1000"/>
              </a:spcBef>
            </a:pPr>
            <a:r>
              <a:rPr lang="en-US" sz="2400" dirty="0" smtClean="0"/>
              <a:t>Court denied the parent’s substantive FAPE and LRE claims</a:t>
            </a:r>
            <a:endParaRPr lang="en-US" sz="2400" dirty="0"/>
          </a:p>
          <a:p>
            <a:endParaRPr lang="en-US" sz="32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31</a:t>
            </a:fld>
            <a:endParaRPr lang="en-US" dirty="0"/>
          </a:p>
        </p:txBody>
      </p:sp>
    </p:spTree>
    <p:extLst>
      <p:ext uri="{BB962C8B-B14F-4D97-AF65-F5344CB8AC3E}">
        <p14:creationId xmlns:p14="http://schemas.microsoft.com/office/powerpoint/2010/main" val="36217521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15 Formal Complaints</a:t>
            </a:r>
            <a:endParaRPr lang="en-US" dirty="0"/>
          </a:p>
        </p:txBody>
      </p:sp>
      <p:sp>
        <p:nvSpPr>
          <p:cNvPr id="4" name="Text Placeholder 3"/>
          <p:cNvSpPr>
            <a:spLocks noGrp="1"/>
          </p:cNvSpPr>
          <p:nvPr>
            <p:ph type="body" idx="1"/>
          </p:nvPr>
        </p:nvSpPr>
        <p:spPr/>
        <p:txBody>
          <a:bodyPr/>
          <a:lstStyle/>
          <a:p>
            <a:endParaRPr lang="en-US"/>
          </a:p>
        </p:txBody>
      </p:sp>
      <p:sp>
        <p:nvSpPr>
          <p:cNvPr id="6" name="Date Placeholder 5"/>
          <p:cNvSpPr>
            <a:spLocks noGrp="1"/>
          </p:cNvSpPr>
          <p:nvPr>
            <p:ph type="dt" sz="half" idx="2"/>
          </p:nvPr>
        </p:nvSpPr>
        <p:spPr/>
        <p:txBody>
          <a:bodyPr/>
          <a:lstStyle/>
          <a:p>
            <a:fld id="{494CCCB8-5C83-404E-A3A7-8BF440FEC32E}" type="datetime1">
              <a:rPr lang="en-US" smtClean="0"/>
              <a:t>10/9/2015</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32</a:t>
            </a:fld>
            <a:endParaRPr lang="en-US" dirty="0"/>
          </a:p>
        </p:txBody>
      </p:sp>
    </p:spTree>
    <p:extLst>
      <p:ext uri="{BB962C8B-B14F-4D97-AF65-F5344CB8AC3E}">
        <p14:creationId xmlns:p14="http://schemas.microsoft.com/office/powerpoint/2010/main" val="10174126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136857" y="46037"/>
            <a:ext cx="6969512" cy="1325563"/>
          </a:xfrm>
        </p:spPr>
        <p:txBody>
          <a:bodyPr>
            <a:normAutofit fontScale="90000"/>
          </a:bodyPr>
          <a:lstStyle/>
          <a:p>
            <a:r>
              <a:rPr lang="en-US" sz="3200" dirty="0" smtClean="0"/>
              <a:t>FY 2015 Findings of Non-Compliance in Formal Complaints               </a:t>
            </a:r>
            <a:br>
              <a:rPr lang="en-US" sz="3200" dirty="0" smtClean="0"/>
            </a:br>
            <a:r>
              <a:rPr lang="en-US" sz="3200" dirty="0" smtClean="0"/>
              <a:t>(40 Findings against 18 districts)</a:t>
            </a:r>
          </a:p>
        </p:txBody>
      </p:sp>
      <p:sp>
        <p:nvSpPr>
          <p:cNvPr id="15363" name="Content Placeholder 6"/>
          <p:cNvSpPr>
            <a:spLocks noGrp="1"/>
          </p:cNvSpPr>
          <p:nvPr>
            <p:ph sz="half" idx="1"/>
          </p:nvPr>
        </p:nvSpPr>
        <p:spPr>
          <a:xfrm>
            <a:off x="0" y="1371600"/>
            <a:ext cx="4495800" cy="4525963"/>
          </a:xfrm>
        </p:spPr>
        <p:txBody>
          <a:bodyPr>
            <a:noAutofit/>
          </a:bodyPr>
          <a:lstStyle/>
          <a:p>
            <a:r>
              <a:rPr lang="en-US" sz="2600" dirty="0" smtClean="0"/>
              <a:t>Implementation of the IEP (11)</a:t>
            </a:r>
          </a:p>
          <a:p>
            <a:r>
              <a:rPr lang="en-US" sz="2600" dirty="0"/>
              <a:t>Development, review, and revision of the IEP </a:t>
            </a:r>
            <a:r>
              <a:rPr lang="en-US" sz="2600" dirty="0" smtClean="0"/>
              <a:t>(7)</a:t>
            </a:r>
          </a:p>
          <a:p>
            <a:r>
              <a:rPr lang="en-US" sz="2600" dirty="0"/>
              <a:t>Evaluations and Reevaluations (7)</a:t>
            </a:r>
          </a:p>
          <a:p>
            <a:r>
              <a:rPr lang="en-US" sz="2600" dirty="0"/>
              <a:t>IEP Team </a:t>
            </a:r>
            <a:r>
              <a:rPr lang="en-US" sz="2600" dirty="0" smtClean="0"/>
              <a:t>(2)</a:t>
            </a:r>
            <a:endParaRPr lang="en-US" sz="2600" dirty="0"/>
          </a:p>
          <a:p>
            <a:r>
              <a:rPr lang="en-US" sz="2600" dirty="0"/>
              <a:t>Parent </a:t>
            </a:r>
            <a:r>
              <a:rPr lang="en-US" sz="2600" dirty="0" smtClean="0"/>
              <a:t>Participation (2)</a:t>
            </a:r>
            <a:endParaRPr lang="en-US" sz="2600" dirty="0"/>
          </a:p>
          <a:p>
            <a:r>
              <a:rPr lang="en-US" sz="2600" dirty="0" smtClean="0"/>
              <a:t>Independent Educational Evaluation (2)</a:t>
            </a:r>
          </a:p>
          <a:p>
            <a:r>
              <a:rPr lang="en-US" sz="2600" dirty="0"/>
              <a:t>Discipline Procedures (2)</a:t>
            </a:r>
          </a:p>
          <a:p>
            <a:endParaRPr lang="en-US" sz="2400" dirty="0"/>
          </a:p>
          <a:p>
            <a:endParaRPr lang="en-US" sz="2400" dirty="0"/>
          </a:p>
          <a:p>
            <a:endParaRPr lang="en-US" sz="2400" dirty="0" smtClean="0"/>
          </a:p>
          <a:p>
            <a:pPr lvl="1"/>
            <a:endParaRPr lang="en-US" sz="1800" dirty="0" smtClean="0"/>
          </a:p>
          <a:p>
            <a:endParaRPr lang="en-US" sz="2400" dirty="0" smtClean="0"/>
          </a:p>
          <a:p>
            <a:endParaRPr lang="en-US" sz="2400" dirty="0" smtClean="0"/>
          </a:p>
          <a:p>
            <a:endParaRPr lang="en-US" sz="3600" dirty="0" smtClean="0"/>
          </a:p>
        </p:txBody>
      </p:sp>
      <p:sp>
        <p:nvSpPr>
          <p:cNvPr id="2" name="Content Placeholder 1"/>
          <p:cNvSpPr>
            <a:spLocks noGrp="1"/>
          </p:cNvSpPr>
          <p:nvPr>
            <p:ph sz="half" idx="2"/>
          </p:nvPr>
        </p:nvSpPr>
        <p:spPr>
          <a:xfrm>
            <a:off x="4648200" y="1659580"/>
            <a:ext cx="4495800" cy="4314184"/>
          </a:xfrm>
        </p:spPr>
        <p:txBody>
          <a:bodyPr>
            <a:normAutofit fontScale="92500" lnSpcReduction="20000"/>
          </a:bodyPr>
          <a:lstStyle/>
          <a:p>
            <a:r>
              <a:rPr lang="en-US" dirty="0"/>
              <a:t>Procedural Safeguards Notice (1)</a:t>
            </a:r>
          </a:p>
          <a:p>
            <a:r>
              <a:rPr lang="en-US" dirty="0" smtClean="0"/>
              <a:t>Definition of IEP (1)</a:t>
            </a:r>
          </a:p>
          <a:p>
            <a:r>
              <a:rPr lang="en-US" dirty="0" smtClean="0"/>
              <a:t>Amendment of records at parent request (1)</a:t>
            </a:r>
          </a:p>
          <a:p>
            <a:r>
              <a:rPr lang="en-US" dirty="0" smtClean="0"/>
              <a:t>Prior notice by public agency (1)</a:t>
            </a:r>
          </a:p>
          <a:p>
            <a:r>
              <a:rPr lang="en-US" dirty="0" smtClean="0"/>
              <a:t>Placements (1)</a:t>
            </a:r>
          </a:p>
          <a:p>
            <a:r>
              <a:rPr lang="en-US" dirty="0" smtClean="0"/>
              <a:t>Least Restrictive Environment (1)</a:t>
            </a:r>
          </a:p>
          <a:p>
            <a:r>
              <a:rPr lang="en-US" dirty="0" smtClean="0"/>
              <a:t>Highly Qualified Special Education Teachers (1)</a:t>
            </a:r>
            <a:endParaRPr lang="en-US" dirty="0"/>
          </a:p>
        </p:txBody>
      </p:sp>
      <p:sp>
        <p:nvSpPr>
          <p:cNvPr id="4" name="Date Placeholder 3"/>
          <p:cNvSpPr>
            <a:spLocks noGrp="1"/>
          </p:cNvSpPr>
          <p:nvPr>
            <p:ph type="dt" sz="half" idx="10"/>
          </p:nvPr>
        </p:nvSpPr>
        <p:spPr/>
        <p:txBody>
          <a:bodyPr/>
          <a:lstStyle/>
          <a:p>
            <a:pPr>
              <a:defRPr/>
            </a:pPr>
            <a:fld id="{56FEB393-855D-4C78-A10E-7D02D0B03D1F}" type="datetime1">
              <a:rPr lang="en-US" smtClean="0">
                <a:solidFill>
                  <a:prstClr val="black"/>
                </a:solidFill>
              </a:rPr>
              <a:pPr>
                <a:defRPr/>
              </a:pPr>
              <a:t>10/9/2015</a:t>
            </a:fld>
            <a:endParaRPr lang="en-US" dirty="0">
              <a:solidFill>
                <a:prstClr val="black"/>
              </a:solidFill>
            </a:endParaRP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489F2AE7-5F3A-4D07-8D00-387C5B734788}" type="slidenum">
              <a:rPr lang="en-US" smtClean="0">
                <a:solidFill>
                  <a:prstClr val="black"/>
                </a:solidFill>
              </a:rPr>
              <a:pPr>
                <a:defRPr/>
              </a:pPr>
              <a:t>33</a:t>
            </a:fld>
            <a:endParaRPr lang="en-US" dirty="0">
              <a:solidFill>
                <a:prstClr val="black"/>
              </a:solidFill>
            </a:endParaRPr>
          </a:p>
        </p:txBody>
      </p:sp>
    </p:spTree>
    <p:extLst>
      <p:ext uri="{BB962C8B-B14F-4D97-AF65-F5344CB8AC3E}">
        <p14:creationId xmlns:p14="http://schemas.microsoft.com/office/powerpoint/2010/main" val="7614693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Implementation of IEP (34 C.F.R. § 300.320)</a:t>
            </a:r>
            <a:endParaRPr lang="en-US" dirty="0"/>
          </a:p>
        </p:txBody>
      </p:sp>
      <p:sp>
        <p:nvSpPr>
          <p:cNvPr id="8" name="Content Placeholder 7"/>
          <p:cNvSpPr>
            <a:spLocks noGrp="1"/>
          </p:cNvSpPr>
          <p:nvPr>
            <p:ph idx="1"/>
          </p:nvPr>
        </p:nvSpPr>
        <p:spPr>
          <a:xfrm>
            <a:off x="135082" y="1849581"/>
            <a:ext cx="8894618" cy="4327381"/>
          </a:xfrm>
        </p:spPr>
        <p:txBody>
          <a:bodyPr>
            <a:normAutofit/>
          </a:bodyPr>
          <a:lstStyle/>
          <a:p>
            <a:r>
              <a:rPr lang="en-US" dirty="0" smtClean="0"/>
              <a:t>No documentation of use of strategies required in student’s BIP</a:t>
            </a:r>
          </a:p>
          <a:p>
            <a:r>
              <a:rPr lang="en-US" dirty="0" smtClean="0"/>
              <a:t>For 7 weeks, district failed to provide “comparable” services, adopt or implement new IEP when student enrolled </a:t>
            </a:r>
          </a:p>
          <a:p>
            <a:r>
              <a:rPr lang="en-US" dirty="0" smtClean="0"/>
              <a:t>Instead </a:t>
            </a:r>
            <a:r>
              <a:rPr lang="en-US" dirty="0"/>
              <a:t>of providing 5 hours weekly of special education pull out services </a:t>
            </a:r>
            <a:r>
              <a:rPr lang="en-US" dirty="0" smtClean="0"/>
              <a:t>in 3 subjects, </a:t>
            </a:r>
            <a:r>
              <a:rPr lang="en-US" dirty="0"/>
              <a:t>the district provided </a:t>
            </a:r>
            <a:r>
              <a:rPr lang="en-US" dirty="0" smtClean="0"/>
              <a:t>3.5 </a:t>
            </a:r>
            <a:r>
              <a:rPr lang="en-US" dirty="0"/>
              <a:t>hours, every other week, </a:t>
            </a:r>
            <a:r>
              <a:rPr lang="en-US" dirty="0" smtClean="0"/>
              <a:t>for 2 subjects; the more than required hours in co-taught and supportive instruction did not “balance out” other hours not received</a:t>
            </a:r>
          </a:p>
          <a:p>
            <a:pPr lvl="1"/>
            <a:endParaRPr lang="en-US" dirty="0"/>
          </a:p>
        </p:txBody>
      </p:sp>
      <p:sp>
        <p:nvSpPr>
          <p:cNvPr id="5" name="Date Placeholder 4"/>
          <p:cNvSpPr>
            <a:spLocks noGrp="1"/>
          </p:cNvSpPr>
          <p:nvPr>
            <p:ph type="dt" sz="half" idx="2"/>
          </p:nvPr>
        </p:nvSpPr>
        <p:spPr/>
        <p:txBody>
          <a:bodyPr/>
          <a:lstStyle/>
          <a:p>
            <a:fld id="{33CB0378-FFD4-4CBB-858D-32EE1C82268A}" type="datetime1">
              <a:rPr lang="en-US" smtClean="0"/>
              <a:t>10/9/2015</a:t>
            </a:fld>
            <a:endParaRPr lang="en-US" dirty="0"/>
          </a:p>
        </p:txBody>
      </p:sp>
      <p:sp>
        <p:nvSpPr>
          <p:cNvPr id="6" name="Slide Number Placeholder 5"/>
          <p:cNvSpPr>
            <a:spLocks noGrp="1"/>
          </p:cNvSpPr>
          <p:nvPr>
            <p:ph type="sldNum" sz="quarter" idx="4"/>
          </p:nvPr>
        </p:nvSpPr>
        <p:spPr/>
        <p:txBody>
          <a:bodyPr/>
          <a:lstStyle/>
          <a:p>
            <a:fld id="{B63E4CEF-BB1E-48C7-AE93-F39F6AA99AD7}" type="slidenum">
              <a:rPr lang="en-US" smtClean="0"/>
              <a:pPr/>
              <a:t>34</a:t>
            </a:fld>
            <a:endParaRPr lang="en-US" dirty="0"/>
          </a:p>
        </p:txBody>
      </p:sp>
    </p:spTree>
    <p:extLst>
      <p:ext uri="{BB962C8B-B14F-4D97-AF65-F5344CB8AC3E}">
        <p14:creationId xmlns:p14="http://schemas.microsoft.com/office/powerpoint/2010/main" val="171455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IEP </a:t>
            </a:r>
            <a:r>
              <a:rPr lang="en-US" dirty="0"/>
              <a:t>(34 C.F.R. § 300.320)</a:t>
            </a:r>
          </a:p>
        </p:txBody>
      </p:sp>
      <p:sp>
        <p:nvSpPr>
          <p:cNvPr id="3" name="Content Placeholder 2"/>
          <p:cNvSpPr>
            <a:spLocks noGrp="1"/>
          </p:cNvSpPr>
          <p:nvPr>
            <p:ph idx="1"/>
          </p:nvPr>
        </p:nvSpPr>
        <p:spPr>
          <a:xfrm>
            <a:off x="125730" y="1659579"/>
            <a:ext cx="8865870" cy="4351338"/>
          </a:xfrm>
        </p:spPr>
        <p:txBody>
          <a:bodyPr>
            <a:noAutofit/>
          </a:bodyPr>
          <a:lstStyle/>
          <a:p>
            <a:r>
              <a:rPr lang="en-US" dirty="0" smtClean="0"/>
              <a:t>IEP section </a:t>
            </a:r>
            <a:r>
              <a:rPr lang="en-US" dirty="0"/>
              <a:t>for explanation of the extent the student will be educated with non-disabled peers includes reading support in small group and daily living skills in small group, but neither service is included in special education </a:t>
            </a:r>
            <a:r>
              <a:rPr lang="en-US" dirty="0" smtClean="0"/>
              <a:t>services and no documentation that such services were provided</a:t>
            </a:r>
            <a:endParaRPr lang="en-US" dirty="0"/>
          </a:p>
          <a:p>
            <a:r>
              <a:rPr lang="en-US" dirty="0"/>
              <a:t>Two students received the incorrect testing accommodations on 2014 </a:t>
            </a:r>
            <a:r>
              <a:rPr lang="en-US" dirty="0" smtClean="0"/>
              <a:t>CRCT Administration</a:t>
            </a:r>
            <a:endParaRPr lang="en-US" dirty="0"/>
          </a:p>
          <a:p>
            <a:r>
              <a:rPr lang="en-US" dirty="0"/>
              <a:t>After student threatened the general education teacher in his co-taught English class, the district served the student one-on-one without amending his </a:t>
            </a:r>
            <a:r>
              <a:rPr lang="en-US" dirty="0" smtClean="0"/>
              <a:t>IEP</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35</a:t>
            </a:fld>
            <a:endParaRPr lang="en-US" dirty="0"/>
          </a:p>
        </p:txBody>
      </p:sp>
    </p:spTree>
    <p:extLst>
      <p:ext uri="{BB962C8B-B14F-4D97-AF65-F5344CB8AC3E}">
        <p14:creationId xmlns:p14="http://schemas.microsoft.com/office/powerpoint/2010/main" val="391750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IEP </a:t>
            </a:r>
            <a:r>
              <a:rPr lang="en-US" dirty="0"/>
              <a:t>(34 C.F.R. § 300.320)</a:t>
            </a:r>
          </a:p>
        </p:txBody>
      </p:sp>
      <p:sp>
        <p:nvSpPr>
          <p:cNvPr id="3" name="Content Placeholder 2"/>
          <p:cNvSpPr>
            <a:spLocks noGrp="1"/>
          </p:cNvSpPr>
          <p:nvPr>
            <p:ph idx="1"/>
          </p:nvPr>
        </p:nvSpPr>
        <p:spPr>
          <a:xfrm>
            <a:off x="228600" y="1832296"/>
            <a:ext cx="8835390" cy="4351338"/>
          </a:xfrm>
        </p:spPr>
        <p:txBody>
          <a:bodyPr>
            <a:noAutofit/>
          </a:bodyPr>
          <a:lstStyle/>
          <a:p>
            <a:r>
              <a:rPr lang="en-US" sz="3600" dirty="0"/>
              <a:t>No documentation that student received Braille instruction when VI teacher absent for a month; no progress reports or progress monitoring data provided</a:t>
            </a:r>
          </a:p>
          <a:p>
            <a:r>
              <a:rPr lang="en-US" sz="3600" dirty="0" smtClean="0"/>
              <a:t>Little </a:t>
            </a:r>
            <a:r>
              <a:rPr lang="en-US" sz="3600" dirty="0"/>
              <a:t>to no special education services while serving 19 days of ISS</a:t>
            </a:r>
          </a:p>
          <a:p>
            <a:r>
              <a:rPr lang="en-US" sz="3600" dirty="0" smtClean="0"/>
              <a:t>Failure </a:t>
            </a:r>
            <a:r>
              <a:rPr lang="en-US" sz="3600" dirty="0"/>
              <a:t>to provide progress reports and progress monitoring data</a:t>
            </a:r>
          </a:p>
          <a:p>
            <a:endParaRPr lang="en-US" sz="36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36</a:t>
            </a:fld>
            <a:endParaRPr lang="en-US" dirty="0"/>
          </a:p>
        </p:txBody>
      </p:sp>
    </p:spTree>
    <p:extLst>
      <p:ext uri="{BB962C8B-B14F-4D97-AF65-F5344CB8AC3E}">
        <p14:creationId xmlns:p14="http://schemas.microsoft.com/office/powerpoint/2010/main" val="105404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IEP (34 C.F.R. § 300.320)</a:t>
            </a:r>
          </a:p>
        </p:txBody>
      </p:sp>
      <p:sp>
        <p:nvSpPr>
          <p:cNvPr id="3" name="Content Placeholder 2"/>
          <p:cNvSpPr>
            <a:spLocks noGrp="1"/>
          </p:cNvSpPr>
          <p:nvPr>
            <p:ph idx="1"/>
          </p:nvPr>
        </p:nvSpPr>
        <p:spPr/>
        <p:txBody>
          <a:bodyPr>
            <a:normAutofit/>
          </a:bodyPr>
          <a:lstStyle/>
          <a:p>
            <a:r>
              <a:rPr lang="en-US" sz="4000" dirty="0"/>
              <a:t>Failure to provide 6</a:t>
            </a:r>
            <a:r>
              <a:rPr lang="en-US" sz="4000" dirty="0" smtClean="0"/>
              <a:t> </a:t>
            </a:r>
            <a:r>
              <a:rPr lang="en-US" sz="4000" dirty="0"/>
              <a:t>weeks of speech services when student transferred to another school within the district</a:t>
            </a:r>
          </a:p>
          <a:p>
            <a:r>
              <a:rPr lang="en-US" sz="4000" dirty="0"/>
              <a:t>Failure to provide progress reports every 9</a:t>
            </a:r>
            <a:r>
              <a:rPr lang="en-US" sz="4000" dirty="0" smtClean="0"/>
              <a:t> </a:t>
            </a:r>
            <a:r>
              <a:rPr lang="en-US" sz="4000" dirty="0"/>
              <a:t>weeks as required by IEP</a:t>
            </a:r>
          </a:p>
          <a:p>
            <a:endParaRPr lang="en-US" sz="40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37</a:t>
            </a:fld>
            <a:endParaRPr lang="en-US" dirty="0"/>
          </a:p>
        </p:txBody>
      </p:sp>
    </p:spTree>
    <p:extLst>
      <p:ext uri="{BB962C8B-B14F-4D97-AF65-F5344CB8AC3E}">
        <p14:creationId xmlns:p14="http://schemas.microsoft.com/office/powerpoint/2010/main" val="402161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082" y="334016"/>
            <a:ext cx="6670963" cy="1325563"/>
          </a:xfrm>
        </p:spPr>
        <p:txBody>
          <a:bodyPr>
            <a:normAutofit fontScale="90000"/>
          </a:bodyPr>
          <a:lstStyle/>
          <a:p>
            <a:r>
              <a:rPr lang="en-US" dirty="0" smtClean="0"/>
              <a:t>Development, Review, Revision of IEP (34 C.F.R. § 300.324)</a:t>
            </a:r>
            <a:endParaRPr lang="en-US" dirty="0"/>
          </a:p>
        </p:txBody>
      </p:sp>
      <p:sp>
        <p:nvSpPr>
          <p:cNvPr id="3" name="Content Placeholder 2"/>
          <p:cNvSpPr>
            <a:spLocks noGrp="1"/>
          </p:cNvSpPr>
          <p:nvPr>
            <p:ph idx="1"/>
          </p:nvPr>
        </p:nvSpPr>
        <p:spPr>
          <a:xfrm>
            <a:off x="135082" y="1825625"/>
            <a:ext cx="9008918" cy="4351338"/>
          </a:xfrm>
        </p:spPr>
        <p:txBody>
          <a:bodyPr>
            <a:normAutofit/>
          </a:bodyPr>
          <a:lstStyle/>
          <a:p>
            <a:r>
              <a:rPr lang="en-US" sz="3200" dirty="0" smtClean="0"/>
              <a:t>Student’s annual review IEP not held within 1 year when meeting held but abruptly stopped at direction of school’s principal because he had not personally met with the parent’s advocate regarding her behavior in the IEP Team meeting</a:t>
            </a:r>
          </a:p>
          <a:p>
            <a:r>
              <a:rPr lang="en-US" sz="3200" dirty="0" smtClean="0"/>
              <a:t>Even though parent provided a release, district failed to request and consider information from the student’s therapist when revising the student’s IEP and BIP</a:t>
            </a:r>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38</a:t>
            </a:fld>
            <a:endParaRPr lang="en-US" dirty="0"/>
          </a:p>
        </p:txBody>
      </p:sp>
    </p:spTree>
    <p:extLst>
      <p:ext uri="{BB962C8B-B14F-4D97-AF65-F5344CB8AC3E}">
        <p14:creationId xmlns:p14="http://schemas.microsoft.com/office/powerpoint/2010/main" val="219109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 y="334016"/>
            <a:ext cx="6567055" cy="1325563"/>
          </a:xfrm>
        </p:spPr>
        <p:txBody>
          <a:bodyPr>
            <a:normAutofit fontScale="90000"/>
          </a:bodyPr>
          <a:lstStyle/>
          <a:p>
            <a:r>
              <a:rPr lang="en-US" dirty="0"/>
              <a:t>Development, Review, Revision of </a:t>
            </a:r>
            <a:r>
              <a:rPr lang="en-US" dirty="0" smtClean="0"/>
              <a:t>IEP </a:t>
            </a:r>
            <a:r>
              <a:rPr lang="en-US" dirty="0"/>
              <a:t>(34 C.F.R. § 300.324)</a:t>
            </a:r>
          </a:p>
        </p:txBody>
      </p:sp>
      <p:sp>
        <p:nvSpPr>
          <p:cNvPr id="3" name="Content Placeholder 2"/>
          <p:cNvSpPr>
            <a:spLocks noGrp="1"/>
          </p:cNvSpPr>
          <p:nvPr>
            <p:ph idx="1"/>
          </p:nvPr>
        </p:nvSpPr>
        <p:spPr>
          <a:xfrm>
            <a:off x="83127" y="1825625"/>
            <a:ext cx="9060873" cy="4351338"/>
          </a:xfrm>
        </p:spPr>
        <p:txBody>
          <a:bodyPr>
            <a:normAutofit lnSpcReduction="10000"/>
          </a:bodyPr>
          <a:lstStyle/>
          <a:p>
            <a:r>
              <a:rPr lang="en-US" dirty="0"/>
              <a:t>Upon determining that the student required Braille instruction, the student’s IEP did not contain the results from the evaluation used to determine the student’s need for Braille skills and how the Braille instruction would be implemented as required under Ga. Bd. of Educ. R. 160-4-7-.05 Appendix (l). </a:t>
            </a:r>
          </a:p>
          <a:p>
            <a:r>
              <a:rPr lang="en-US" dirty="0" smtClean="0"/>
              <a:t>Although </a:t>
            </a:r>
            <a:r>
              <a:rPr lang="en-US" dirty="0"/>
              <a:t>student had an EBD eligibility, </a:t>
            </a:r>
            <a:r>
              <a:rPr lang="en-US" dirty="0" smtClean="0"/>
              <a:t>the student’s IEPs </a:t>
            </a:r>
            <a:r>
              <a:rPr lang="en-US" dirty="0"/>
              <a:t>failed to contain any results from student’s evaluations related to behavior, had no behavior goals, nor did the IEPs address whether the student’s behavior interferes with his learning or learning of others</a:t>
            </a:r>
            <a:r>
              <a:rPr lang="en-US" dirty="0" smtClean="0"/>
              <a:t>.</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39</a:t>
            </a:fld>
            <a:endParaRPr lang="en-US" dirty="0"/>
          </a:p>
        </p:txBody>
      </p:sp>
    </p:spTree>
    <p:extLst>
      <p:ext uri="{BB962C8B-B14F-4D97-AF65-F5344CB8AC3E}">
        <p14:creationId xmlns:p14="http://schemas.microsoft.com/office/powerpoint/2010/main" val="3143353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2"/>
          </p:nvPr>
        </p:nvSpPr>
        <p:spPr/>
        <p:txBody>
          <a:bodyPr/>
          <a:lstStyle/>
          <a:p>
            <a:fld id="{16A82E43-F334-4B83-9151-C0C24AE8A2BC}" type="datetime1">
              <a:rPr lang="en-US" smtClean="0"/>
              <a:t>10/9/2015</a:t>
            </a:fld>
            <a:endParaRPr lang="en-US"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4</a:t>
            </a:fld>
            <a:endParaRPr lang="en-US" dirty="0"/>
          </a:p>
        </p:txBody>
      </p:sp>
      <p:pic>
        <p:nvPicPr>
          <p:cNvPr id="2050" name="Picture 2" descr="CADRE COntinuum Navig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080500" cy="5829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097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Development, Review, Revision of IEP (34 C.F.R. § 300.324)</a:t>
            </a:r>
          </a:p>
        </p:txBody>
      </p:sp>
      <p:sp>
        <p:nvSpPr>
          <p:cNvPr id="3" name="Content Placeholder 2"/>
          <p:cNvSpPr>
            <a:spLocks noGrp="1"/>
          </p:cNvSpPr>
          <p:nvPr>
            <p:ph idx="1"/>
          </p:nvPr>
        </p:nvSpPr>
        <p:spPr>
          <a:xfrm>
            <a:off x="228600" y="1825625"/>
            <a:ext cx="8717280" cy="4351338"/>
          </a:xfrm>
        </p:spPr>
        <p:txBody>
          <a:bodyPr>
            <a:noAutofit/>
          </a:bodyPr>
          <a:lstStyle/>
          <a:p>
            <a:r>
              <a:rPr lang="en-US" sz="3600" dirty="0"/>
              <a:t>District unreasonably delayed the revision of student’s IEP after the student’s heightened aggression following his hospitalization and change in medication.</a:t>
            </a:r>
          </a:p>
          <a:p>
            <a:r>
              <a:rPr lang="en-US" sz="3600" dirty="0"/>
              <a:t>District only provided one progress report for the year, and IEP Team could not appropriately review and revise student’s IEP.</a:t>
            </a:r>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40</a:t>
            </a:fld>
            <a:endParaRPr lang="en-US" dirty="0"/>
          </a:p>
        </p:txBody>
      </p:sp>
    </p:spTree>
    <p:extLst>
      <p:ext uri="{BB962C8B-B14F-4D97-AF65-F5344CB8AC3E}">
        <p14:creationId xmlns:p14="http://schemas.microsoft.com/office/powerpoint/2010/main" val="79626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5" y="334016"/>
            <a:ext cx="6754358" cy="1325563"/>
          </a:xfrm>
        </p:spPr>
        <p:txBody>
          <a:bodyPr>
            <a:normAutofit fontScale="90000"/>
          </a:bodyPr>
          <a:lstStyle/>
          <a:p>
            <a:r>
              <a:rPr lang="en-US" dirty="0" smtClean="0"/>
              <a:t>Evaluations and Reevaluations (34 C.F.R. §§ 300.301-300.306)</a:t>
            </a:r>
            <a:endParaRPr lang="en-US" dirty="0"/>
          </a:p>
        </p:txBody>
      </p:sp>
      <p:sp>
        <p:nvSpPr>
          <p:cNvPr id="3" name="Content Placeholder 2"/>
          <p:cNvSpPr>
            <a:spLocks noGrp="1"/>
          </p:cNvSpPr>
          <p:nvPr>
            <p:ph idx="1"/>
          </p:nvPr>
        </p:nvSpPr>
        <p:spPr>
          <a:xfrm>
            <a:off x="0" y="1825624"/>
            <a:ext cx="9144000" cy="4377055"/>
          </a:xfrm>
        </p:spPr>
        <p:txBody>
          <a:bodyPr>
            <a:noAutofit/>
          </a:bodyPr>
          <a:lstStyle/>
          <a:p>
            <a:r>
              <a:rPr lang="en-US" sz="3400" dirty="0" smtClean="0"/>
              <a:t>Parent requested SPED evaluation in early September, district told parent that progress monitoring had to take place first, held RTI meeting, and did not give consent form until early October.</a:t>
            </a:r>
          </a:p>
          <a:p>
            <a:r>
              <a:rPr lang="en-US" sz="3400" dirty="0" smtClean="0"/>
              <a:t>Parent requested SPED evaluation in early September and district told parent that consent forms are only provided during RTI meetings; meeting was not held until late October</a:t>
            </a:r>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41</a:t>
            </a:fld>
            <a:endParaRPr lang="en-US" dirty="0"/>
          </a:p>
        </p:txBody>
      </p:sp>
    </p:spTree>
    <p:extLst>
      <p:ext uri="{BB962C8B-B14F-4D97-AF65-F5344CB8AC3E}">
        <p14:creationId xmlns:p14="http://schemas.microsoft.com/office/powerpoint/2010/main" val="287901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4016"/>
            <a:ext cx="6795655" cy="1325563"/>
          </a:xfrm>
        </p:spPr>
        <p:txBody>
          <a:bodyPr>
            <a:normAutofit fontScale="90000"/>
          </a:bodyPr>
          <a:lstStyle/>
          <a:p>
            <a:r>
              <a:rPr lang="en-US" dirty="0"/>
              <a:t>Evaluations and </a:t>
            </a:r>
            <a:r>
              <a:rPr lang="en-US" dirty="0" smtClean="0"/>
              <a:t>Reevaluations </a:t>
            </a:r>
            <a:r>
              <a:rPr lang="en-US" dirty="0"/>
              <a:t>(34 C.F.R. §§ 300.301-300.306)</a:t>
            </a:r>
          </a:p>
        </p:txBody>
      </p:sp>
      <p:sp>
        <p:nvSpPr>
          <p:cNvPr id="3" name="Content Placeholder 2"/>
          <p:cNvSpPr>
            <a:spLocks noGrp="1"/>
          </p:cNvSpPr>
          <p:nvPr>
            <p:ph idx="1"/>
          </p:nvPr>
        </p:nvSpPr>
        <p:spPr>
          <a:xfrm>
            <a:off x="0" y="1859279"/>
            <a:ext cx="9144000" cy="4317683"/>
          </a:xfrm>
        </p:spPr>
        <p:txBody>
          <a:bodyPr>
            <a:noAutofit/>
          </a:bodyPr>
          <a:lstStyle/>
          <a:p>
            <a:r>
              <a:rPr lang="en-US" sz="3800" dirty="0"/>
              <a:t>Parent requested SPED evaluation in August and district said “we have to follow SST/RTI process”; did not give </a:t>
            </a:r>
            <a:r>
              <a:rPr lang="en-US" sz="3800" dirty="0" smtClean="0"/>
              <a:t>consent </a:t>
            </a:r>
            <a:r>
              <a:rPr lang="en-US" sz="3800" dirty="0"/>
              <a:t>form until late September.</a:t>
            </a:r>
          </a:p>
          <a:p>
            <a:r>
              <a:rPr lang="en-US" sz="3800" dirty="0" smtClean="0"/>
              <a:t>Parent </a:t>
            </a:r>
            <a:r>
              <a:rPr lang="en-US" sz="3800" dirty="0"/>
              <a:t>requested SPED evaluation in May and by late September, no parental consent form provided and parent withdrew </a:t>
            </a:r>
            <a:r>
              <a:rPr lang="en-US" sz="3800" dirty="0" smtClean="0"/>
              <a:t>student</a:t>
            </a:r>
          </a:p>
          <a:p>
            <a:endParaRPr lang="en-US" sz="3800" dirty="0"/>
          </a:p>
          <a:p>
            <a:endParaRPr lang="en-US" sz="38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42</a:t>
            </a:fld>
            <a:endParaRPr lang="en-US" dirty="0"/>
          </a:p>
        </p:txBody>
      </p:sp>
    </p:spTree>
    <p:extLst>
      <p:ext uri="{BB962C8B-B14F-4D97-AF65-F5344CB8AC3E}">
        <p14:creationId xmlns:p14="http://schemas.microsoft.com/office/powerpoint/2010/main" val="624786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Evaluations and Reevaluations (34 C.F.R. §§ 300.301-300.306)</a:t>
            </a:r>
          </a:p>
        </p:txBody>
      </p:sp>
      <p:sp>
        <p:nvSpPr>
          <p:cNvPr id="3" name="Content Placeholder 2"/>
          <p:cNvSpPr>
            <a:spLocks noGrp="1"/>
          </p:cNvSpPr>
          <p:nvPr>
            <p:ph idx="1"/>
          </p:nvPr>
        </p:nvSpPr>
        <p:spPr>
          <a:xfrm>
            <a:off x="70582" y="1832296"/>
            <a:ext cx="8951497" cy="4351338"/>
          </a:xfrm>
        </p:spPr>
        <p:txBody>
          <a:bodyPr>
            <a:normAutofit lnSpcReduction="10000"/>
          </a:bodyPr>
          <a:lstStyle/>
          <a:p>
            <a:r>
              <a:rPr lang="en-US" sz="3200" dirty="0"/>
              <a:t>Parent stated “student should be in special education”; district explained the special education process and said that medical documentation was needed; parent </a:t>
            </a:r>
            <a:r>
              <a:rPr lang="en-US" sz="3200" dirty="0" smtClean="0"/>
              <a:t>was never given a consent to evaluate </a:t>
            </a:r>
            <a:r>
              <a:rPr lang="en-US" sz="3200" dirty="0"/>
              <a:t>form</a:t>
            </a:r>
          </a:p>
          <a:p>
            <a:r>
              <a:rPr lang="en-US" sz="3200" dirty="0"/>
              <a:t>Parent requested SPED evaluation in March, district held RTI meeting and gave parent 2 consent forms, but neither was for SPED evaluation; Held RTI meeting in June and referred for SPED, but did not give consent form until August.</a:t>
            </a:r>
          </a:p>
          <a:p>
            <a:endParaRPr lang="en-US" sz="32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43</a:t>
            </a:fld>
            <a:endParaRPr lang="en-US" dirty="0"/>
          </a:p>
        </p:txBody>
      </p:sp>
    </p:spTree>
    <p:extLst>
      <p:ext uri="{BB962C8B-B14F-4D97-AF65-F5344CB8AC3E}">
        <p14:creationId xmlns:p14="http://schemas.microsoft.com/office/powerpoint/2010/main" val="28895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303" y="165106"/>
            <a:ext cx="6316630" cy="1325563"/>
          </a:xfrm>
        </p:spPr>
        <p:txBody>
          <a:bodyPr>
            <a:noAutofit/>
          </a:bodyPr>
          <a:lstStyle/>
          <a:p>
            <a:r>
              <a:rPr lang="en-US" sz="2400" dirty="0"/>
              <a:t>OSEP 11-07, Response to Intervention (RTI) Memo, January 21, 2011, </a:t>
            </a:r>
            <a:r>
              <a:rPr lang="en-US" sz="2400" u="sng" dirty="0">
                <a:hlinkClick r:id="rId3"/>
              </a:rPr>
              <a:t>http://www2.ed.gov/policy/speced/guid/idea/memosdcltrs/osepll-07rtimemo.pdf</a:t>
            </a:r>
            <a:endParaRPr lang="en-US" sz="2400" dirty="0"/>
          </a:p>
        </p:txBody>
      </p:sp>
      <p:sp>
        <p:nvSpPr>
          <p:cNvPr id="3" name="Content Placeholder 2"/>
          <p:cNvSpPr>
            <a:spLocks noGrp="1"/>
          </p:cNvSpPr>
          <p:nvPr>
            <p:ph idx="1"/>
          </p:nvPr>
        </p:nvSpPr>
        <p:spPr>
          <a:xfrm>
            <a:off x="141700" y="1490669"/>
            <a:ext cx="8832714" cy="4527860"/>
          </a:xfrm>
        </p:spPr>
        <p:txBody>
          <a:bodyPr>
            <a:noAutofit/>
          </a:bodyPr>
          <a:lstStyle/>
          <a:p>
            <a:r>
              <a:rPr lang="en-US" sz="2600" dirty="0"/>
              <a:t>“The use of RTI strategies cannot be used to delay or deny the provision of a full and individual evaluation, pursuant to 34 C.F.R. §§ 300.304-300.311, to a child suspected of having a disability under 34 C.F.R. § 300.8. If the [local educational agency (LEA)] </a:t>
            </a:r>
            <a:r>
              <a:rPr lang="en-US" sz="2600" b="1" dirty="0">
                <a:solidFill>
                  <a:srgbClr val="FF0000"/>
                </a:solidFill>
              </a:rPr>
              <a:t>agrees</a:t>
            </a:r>
            <a:r>
              <a:rPr lang="en-US" sz="2600" dirty="0"/>
              <a:t> with a parent who refers their child for evaluation that the child may be a child who is eligible for special education and related services, </a:t>
            </a:r>
            <a:r>
              <a:rPr lang="en-US" sz="2600" dirty="0" smtClean="0"/>
              <a:t>the </a:t>
            </a:r>
            <a:r>
              <a:rPr lang="en-US" sz="2600" b="1" dirty="0" smtClean="0">
                <a:solidFill>
                  <a:srgbClr val="FF0000"/>
                </a:solidFill>
              </a:rPr>
              <a:t>LEA must evaluate the child </a:t>
            </a:r>
            <a:r>
              <a:rPr lang="en-US" sz="2600" dirty="0" smtClean="0"/>
              <a:t>... </a:t>
            </a:r>
            <a:r>
              <a:rPr lang="en-US" sz="2600" dirty="0"/>
              <a:t>If, however, the LEA </a:t>
            </a:r>
            <a:r>
              <a:rPr lang="en-US" sz="2600" b="1" dirty="0">
                <a:solidFill>
                  <a:srgbClr val="0070C0"/>
                </a:solidFill>
              </a:rPr>
              <a:t>does not suspect that the child has a disability, and denies the request</a:t>
            </a:r>
            <a:r>
              <a:rPr lang="en-US" sz="2600" dirty="0">
                <a:solidFill>
                  <a:srgbClr val="0070C0"/>
                </a:solidFill>
              </a:rPr>
              <a:t> </a:t>
            </a:r>
            <a:r>
              <a:rPr lang="en-US" sz="2600" dirty="0"/>
              <a:t>for an initial evaluation, the LEA </a:t>
            </a:r>
            <a:r>
              <a:rPr lang="en-US" sz="2600" b="1" dirty="0">
                <a:solidFill>
                  <a:srgbClr val="0070C0"/>
                </a:solidFill>
              </a:rPr>
              <a:t>must provide written notice</a:t>
            </a:r>
            <a:r>
              <a:rPr lang="en-US" sz="2600" b="1" dirty="0"/>
              <a:t> </a:t>
            </a:r>
            <a:r>
              <a:rPr lang="en-US" sz="2600" dirty="0"/>
              <a:t>to parents explaining why the public agency refuses to conduct an initial evaluation and the information that was used as the basis for this decision.” </a:t>
            </a:r>
            <a:r>
              <a:rPr lang="en-US" sz="2600" dirty="0" smtClean="0"/>
              <a:t>(emphasis added) </a:t>
            </a:r>
            <a:endParaRPr lang="en-US" sz="26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44</a:t>
            </a:fld>
            <a:endParaRPr lang="en-US" dirty="0"/>
          </a:p>
        </p:txBody>
      </p:sp>
    </p:spTree>
    <p:extLst>
      <p:ext uri="{BB962C8B-B14F-4D97-AF65-F5344CB8AC3E}">
        <p14:creationId xmlns:p14="http://schemas.microsoft.com/office/powerpoint/2010/main" val="3505895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59580"/>
            <a:ext cx="9144000" cy="4517384"/>
          </a:xfrm>
        </p:spPr>
        <p:txBody>
          <a:bodyPr>
            <a:noAutofit/>
          </a:bodyPr>
          <a:lstStyle/>
          <a:p>
            <a:r>
              <a:rPr lang="en-US" dirty="0"/>
              <a:t>“Although the IDEA and its implementing regulations do not prescribe a specific timeframe from referral for evaluation to parental consent, it has been the Department’s longstanding policy that the LEA must seek parental consent within a </a:t>
            </a:r>
            <a:r>
              <a:rPr lang="en-US" b="1" i="1" dirty="0">
                <a:solidFill>
                  <a:srgbClr val="FF0000"/>
                </a:solidFill>
              </a:rPr>
              <a:t>reasonable period of time </a:t>
            </a:r>
            <a:r>
              <a:rPr lang="en-US" dirty="0"/>
              <a:t>after the referral for evaluation, if the LEA agrees that an initial evaluation is needed.” (emphasis added</a:t>
            </a:r>
            <a:r>
              <a:rPr lang="en-US" dirty="0" smtClean="0"/>
              <a:t>).</a:t>
            </a:r>
          </a:p>
          <a:p>
            <a:r>
              <a:rPr lang="en-US" dirty="0"/>
              <a:t>Also, the IDEA states that “[t]he public agency must </a:t>
            </a:r>
            <a:r>
              <a:rPr lang="en-US" i="1" dirty="0">
                <a:solidFill>
                  <a:srgbClr val="FF0000"/>
                </a:solidFill>
              </a:rPr>
              <a:t>promptly </a:t>
            </a:r>
            <a:r>
              <a:rPr lang="en-US" dirty="0"/>
              <a:t>request parental consent to evaluate the child to determine if the child needs special education and related services. . .” 34 C.F.R. § 300.309(c) (emphasis added). </a:t>
            </a:r>
          </a:p>
          <a:p>
            <a:endParaRPr lang="en-US" dirty="0"/>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45</a:t>
            </a:fld>
            <a:endParaRPr lang="en-US" dirty="0"/>
          </a:p>
        </p:txBody>
      </p:sp>
      <p:sp>
        <p:nvSpPr>
          <p:cNvPr id="6" name="Title 1"/>
          <p:cNvSpPr>
            <a:spLocks noGrp="1"/>
          </p:cNvSpPr>
          <p:nvPr>
            <p:ph type="title"/>
          </p:nvPr>
        </p:nvSpPr>
        <p:spPr/>
        <p:txBody>
          <a:bodyPr>
            <a:noAutofit/>
          </a:bodyPr>
          <a:lstStyle/>
          <a:p>
            <a:r>
              <a:rPr lang="en-US" sz="2400" dirty="0"/>
              <a:t>OSEP 11-07, Response to Intervention (RTI) Memo, January 21, 2011, </a:t>
            </a:r>
            <a:r>
              <a:rPr lang="en-US" sz="2400" u="sng" dirty="0">
                <a:hlinkClick r:id="rId2"/>
              </a:rPr>
              <a:t>http://www2.ed.gov/policy/speced/guid/idea/memosdcltrs/osepll-07rtimemo.pdf</a:t>
            </a:r>
            <a:endParaRPr lang="en-US" sz="2400" dirty="0"/>
          </a:p>
        </p:txBody>
      </p:sp>
    </p:spTree>
    <p:extLst>
      <p:ext uri="{BB962C8B-B14F-4D97-AF65-F5344CB8AC3E}">
        <p14:creationId xmlns:p14="http://schemas.microsoft.com/office/powerpoint/2010/main" val="31209830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099" y="334016"/>
            <a:ext cx="5657851" cy="1325563"/>
          </a:xfrm>
        </p:spPr>
        <p:txBody>
          <a:bodyPr/>
          <a:lstStyle/>
          <a:p>
            <a:r>
              <a:rPr lang="en-US" dirty="0" smtClean="0"/>
              <a:t>IEP Team (34 C.F.R. § 300.321)</a:t>
            </a:r>
            <a:endParaRPr lang="en-US" dirty="0"/>
          </a:p>
        </p:txBody>
      </p:sp>
      <p:sp>
        <p:nvSpPr>
          <p:cNvPr id="3" name="Content Placeholder 2"/>
          <p:cNvSpPr>
            <a:spLocks noGrp="1"/>
          </p:cNvSpPr>
          <p:nvPr>
            <p:ph idx="1"/>
          </p:nvPr>
        </p:nvSpPr>
        <p:spPr>
          <a:xfrm>
            <a:off x="0" y="1432560"/>
            <a:ext cx="9144000" cy="4744403"/>
          </a:xfrm>
        </p:spPr>
        <p:txBody>
          <a:bodyPr>
            <a:noAutofit/>
          </a:bodyPr>
          <a:lstStyle/>
          <a:p>
            <a:r>
              <a:rPr lang="en-US" sz="3400" dirty="0" smtClean="0"/>
              <a:t>District said that the parent’s advocate not allowed to attend the IEP Team meeting unless the parent was also physically present or on the conference call.</a:t>
            </a:r>
          </a:p>
          <a:p>
            <a:r>
              <a:rPr lang="en-US" sz="3400" dirty="0" smtClean="0"/>
              <a:t>Parent’s advocate not allowed to continue in IEP Team meeting until the school’s principal personally </a:t>
            </a:r>
            <a:r>
              <a:rPr lang="en-US" sz="3400" dirty="0"/>
              <a:t>met with the </a:t>
            </a:r>
            <a:r>
              <a:rPr lang="en-US" sz="3400" dirty="0" smtClean="0"/>
              <a:t>advocate; district offered to hold off-site meeting with advocate, but with no regular education or special education teachers.</a:t>
            </a:r>
            <a:endParaRPr lang="en-US" sz="34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46</a:t>
            </a:fld>
            <a:endParaRPr lang="en-US" dirty="0"/>
          </a:p>
        </p:txBody>
      </p:sp>
    </p:spTree>
    <p:extLst>
      <p:ext uri="{BB962C8B-B14F-4D97-AF65-F5344CB8AC3E}">
        <p14:creationId xmlns:p14="http://schemas.microsoft.com/office/powerpoint/2010/main" val="82816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960"/>
            <a:ext cx="6316630" cy="1325563"/>
          </a:xfrm>
        </p:spPr>
        <p:txBody>
          <a:bodyPr/>
          <a:lstStyle/>
          <a:p>
            <a:r>
              <a:rPr lang="en-US" dirty="0" smtClean="0"/>
              <a:t>Parent Participation (34 C.F.R. § 300.322)</a:t>
            </a:r>
            <a:endParaRPr lang="en-US" dirty="0"/>
          </a:p>
        </p:txBody>
      </p:sp>
      <p:sp>
        <p:nvSpPr>
          <p:cNvPr id="3" name="Content Placeholder 2"/>
          <p:cNvSpPr>
            <a:spLocks noGrp="1"/>
          </p:cNvSpPr>
          <p:nvPr>
            <p:ph idx="1"/>
          </p:nvPr>
        </p:nvSpPr>
        <p:spPr>
          <a:xfrm>
            <a:off x="0" y="1539240"/>
            <a:ext cx="9100283" cy="4644394"/>
          </a:xfrm>
        </p:spPr>
        <p:txBody>
          <a:bodyPr>
            <a:noAutofit/>
          </a:bodyPr>
          <a:lstStyle/>
          <a:p>
            <a:r>
              <a:rPr lang="en-US" sz="3000" dirty="0" smtClean="0"/>
              <a:t>Parent notified of IEP Team meeting the night before by phone; parent did not have opportunity to invite therapist; district’s notification form said that notification was given 4-5 days earlier, but did not indicate the form of notification; notification form failed to identify the person representing the separate school, as placement was the purpose of IEP Team meeting.</a:t>
            </a:r>
          </a:p>
          <a:p>
            <a:r>
              <a:rPr lang="en-US" sz="3000" dirty="0" smtClean="0"/>
              <a:t>No documentation that parent attended or was notified of IEP Team meeting where ESY services were determined; no documentation that parent agreed to amend IEP without a meeting.</a:t>
            </a:r>
            <a:endParaRPr lang="en-US" sz="30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47</a:t>
            </a:fld>
            <a:endParaRPr lang="en-US" dirty="0"/>
          </a:p>
        </p:txBody>
      </p:sp>
    </p:spTree>
    <p:extLst>
      <p:ext uri="{BB962C8B-B14F-4D97-AF65-F5344CB8AC3E}">
        <p14:creationId xmlns:p14="http://schemas.microsoft.com/office/powerpoint/2010/main" val="68372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Independent Educational Evaluation (34 C.F.R. § 300.502)</a:t>
            </a:r>
            <a:endParaRPr lang="en-US" dirty="0"/>
          </a:p>
        </p:txBody>
      </p:sp>
      <p:sp>
        <p:nvSpPr>
          <p:cNvPr id="3" name="Content Placeholder 2"/>
          <p:cNvSpPr>
            <a:spLocks noGrp="1"/>
          </p:cNvSpPr>
          <p:nvPr>
            <p:ph idx="1"/>
          </p:nvPr>
        </p:nvSpPr>
        <p:spPr>
          <a:xfrm>
            <a:off x="0" y="1659580"/>
            <a:ext cx="9144000" cy="4588820"/>
          </a:xfrm>
        </p:spPr>
        <p:txBody>
          <a:bodyPr>
            <a:noAutofit/>
          </a:bodyPr>
          <a:lstStyle/>
          <a:p>
            <a:r>
              <a:rPr lang="en-US" sz="3200" dirty="0" smtClean="0"/>
              <a:t>Parent submitted speech-language IEE request in July and district approved, but after 5 months, the student’s teachers failed to provide written documentation of the student’s classroom functioning, which was needed in order for the evaluator to complete her report. </a:t>
            </a:r>
          </a:p>
          <a:p>
            <a:r>
              <a:rPr lang="en-US" sz="3200" dirty="0" smtClean="0"/>
              <a:t>District failed to conduct IEE or file for due process after parent requested IEEs for various areas, some were included in district’s </a:t>
            </a:r>
            <a:r>
              <a:rPr lang="en-US" sz="3200" dirty="0" err="1" smtClean="0"/>
              <a:t>psychoeducational</a:t>
            </a:r>
            <a:r>
              <a:rPr lang="en-US" sz="3200" dirty="0" smtClean="0"/>
              <a:t> evaluation and some were not.</a:t>
            </a:r>
            <a:endParaRPr lang="en-US" sz="32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48</a:t>
            </a:fld>
            <a:endParaRPr lang="en-US" dirty="0"/>
          </a:p>
        </p:txBody>
      </p:sp>
    </p:spTree>
    <p:extLst>
      <p:ext uri="{BB962C8B-B14F-4D97-AF65-F5344CB8AC3E}">
        <p14:creationId xmlns:p14="http://schemas.microsoft.com/office/powerpoint/2010/main" val="17225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334016"/>
            <a:ext cx="6806313" cy="1325563"/>
          </a:xfrm>
        </p:spPr>
        <p:txBody>
          <a:bodyPr>
            <a:normAutofit fontScale="90000"/>
          </a:bodyPr>
          <a:lstStyle/>
          <a:p>
            <a:r>
              <a:rPr lang="en-US" dirty="0" smtClean="0"/>
              <a:t>Discipline Procedures (34 C.F.R. §§ 300.530-300.536)</a:t>
            </a:r>
            <a:endParaRPr lang="en-US" dirty="0"/>
          </a:p>
        </p:txBody>
      </p:sp>
      <p:sp>
        <p:nvSpPr>
          <p:cNvPr id="3" name="Content Placeholder 2"/>
          <p:cNvSpPr>
            <a:spLocks noGrp="1"/>
          </p:cNvSpPr>
          <p:nvPr>
            <p:ph idx="1"/>
          </p:nvPr>
        </p:nvSpPr>
        <p:spPr>
          <a:xfrm>
            <a:off x="0" y="1463040"/>
            <a:ext cx="9144000" cy="4770119"/>
          </a:xfrm>
        </p:spPr>
        <p:txBody>
          <a:bodyPr>
            <a:noAutofit/>
          </a:bodyPr>
          <a:lstStyle/>
          <a:p>
            <a:r>
              <a:rPr lang="en-US" dirty="0" smtClean="0"/>
              <a:t>Student served 7 days OSS and 23 days ISS; student did not receive services for at least 4 days of ISS and arguably adequate services for other 18 days of ISS; no MDR held after student’s change of placement for at least 11 days.</a:t>
            </a:r>
          </a:p>
          <a:p>
            <a:r>
              <a:rPr lang="en-US" dirty="0" smtClean="0"/>
              <a:t>Student served 12 days OSS and the series of removals was for substantially similar behavior and in close proximity to each other; MDR held and found not to be a manifestation, but during the student’s serving of OSS Days 11 and 12, the student did not receive educational services; district failed to revise the student’s BIP and/or conduct another FBA to address the behavior violation so that it does not recur. </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49</a:t>
            </a:fld>
            <a:endParaRPr lang="en-US" dirty="0"/>
          </a:p>
        </p:txBody>
      </p:sp>
    </p:spTree>
    <p:extLst>
      <p:ext uri="{BB962C8B-B14F-4D97-AF65-F5344CB8AC3E}">
        <p14:creationId xmlns:p14="http://schemas.microsoft.com/office/powerpoint/2010/main" val="140855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parent’s experience with the Special </a:t>
            </a:r>
            <a:r>
              <a:rPr lang="en-US" dirty="0"/>
              <a:t>Education System</a:t>
            </a:r>
          </a:p>
        </p:txBody>
      </p:sp>
      <p:sp>
        <p:nvSpPr>
          <p:cNvPr id="3" name="Content Placeholder 2"/>
          <p:cNvSpPr>
            <a:spLocks noGrp="1"/>
          </p:cNvSpPr>
          <p:nvPr>
            <p:ph idx="1"/>
          </p:nvPr>
        </p:nvSpPr>
        <p:spPr>
          <a:xfrm>
            <a:off x="617499" y="2126708"/>
            <a:ext cx="7886700" cy="4351338"/>
          </a:xfrm>
        </p:spPr>
        <p:txBody>
          <a:bodyPr/>
          <a:lstStyle/>
          <a:p>
            <a:r>
              <a:rPr lang="en-US" dirty="0"/>
              <a:t>Daunting</a:t>
            </a:r>
          </a:p>
          <a:p>
            <a:r>
              <a:rPr lang="en-US" dirty="0" smtClean="0"/>
              <a:t>Jargon</a:t>
            </a:r>
            <a:endParaRPr lang="en-US" dirty="0"/>
          </a:p>
          <a:p>
            <a:r>
              <a:rPr lang="en-US" dirty="0" smtClean="0"/>
              <a:t>Unequal</a:t>
            </a:r>
            <a:endParaRPr lang="en-US" dirty="0"/>
          </a:p>
          <a:p>
            <a:r>
              <a:rPr lang="en-US" dirty="0" smtClean="0"/>
              <a:t>Heavy </a:t>
            </a:r>
            <a:r>
              <a:rPr lang="en-US" dirty="0"/>
              <a:t>on paperwork</a:t>
            </a:r>
          </a:p>
          <a:p>
            <a:r>
              <a:rPr lang="en-US" dirty="0" smtClean="0"/>
              <a:t>Confusion</a:t>
            </a:r>
            <a:endParaRPr lang="en-US" dirty="0"/>
          </a:p>
          <a:p>
            <a:r>
              <a:rPr lang="en-US" dirty="0" smtClean="0"/>
              <a:t>Formal</a:t>
            </a:r>
            <a:endParaRPr lang="en-US" dirty="0"/>
          </a:p>
          <a:p>
            <a:r>
              <a:rPr lang="en-US" dirty="0" smtClean="0"/>
              <a:t>Parents </a:t>
            </a:r>
            <a:r>
              <a:rPr lang="en-US" dirty="0"/>
              <a:t>feel left out </a:t>
            </a:r>
            <a:r>
              <a:rPr lang="en-US" dirty="0" smtClean="0"/>
              <a:t>(</a:t>
            </a:r>
            <a:r>
              <a:rPr lang="en-US" dirty="0"/>
              <a:t>Dad’s are the odd man out)</a:t>
            </a:r>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Tree>
    <p:extLst>
      <p:ext uri="{BB962C8B-B14F-4D97-AF65-F5344CB8AC3E}">
        <p14:creationId xmlns:p14="http://schemas.microsoft.com/office/powerpoint/2010/main" val="9678946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IDEA violations</a:t>
            </a:r>
            <a:endParaRPr lang="en-US" dirty="0"/>
          </a:p>
        </p:txBody>
      </p:sp>
      <p:sp>
        <p:nvSpPr>
          <p:cNvPr id="3" name="Content Placeholder 2"/>
          <p:cNvSpPr>
            <a:spLocks noGrp="1"/>
          </p:cNvSpPr>
          <p:nvPr>
            <p:ph idx="1"/>
          </p:nvPr>
        </p:nvSpPr>
        <p:spPr>
          <a:xfrm>
            <a:off x="0" y="1463040"/>
            <a:ext cx="9144000" cy="4713923"/>
          </a:xfrm>
        </p:spPr>
        <p:txBody>
          <a:bodyPr>
            <a:normAutofit/>
          </a:bodyPr>
          <a:lstStyle/>
          <a:p>
            <a:r>
              <a:rPr lang="en-US" sz="3600" dirty="0" smtClean="0"/>
              <a:t>Procedural Safeguards Notice (34 C.F.R. § 300.504)</a:t>
            </a:r>
          </a:p>
          <a:p>
            <a:pPr lvl="1"/>
            <a:r>
              <a:rPr lang="en-US" sz="3200" dirty="0" smtClean="0"/>
              <a:t>District failed to provide parent with parental rights after receipt of first state complaint for the year.</a:t>
            </a:r>
          </a:p>
          <a:p>
            <a:r>
              <a:rPr lang="en-US" sz="3600" dirty="0" smtClean="0"/>
              <a:t>Definition of IEP (34 C.F.R. § 300.320)</a:t>
            </a:r>
          </a:p>
          <a:p>
            <a:pPr lvl="1"/>
            <a:r>
              <a:rPr lang="en-US" sz="3200" dirty="0" smtClean="0"/>
              <a:t>IEP did not include that the student would wear a safety vest on the bus.</a:t>
            </a:r>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50</a:t>
            </a:fld>
            <a:endParaRPr lang="en-US" dirty="0"/>
          </a:p>
        </p:txBody>
      </p:sp>
    </p:spTree>
    <p:extLst>
      <p:ext uri="{BB962C8B-B14F-4D97-AF65-F5344CB8AC3E}">
        <p14:creationId xmlns:p14="http://schemas.microsoft.com/office/powerpoint/2010/main" val="64001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IDEA violations</a:t>
            </a:r>
            <a:endParaRPr lang="en-US" dirty="0"/>
          </a:p>
        </p:txBody>
      </p:sp>
      <p:sp>
        <p:nvSpPr>
          <p:cNvPr id="3" name="Content Placeholder 2"/>
          <p:cNvSpPr>
            <a:spLocks noGrp="1"/>
          </p:cNvSpPr>
          <p:nvPr>
            <p:ph idx="1"/>
          </p:nvPr>
        </p:nvSpPr>
        <p:spPr>
          <a:xfrm>
            <a:off x="0" y="1659580"/>
            <a:ext cx="9144000" cy="4558340"/>
          </a:xfrm>
        </p:spPr>
        <p:txBody>
          <a:bodyPr>
            <a:normAutofit/>
          </a:bodyPr>
          <a:lstStyle/>
          <a:p>
            <a:r>
              <a:rPr lang="en-US" sz="3600" dirty="0"/>
              <a:t>Amendment of records at parent request (34 C.F.R. § 300.618)</a:t>
            </a:r>
          </a:p>
          <a:p>
            <a:pPr lvl="1"/>
            <a:r>
              <a:rPr lang="en-US" sz="3200" dirty="0"/>
              <a:t>No documentation that district notified parent of hearing after it refused to amend parts of </a:t>
            </a:r>
            <a:r>
              <a:rPr lang="en-US" sz="3200" dirty="0" smtClean="0"/>
              <a:t>the IEP</a:t>
            </a:r>
            <a:endParaRPr lang="en-US" sz="3200" dirty="0"/>
          </a:p>
          <a:p>
            <a:r>
              <a:rPr lang="en-US" sz="3600" dirty="0"/>
              <a:t>Prior Notice by public agency (34 C.F.R. § 300.503)</a:t>
            </a:r>
          </a:p>
          <a:p>
            <a:pPr lvl="1"/>
            <a:r>
              <a:rPr lang="en-US" sz="3200" dirty="0"/>
              <a:t>District failed to provide prior written notice of its refusal to conduct additional evaluations requested by </a:t>
            </a:r>
            <a:r>
              <a:rPr lang="en-US" sz="3200" dirty="0" smtClean="0"/>
              <a:t>parent</a:t>
            </a:r>
            <a:endParaRPr lang="en-US" sz="32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51</a:t>
            </a:fld>
            <a:endParaRPr lang="en-US" dirty="0"/>
          </a:p>
        </p:txBody>
      </p:sp>
    </p:spTree>
    <p:extLst>
      <p:ext uri="{BB962C8B-B14F-4D97-AF65-F5344CB8AC3E}">
        <p14:creationId xmlns:p14="http://schemas.microsoft.com/office/powerpoint/2010/main" val="312506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IDEA violations</a:t>
            </a:r>
            <a:endParaRPr lang="en-US" dirty="0"/>
          </a:p>
        </p:txBody>
      </p:sp>
      <p:sp>
        <p:nvSpPr>
          <p:cNvPr id="3" name="Content Placeholder 2"/>
          <p:cNvSpPr>
            <a:spLocks noGrp="1"/>
          </p:cNvSpPr>
          <p:nvPr>
            <p:ph idx="1"/>
          </p:nvPr>
        </p:nvSpPr>
        <p:spPr>
          <a:xfrm>
            <a:off x="0" y="1659579"/>
            <a:ext cx="9144000" cy="4517384"/>
          </a:xfrm>
        </p:spPr>
        <p:txBody>
          <a:bodyPr>
            <a:normAutofit/>
          </a:bodyPr>
          <a:lstStyle/>
          <a:p>
            <a:r>
              <a:rPr lang="en-US" sz="3200" dirty="0"/>
              <a:t>Placements (34 C.F.R. § 300.116)</a:t>
            </a:r>
          </a:p>
          <a:p>
            <a:pPr lvl="1"/>
            <a:r>
              <a:rPr lang="en-US" sz="2800" dirty="0"/>
              <a:t>Student attended school in the district in 7</a:t>
            </a:r>
            <a:r>
              <a:rPr lang="en-US" sz="2800" baseline="30000" dirty="0"/>
              <a:t>th</a:t>
            </a:r>
            <a:r>
              <a:rPr lang="en-US" sz="2800" dirty="0"/>
              <a:t> grade and transferred to another district for first semester and part of second semester of 8</a:t>
            </a:r>
            <a:r>
              <a:rPr lang="en-US" sz="2800" baseline="30000" dirty="0"/>
              <a:t>th</a:t>
            </a:r>
            <a:r>
              <a:rPr lang="en-US" sz="2800" dirty="0"/>
              <a:t> grade, then transferred back to original district; after being in original district for 1 month in the 8</a:t>
            </a:r>
            <a:r>
              <a:rPr lang="en-US" sz="2800" baseline="30000" dirty="0"/>
              <a:t>th</a:t>
            </a:r>
            <a:r>
              <a:rPr lang="en-US" sz="2800" dirty="0"/>
              <a:t> grade, the IEP Team (with no agreement from parent) changed placement to separate school but no documentation that any current behavioral data or progress was considered from first semester at other district; mainly used data from 7</a:t>
            </a:r>
            <a:r>
              <a:rPr lang="en-US" sz="2800" baseline="30000" dirty="0"/>
              <a:t>th</a:t>
            </a:r>
            <a:r>
              <a:rPr lang="en-US" sz="2800" dirty="0"/>
              <a:t> grade year</a:t>
            </a:r>
            <a:r>
              <a:rPr lang="en-US" sz="2800" dirty="0" smtClean="0"/>
              <a:t>.</a:t>
            </a:r>
            <a:endParaRPr lang="en-US" sz="28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52</a:t>
            </a:fld>
            <a:endParaRPr lang="en-US" dirty="0"/>
          </a:p>
        </p:txBody>
      </p:sp>
    </p:spTree>
    <p:extLst>
      <p:ext uri="{BB962C8B-B14F-4D97-AF65-F5344CB8AC3E}">
        <p14:creationId xmlns:p14="http://schemas.microsoft.com/office/powerpoint/2010/main" val="134721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IDEA violations</a:t>
            </a:r>
          </a:p>
        </p:txBody>
      </p:sp>
      <p:sp>
        <p:nvSpPr>
          <p:cNvPr id="3" name="Content Placeholder 2"/>
          <p:cNvSpPr>
            <a:spLocks noGrp="1"/>
          </p:cNvSpPr>
          <p:nvPr>
            <p:ph idx="1"/>
          </p:nvPr>
        </p:nvSpPr>
        <p:spPr>
          <a:xfrm>
            <a:off x="167640" y="1659579"/>
            <a:ext cx="8778240" cy="4524055"/>
          </a:xfrm>
        </p:spPr>
        <p:txBody>
          <a:bodyPr>
            <a:noAutofit/>
          </a:bodyPr>
          <a:lstStyle/>
          <a:p>
            <a:r>
              <a:rPr lang="en-US" sz="3200" dirty="0"/>
              <a:t>Least restrictive environment (34 C.F.R. § 300.114)</a:t>
            </a:r>
          </a:p>
          <a:p>
            <a:pPr lvl="1"/>
            <a:r>
              <a:rPr lang="en-US" sz="2800" dirty="0"/>
              <a:t>Student receiving some services in a separate but adjacent room away from all peers and without a teacher or paraprofessional in the room at all times.</a:t>
            </a:r>
          </a:p>
          <a:p>
            <a:r>
              <a:rPr lang="en-US" sz="3200" dirty="0"/>
              <a:t>Highly Qualified Special Education </a:t>
            </a:r>
            <a:r>
              <a:rPr lang="en-US" sz="3200" dirty="0" smtClean="0"/>
              <a:t>Teachers (34 C.F.R. </a:t>
            </a:r>
            <a:r>
              <a:rPr lang="en-US" sz="3200" dirty="0"/>
              <a:t>§ </a:t>
            </a:r>
            <a:r>
              <a:rPr lang="en-US" sz="3200" dirty="0" smtClean="0"/>
              <a:t>300.18)</a:t>
            </a:r>
            <a:endParaRPr lang="en-US" sz="3200" dirty="0"/>
          </a:p>
          <a:p>
            <a:pPr lvl="1"/>
            <a:r>
              <a:rPr lang="en-US" sz="2800" dirty="0"/>
              <a:t>Individual serving as student’s co-teacher was only certified as a paraprofessional</a:t>
            </a:r>
          </a:p>
          <a:p>
            <a:endParaRPr lang="en-US" sz="32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53</a:t>
            </a:fld>
            <a:endParaRPr lang="en-US" dirty="0"/>
          </a:p>
        </p:txBody>
      </p:sp>
    </p:spTree>
    <p:extLst>
      <p:ext uri="{BB962C8B-B14F-4D97-AF65-F5344CB8AC3E}">
        <p14:creationId xmlns:p14="http://schemas.microsoft.com/office/powerpoint/2010/main" val="293492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334016"/>
            <a:ext cx="6667694" cy="1325563"/>
          </a:xfrm>
        </p:spPr>
        <p:txBody>
          <a:bodyPr>
            <a:noAutofit/>
          </a:bodyPr>
          <a:lstStyle/>
          <a:p>
            <a:r>
              <a:rPr lang="en-US" sz="2400" dirty="0"/>
              <a:t>Dear Colleague Letter, 61 IDELR 263, OSERS, Office of Special Education Programs, August 20, 2013, </a:t>
            </a:r>
            <a:r>
              <a:rPr lang="en-US" sz="2400" dirty="0">
                <a:hlinkClick r:id="rId3"/>
              </a:rPr>
              <a:t>http://</a:t>
            </a:r>
            <a:r>
              <a:rPr lang="en-US" sz="2400" dirty="0" smtClean="0">
                <a:hlinkClick r:id="rId3"/>
              </a:rPr>
              <a:t>www2.ed.gov/policy/speced/guid/idea/memosdcltrs/bullyingdcl-8-20-13.pdf</a:t>
            </a:r>
            <a:r>
              <a:rPr lang="en-US" sz="2400" dirty="0" smtClean="0"/>
              <a:t> </a:t>
            </a:r>
            <a:endParaRPr lang="en-US" sz="4000" dirty="0"/>
          </a:p>
        </p:txBody>
      </p:sp>
      <p:sp>
        <p:nvSpPr>
          <p:cNvPr id="3" name="Content Placeholder 2"/>
          <p:cNvSpPr>
            <a:spLocks noGrp="1"/>
          </p:cNvSpPr>
          <p:nvPr>
            <p:ph idx="1"/>
          </p:nvPr>
        </p:nvSpPr>
        <p:spPr>
          <a:xfrm>
            <a:off x="0" y="1825625"/>
            <a:ext cx="9144000" cy="4351338"/>
          </a:xfrm>
        </p:spPr>
        <p:txBody>
          <a:bodyPr>
            <a:noAutofit/>
          </a:bodyPr>
          <a:lstStyle/>
          <a:p>
            <a:r>
              <a:rPr lang="en-US" sz="3100" dirty="0" smtClean="0"/>
              <a:t>States that </a:t>
            </a:r>
            <a:r>
              <a:rPr lang="en-US" sz="3100" dirty="0"/>
              <a:t>“bullying of a student with a disability that results in the student not receiving meaningful educational benefit constitutes a denial of a [FAPE] under the IDEA that must be remedied.” </a:t>
            </a:r>
            <a:endParaRPr lang="en-US" sz="3100" dirty="0" smtClean="0"/>
          </a:p>
          <a:p>
            <a:r>
              <a:rPr lang="en-US" sz="3100" dirty="0" smtClean="0"/>
              <a:t>States </a:t>
            </a:r>
            <a:r>
              <a:rPr lang="en-US" sz="3100" dirty="0"/>
              <a:t>that </a:t>
            </a:r>
            <a:r>
              <a:rPr lang="en-US" sz="3100" b="1" dirty="0"/>
              <a:t>“[w]</a:t>
            </a:r>
            <a:r>
              <a:rPr lang="en-US" sz="3100" b="1" dirty="0" err="1"/>
              <a:t>hether</a:t>
            </a:r>
            <a:r>
              <a:rPr lang="en-US" sz="3100" b="1" dirty="0"/>
              <a:t> or not the bullying is related to the student’s disability</a:t>
            </a:r>
            <a:r>
              <a:rPr lang="en-US" sz="3100" dirty="0"/>
              <a:t>, any bullying of a student with a disability that results in the student not receiving meaningful educational benefit constitutes a denial of FAPE under the IDEA that must be remedied.” </a:t>
            </a:r>
            <a:endParaRPr lang="en-US" sz="3100" dirty="0" smtClean="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54</a:t>
            </a:fld>
            <a:endParaRPr lang="en-US" dirty="0"/>
          </a:p>
        </p:txBody>
      </p:sp>
    </p:spTree>
    <p:extLst>
      <p:ext uri="{BB962C8B-B14F-4D97-AF65-F5344CB8AC3E}">
        <p14:creationId xmlns:p14="http://schemas.microsoft.com/office/powerpoint/2010/main" val="36479052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25625"/>
            <a:ext cx="9144000" cy="4351338"/>
          </a:xfrm>
        </p:spPr>
        <p:txBody>
          <a:bodyPr>
            <a:normAutofit fontScale="92500" lnSpcReduction="10000"/>
          </a:bodyPr>
          <a:lstStyle/>
          <a:p>
            <a:r>
              <a:rPr lang="en-US" dirty="0"/>
              <a:t>Additionally, the letter indicates the following: “[s]</a:t>
            </a:r>
            <a:r>
              <a:rPr lang="en-US" dirty="0" err="1"/>
              <a:t>chools</a:t>
            </a:r>
            <a:r>
              <a:rPr lang="en-US" dirty="0"/>
              <a:t> have an obligation to ensure that a student with a disability who is the target of bullying behavior continues to receive FAPE in accordance with his or her IEP. </a:t>
            </a:r>
            <a:r>
              <a:rPr lang="en-US" b="1" dirty="0"/>
              <a:t>The school should, as part of its appropriate response to the bullying, convene the IEP Team to determine whether, as a result of the effects of the bullying, the student’s needs have changed such that the IEP is no longer designed to provide meaningful educational benefit.</a:t>
            </a:r>
            <a:r>
              <a:rPr lang="en-US" dirty="0"/>
              <a:t> If the IEP is no longer designed to provide a meaningful educational benefit to the student, the IEP Team must then determine to what extent additional or different special education or related services are needed to address the student’s individual needs; and revise the IEP accordingly.”</a:t>
            </a:r>
          </a:p>
          <a:p>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55</a:t>
            </a:fld>
            <a:endParaRPr lang="en-US" dirty="0"/>
          </a:p>
        </p:txBody>
      </p:sp>
      <p:sp>
        <p:nvSpPr>
          <p:cNvPr id="6" name="Title 1"/>
          <p:cNvSpPr>
            <a:spLocks noGrp="1"/>
          </p:cNvSpPr>
          <p:nvPr>
            <p:ph type="title"/>
          </p:nvPr>
        </p:nvSpPr>
        <p:spPr/>
        <p:txBody>
          <a:bodyPr>
            <a:noAutofit/>
          </a:bodyPr>
          <a:lstStyle/>
          <a:p>
            <a:r>
              <a:rPr lang="en-US" sz="2400" dirty="0"/>
              <a:t>Dear Colleague Letter, 61 IDELR 263, OSERS, Office of Special Education Programs, August 20, 2013, </a:t>
            </a:r>
            <a:r>
              <a:rPr lang="en-US" sz="2400" dirty="0">
                <a:hlinkClick r:id="rId2"/>
              </a:rPr>
              <a:t>http://</a:t>
            </a:r>
            <a:r>
              <a:rPr lang="en-US" sz="2400" dirty="0" smtClean="0">
                <a:hlinkClick r:id="rId2"/>
              </a:rPr>
              <a:t>www2.ed.gov/policy/speced/guid/idea/memosdcltrs/bullyingdcl-8-20-13.pdf</a:t>
            </a:r>
            <a:r>
              <a:rPr lang="en-US" sz="2400" dirty="0" smtClean="0"/>
              <a:t> </a:t>
            </a:r>
            <a:endParaRPr lang="en-US" sz="4000" dirty="0"/>
          </a:p>
        </p:txBody>
      </p:sp>
    </p:spTree>
    <p:extLst>
      <p:ext uri="{BB962C8B-B14F-4D97-AF65-F5344CB8AC3E}">
        <p14:creationId xmlns:p14="http://schemas.microsoft.com/office/powerpoint/2010/main" val="41384465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0674"/>
            <a:ext cx="4379191" cy="1325563"/>
          </a:xfrm>
        </p:spPr>
        <p:txBody>
          <a:bodyPr/>
          <a:lstStyle/>
          <a:p>
            <a:r>
              <a:rPr lang="en-US" dirty="0" smtClean="0"/>
              <a:t>Can you hit the “</a:t>
            </a:r>
            <a:r>
              <a:rPr lang="en-US" dirty="0" err="1" smtClean="0"/>
              <a:t>bullseye</a:t>
            </a:r>
            <a:r>
              <a:rPr lang="en-US" dirty="0" smtClean="0"/>
              <a:t>”?</a:t>
            </a:r>
            <a:endParaRPr lang="en-US" dirty="0"/>
          </a:p>
        </p:txBody>
      </p:sp>
      <p:sp>
        <p:nvSpPr>
          <p:cNvPr id="3" name="Content Placeholder 2"/>
          <p:cNvSpPr>
            <a:spLocks noGrp="1"/>
          </p:cNvSpPr>
          <p:nvPr>
            <p:ph idx="1"/>
          </p:nvPr>
        </p:nvSpPr>
        <p:spPr>
          <a:xfrm>
            <a:off x="0" y="1825625"/>
            <a:ext cx="9144000" cy="4351338"/>
          </a:xfrm>
        </p:spPr>
        <p:txBody>
          <a:bodyPr>
            <a:noAutofit/>
          </a:bodyPr>
          <a:lstStyle/>
          <a:p>
            <a:r>
              <a:rPr lang="en-US" dirty="0" smtClean="0"/>
              <a:t>Can you </a:t>
            </a:r>
            <a:r>
              <a:rPr lang="en-US" dirty="0"/>
              <a:t>discuss some techniques and strategies to possibly prevent special education </a:t>
            </a:r>
            <a:r>
              <a:rPr lang="en-US" dirty="0" smtClean="0"/>
              <a:t>disputes?</a:t>
            </a:r>
            <a:endParaRPr lang="en-US" dirty="0"/>
          </a:p>
          <a:p>
            <a:r>
              <a:rPr lang="en-US" dirty="0" smtClean="0"/>
              <a:t>Can you compare </a:t>
            </a:r>
            <a:r>
              <a:rPr lang="en-US" dirty="0"/>
              <a:t>and contrast the three legally-mandated dispute resolution processes and the upcoming dispute prevention </a:t>
            </a:r>
            <a:r>
              <a:rPr lang="en-US" dirty="0" smtClean="0"/>
              <a:t>process?</a:t>
            </a:r>
            <a:endParaRPr lang="en-US" dirty="0"/>
          </a:p>
          <a:p>
            <a:r>
              <a:rPr lang="en-US" dirty="0" smtClean="0"/>
              <a:t>Can you discuss </a:t>
            </a:r>
            <a:r>
              <a:rPr lang="en-US" dirty="0"/>
              <a:t>some IDEA issues that are frequently raised in formal complaints and due process </a:t>
            </a:r>
            <a:r>
              <a:rPr lang="en-US" dirty="0" smtClean="0"/>
              <a:t>hearings?</a:t>
            </a:r>
            <a:endParaRPr lang="en-US" dirty="0"/>
          </a:p>
          <a:p>
            <a:r>
              <a:rPr lang="en-US" dirty="0" smtClean="0"/>
              <a:t>Can you locate </a:t>
            </a:r>
            <a:r>
              <a:rPr lang="en-US" dirty="0"/>
              <a:t>some resources to assist in analyzing certain special education </a:t>
            </a:r>
            <a:r>
              <a:rPr lang="en-US" dirty="0" smtClean="0"/>
              <a:t>issues?</a:t>
            </a: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56</a:t>
            </a:fld>
            <a:endParaRPr lang="en-US" dirty="0"/>
          </a:p>
        </p:txBody>
      </p:sp>
      <p:pic>
        <p:nvPicPr>
          <p:cNvPr id="6" name="Picture 6" descr="C:\Users\Jamila.Pollard\AppData\Local\Microsoft\Windows\Temporary Internet Files\Content.IE5\AIL3HZBY\MC90038259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7841" y="59531"/>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306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Any Questions???</a:t>
            </a:r>
          </a:p>
        </p:txBody>
      </p:sp>
      <p:sp>
        <p:nvSpPr>
          <p:cNvPr id="27651" name="Content Placeholder 2"/>
          <p:cNvSpPr>
            <a:spLocks noGrp="1"/>
          </p:cNvSpPr>
          <p:nvPr>
            <p:ph idx="1"/>
          </p:nvPr>
        </p:nvSpPr>
        <p:spPr/>
        <p:txBody>
          <a:bodyPr/>
          <a:lstStyle/>
          <a:p>
            <a:pPr marL="0" indent="0" algn="ctr">
              <a:buFont typeface="Arial" panose="020B0604020202020204" pitchFamily="34" charset="0"/>
              <a:buNone/>
            </a:pPr>
            <a:endParaRPr lang="en-US" altLang="en-US" sz="4000" smtClean="0">
              <a:solidFill>
                <a:srgbClr val="C00000"/>
              </a:solidFill>
            </a:endParaRPr>
          </a:p>
          <a:p>
            <a:pPr marL="0" indent="0" algn="ctr">
              <a:buFont typeface="Arial" panose="020B0604020202020204" pitchFamily="34" charset="0"/>
              <a:buNone/>
            </a:pPr>
            <a:r>
              <a:rPr lang="en-US" altLang="en-US" sz="4000" smtClean="0">
                <a:solidFill>
                  <a:srgbClr val="C00000"/>
                </a:solidFill>
              </a:rPr>
              <a:t>Jamila C. Pollard, Esq.</a:t>
            </a:r>
          </a:p>
          <a:p>
            <a:pPr marL="0" indent="0" algn="ctr">
              <a:buFont typeface="Arial" panose="020B0604020202020204" pitchFamily="34" charset="0"/>
              <a:buNone/>
            </a:pPr>
            <a:r>
              <a:rPr lang="en-US" altLang="en-US" sz="4000" smtClean="0">
                <a:solidFill>
                  <a:srgbClr val="C00000"/>
                </a:solidFill>
                <a:hlinkClick r:id="rId3"/>
              </a:rPr>
              <a:t>jpollard@doe.k12.ga.us</a:t>
            </a:r>
            <a:endParaRPr lang="en-US" altLang="en-US" sz="4000" smtClean="0">
              <a:solidFill>
                <a:srgbClr val="C00000"/>
              </a:solidFill>
            </a:endParaRPr>
          </a:p>
          <a:p>
            <a:pPr marL="0" indent="0" algn="ctr">
              <a:buFont typeface="Arial" panose="020B0604020202020204" pitchFamily="34" charset="0"/>
              <a:buNone/>
            </a:pPr>
            <a:r>
              <a:rPr lang="en-US" altLang="en-US" sz="4000" smtClean="0">
                <a:solidFill>
                  <a:srgbClr val="C00000"/>
                </a:solidFill>
              </a:rPr>
              <a:t>(404) 657-7329</a:t>
            </a:r>
          </a:p>
          <a:p>
            <a:pPr marL="0" indent="0">
              <a:buFont typeface="Arial" panose="020B0604020202020204" pitchFamily="34" charset="0"/>
              <a:buNone/>
            </a:pPr>
            <a:endParaRPr lang="en-US" altLang="en-US" smtClean="0"/>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657DFD5A-0FDA-4EDA-9489-78AD1E28AA01}" type="datetime1">
              <a:rPr lang="en-US" smtClean="0"/>
              <a:pPr>
                <a:defRPr/>
              </a:pPr>
              <a:t>10/9/2015</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C9259A-1305-4C1F-904D-6AE945713925}" type="slidenum">
              <a:rPr lang="en-US" altLang="en-US">
                <a:latin typeface="Calibri" panose="020F0502020204030204" pitchFamily="34" charset="0"/>
              </a:rPr>
              <a:pPr eaLnBrk="1" hangingPunct="1"/>
              <a:t>57</a:t>
            </a:fld>
            <a:endParaRPr lang="en-US" altLang="en-US">
              <a:latin typeface="Calibri" panose="020F0502020204030204" pitchFamily="34" charset="0"/>
            </a:endParaRPr>
          </a:p>
        </p:txBody>
      </p:sp>
    </p:spTree>
    <p:extLst>
      <p:ext uri="{BB962C8B-B14F-4D97-AF65-F5344CB8AC3E}">
        <p14:creationId xmlns:p14="http://schemas.microsoft.com/office/powerpoint/2010/main" val="441292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997527"/>
            <a:ext cx="3521968" cy="662052"/>
          </a:xfrm>
        </p:spPr>
        <p:txBody>
          <a:bodyPr>
            <a:noAutofit/>
          </a:bodyPr>
          <a:lstStyle/>
          <a:p>
            <a:r>
              <a:rPr lang="en-US" sz="2400" dirty="0" smtClean="0"/>
              <a:t>Common </a:t>
            </a:r>
            <a:r>
              <a:rPr lang="en-US" sz="2400" dirty="0"/>
              <a:t>Sources of </a:t>
            </a:r>
            <a:r>
              <a:rPr lang="en-US" sz="2400" dirty="0" smtClean="0"/>
              <a:t>Conflict</a:t>
            </a:r>
            <a:r>
              <a:rPr lang="en-US" sz="2400" dirty="0"/>
              <a:t>	</a:t>
            </a:r>
            <a:r>
              <a:rPr lang="en-US" sz="3200" dirty="0"/>
              <a:t/>
            </a:r>
            <a:br>
              <a:rPr lang="en-US" sz="3200" dirty="0"/>
            </a:br>
            <a:endParaRPr lang="en-US" sz="3200" dirty="0"/>
          </a:p>
        </p:txBody>
      </p:sp>
      <p:sp>
        <p:nvSpPr>
          <p:cNvPr id="3" name="Content Placeholder 2"/>
          <p:cNvSpPr>
            <a:spLocks noGrp="1"/>
          </p:cNvSpPr>
          <p:nvPr>
            <p:ph sz="half" idx="1"/>
          </p:nvPr>
        </p:nvSpPr>
        <p:spPr/>
        <p:txBody>
          <a:bodyPr>
            <a:normAutofit fontScale="92500" lnSpcReduction="20000"/>
          </a:bodyPr>
          <a:lstStyle/>
          <a:p>
            <a:r>
              <a:rPr lang="en-US" dirty="0" smtClean="0"/>
              <a:t>Design </a:t>
            </a:r>
            <a:r>
              <a:rPr lang="en-US" dirty="0"/>
              <a:t>of services</a:t>
            </a:r>
          </a:p>
          <a:p>
            <a:pPr marL="0" indent="0">
              <a:buNone/>
            </a:pPr>
            <a:endParaRPr lang="en-US" dirty="0" smtClean="0"/>
          </a:p>
          <a:p>
            <a:r>
              <a:rPr lang="en-US" dirty="0" smtClean="0"/>
              <a:t>Delivery </a:t>
            </a:r>
            <a:r>
              <a:rPr lang="en-US" dirty="0"/>
              <a:t>of services</a:t>
            </a:r>
          </a:p>
          <a:p>
            <a:endParaRPr lang="en-US" dirty="0" smtClean="0"/>
          </a:p>
          <a:p>
            <a:r>
              <a:rPr lang="en-US" dirty="0" smtClean="0"/>
              <a:t>Relationship </a:t>
            </a:r>
            <a:r>
              <a:rPr lang="en-US" dirty="0"/>
              <a:t>issues</a:t>
            </a:r>
          </a:p>
          <a:p>
            <a:pPr marL="0" indent="0">
              <a:buNone/>
            </a:pPr>
            <a:endParaRPr lang="en-US" dirty="0" smtClean="0"/>
          </a:p>
          <a:p>
            <a:endParaRPr lang="en-US" dirty="0"/>
          </a:p>
          <a:p>
            <a:r>
              <a:rPr lang="en-US" dirty="0" smtClean="0"/>
              <a:t>Constraints</a:t>
            </a:r>
            <a:endParaRPr lang="en-US" dirty="0"/>
          </a:p>
          <a:p>
            <a:r>
              <a:rPr lang="en-US" dirty="0" smtClean="0"/>
              <a:t>Knowledge</a:t>
            </a:r>
            <a:endParaRPr lang="en-US" dirty="0"/>
          </a:p>
          <a:p>
            <a:pPr marL="0" indent="0">
              <a:buNone/>
            </a:pPr>
            <a:endParaRPr lang="en-US" dirty="0"/>
          </a:p>
        </p:txBody>
      </p:sp>
      <p:sp>
        <p:nvSpPr>
          <p:cNvPr id="4" name="Content Placeholder 3"/>
          <p:cNvSpPr>
            <a:spLocks noGrp="1"/>
          </p:cNvSpPr>
          <p:nvPr>
            <p:ph sz="half" idx="2"/>
          </p:nvPr>
        </p:nvSpPr>
        <p:spPr>
          <a:xfrm>
            <a:off x="4640301" y="1736415"/>
            <a:ext cx="3886200" cy="4351338"/>
          </a:xfrm>
        </p:spPr>
        <p:txBody>
          <a:bodyPr>
            <a:normAutofit fontScale="92500" lnSpcReduction="20000"/>
          </a:bodyPr>
          <a:lstStyle/>
          <a:p>
            <a:r>
              <a:rPr lang="en-US" dirty="0"/>
              <a:t>Placement, eligibility, student’s needs</a:t>
            </a:r>
          </a:p>
          <a:p>
            <a:r>
              <a:rPr lang="en-US" dirty="0" smtClean="0"/>
              <a:t>IEP </a:t>
            </a:r>
            <a:r>
              <a:rPr lang="en-US" dirty="0"/>
              <a:t>goals, placement, educational practices, discipline</a:t>
            </a:r>
          </a:p>
          <a:p>
            <a:r>
              <a:rPr lang="en-US" dirty="0" smtClean="0"/>
              <a:t>Communication</a:t>
            </a:r>
            <a:r>
              <a:rPr lang="en-US" dirty="0"/>
              <a:t>, trust, reciprocal power, valuation, discrepant views of a child</a:t>
            </a:r>
          </a:p>
          <a:p>
            <a:r>
              <a:rPr lang="en-US" dirty="0" smtClean="0"/>
              <a:t>Resource </a:t>
            </a:r>
            <a:r>
              <a:rPr lang="en-US" dirty="0"/>
              <a:t>restrictions</a:t>
            </a:r>
          </a:p>
          <a:p>
            <a:r>
              <a:rPr lang="en-US" dirty="0" smtClean="0"/>
              <a:t>Lack </a:t>
            </a:r>
            <a:r>
              <a:rPr lang="en-US" dirty="0"/>
              <a:t>of educational training</a:t>
            </a:r>
          </a:p>
          <a:p>
            <a:endParaRPr lang="en-US" dirty="0"/>
          </a:p>
        </p:txBody>
      </p:sp>
      <p:sp>
        <p:nvSpPr>
          <p:cNvPr id="5" name="Date Placeholder 4"/>
          <p:cNvSpPr>
            <a:spLocks noGrp="1"/>
          </p:cNvSpPr>
          <p:nvPr>
            <p:ph type="dt" sz="half" idx="10"/>
          </p:nvPr>
        </p:nvSpPr>
        <p:spPr/>
        <p:txBody>
          <a:bodyPr/>
          <a:lstStyle/>
          <a:p>
            <a:fld id="{33CB0378-FFD4-4CBB-858D-32EE1C82268A}" type="datetime1">
              <a:rPr lang="en-US" smtClean="0"/>
              <a:t>10/9/2015</a:t>
            </a:fld>
            <a:endParaRPr lang="en-US" dirty="0"/>
          </a:p>
        </p:txBody>
      </p:sp>
      <p:sp>
        <p:nvSpPr>
          <p:cNvPr id="6" name="Slide Number Placeholder 5"/>
          <p:cNvSpPr>
            <a:spLocks noGrp="1"/>
          </p:cNvSpPr>
          <p:nvPr>
            <p:ph type="sldNum" sz="quarter" idx="4"/>
          </p:nvPr>
        </p:nvSpPr>
        <p:spPr/>
        <p:txBody>
          <a:bodyPr/>
          <a:lstStyle/>
          <a:p>
            <a:fld id="{B63E4CEF-BB1E-48C7-AE93-F39F6AA99AD7}" type="slidenum">
              <a:rPr lang="en-US" smtClean="0"/>
              <a:pPr/>
              <a:t>6</a:t>
            </a:fld>
            <a:endParaRPr lang="en-US" dirty="0"/>
          </a:p>
        </p:txBody>
      </p:sp>
      <p:sp>
        <p:nvSpPr>
          <p:cNvPr id="7" name="TextBox 6"/>
          <p:cNvSpPr txBox="1"/>
          <p:nvPr/>
        </p:nvSpPr>
        <p:spPr>
          <a:xfrm>
            <a:off x="4560849" y="761626"/>
            <a:ext cx="2687444" cy="461665"/>
          </a:xfrm>
          <a:prstGeom prst="rect">
            <a:avLst/>
          </a:prstGeom>
          <a:noFill/>
        </p:spPr>
        <p:txBody>
          <a:bodyPr wrap="square" rtlCol="0">
            <a:spAutoFit/>
          </a:bodyPr>
          <a:lstStyle/>
          <a:p>
            <a:r>
              <a:rPr lang="en-US" sz="2400" b="1" dirty="0" smtClean="0">
                <a:latin typeface="Arial Rounded MT Bold" panose="020F0704030504030204" pitchFamily="34" charset="0"/>
              </a:rPr>
              <a:t>Examples</a:t>
            </a:r>
            <a:endParaRPr lang="en-US" sz="2400" b="1" dirty="0">
              <a:latin typeface="Arial Rounded MT Bold" panose="020F0704030504030204" pitchFamily="34" charset="0"/>
            </a:endParaRPr>
          </a:p>
        </p:txBody>
      </p:sp>
    </p:spTree>
    <p:extLst>
      <p:ext uri="{BB962C8B-B14F-4D97-AF65-F5344CB8AC3E}">
        <p14:creationId xmlns:p14="http://schemas.microsoft.com/office/powerpoint/2010/main" val="2660964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548640"/>
            <a:ext cx="6316630" cy="1110939"/>
          </a:xfrm>
        </p:spPr>
        <p:txBody>
          <a:bodyPr>
            <a:noAutofit/>
          </a:bodyPr>
          <a:lstStyle/>
          <a:p>
            <a:r>
              <a:rPr lang="en-US" sz="4000" dirty="0" smtClean="0"/>
              <a:t>What </a:t>
            </a:r>
            <a:r>
              <a:rPr lang="en-US" sz="4000" dirty="0"/>
              <a:t>Can Educators Do?</a:t>
            </a:r>
            <a:r>
              <a:rPr lang="en-US" sz="5400" dirty="0"/>
              <a:t/>
            </a:r>
            <a:br>
              <a:rPr lang="en-US" sz="5400" dirty="0"/>
            </a:br>
            <a:endParaRPr lang="en-US" sz="5400" dirty="0"/>
          </a:p>
        </p:txBody>
      </p:sp>
      <p:sp>
        <p:nvSpPr>
          <p:cNvPr id="3" name="Content Placeholder 2"/>
          <p:cNvSpPr>
            <a:spLocks noGrp="1"/>
          </p:cNvSpPr>
          <p:nvPr>
            <p:ph idx="1"/>
          </p:nvPr>
        </p:nvSpPr>
        <p:spPr/>
        <p:txBody>
          <a:bodyPr/>
          <a:lstStyle/>
          <a:p>
            <a:pPr marL="0" indent="0">
              <a:buNone/>
            </a:pPr>
            <a:r>
              <a:rPr lang="en-US" dirty="0"/>
              <a:t>•	Communicate, communicate, communicate</a:t>
            </a:r>
          </a:p>
          <a:p>
            <a:pPr marL="0" indent="0">
              <a:buNone/>
            </a:pPr>
            <a:r>
              <a:rPr lang="en-US" dirty="0"/>
              <a:t>•	Build trust</a:t>
            </a:r>
          </a:p>
          <a:p>
            <a:pPr marL="0" indent="0">
              <a:buNone/>
            </a:pPr>
            <a:r>
              <a:rPr lang="en-US" dirty="0"/>
              <a:t>•	Listen</a:t>
            </a:r>
          </a:p>
          <a:p>
            <a:pPr marL="0" indent="0">
              <a:buNone/>
            </a:pPr>
            <a:r>
              <a:rPr lang="en-US" dirty="0"/>
              <a:t>•	Eliminate jargon</a:t>
            </a:r>
          </a:p>
          <a:p>
            <a:pPr marL="0" indent="0">
              <a:buNone/>
            </a:pPr>
            <a:r>
              <a:rPr lang="en-US" dirty="0"/>
              <a:t>•	Structure IEP </a:t>
            </a:r>
            <a:r>
              <a:rPr lang="en-US" dirty="0" smtClean="0"/>
              <a:t>Team meetings</a:t>
            </a:r>
            <a:endParaRPr lang="en-US" dirty="0"/>
          </a:p>
          <a:p>
            <a:pPr marL="0" indent="0">
              <a:buNone/>
            </a:pPr>
            <a:r>
              <a:rPr lang="en-US" dirty="0"/>
              <a:t>•	Understand perspectives</a:t>
            </a:r>
          </a:p>
          <a:p>
            <a:pPr marL="0" indent="0">
              <a:buNone/>
            </a:pPr>
            <a:r>
              <a:rPr lang="en-US" dirty="0"/>
              <a:t>•	Reduce power imbalance</a:t>
            </a:r>
          </a:p>
          <a:p>
            <a:pPr marL="0" indent="0">
              <a:buNone/>
            </a:pPr>
            <a:r>
              <a:rPr lang="en-US" dirty="0"/>
              <a:t>•	Support family engagement</a:t>
            </a:r>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Tree>
    <p:extLst>
      <p:ext uri="{BB962C8B-B14F-4D97-AF65-F5344CB8AC3E}">
        <p14:creationId xmlns:p14="http://schemas.microsoft.com/office/powerpoint/2010/main" val="2462252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do you think?</a:t>
            </a:r>
            <a:endParaRPr lang="en-US" dirty="0"/>
          </a:p>
        </p:txBody>
      </p:sp>
      <p:sp>
        <p:nvSpPr>
          <p:cNvPr id="8" name="Content Placeholder 7"/>
          <p:cNvSpPr>
            <a:spLocks noGrp="1"/>
          </p:cNvSpPr>
          <p:nvPr>
            <p:ph idx="1"/>
          </p:nvPr>
        </p:nvSpPr>
        <p:spPr/>
        <p:txBody>
          <a:bodyPr/>
          <a:lstStyle/>
          <a:p>
            <a:r>
              <a:rPr lang="en-US" dirty="0"/>
              <a:t>From your experience, </a:t>
            </a:r>
            <a:r>
              <a:rPr lang="en-US" b="1" dirty="0" smtClean="0"/>
              <a:t>where</a:t>
            </a:r>
            <a:r>
              <a:rPr lang="en-US" dirty="0" smtClean="0"/>
              <a:t> (specific location) do </a:t>
            </a:r>
            <a:r>
              <a:rPr lang="en-US" dirty="0"/>
              <a:t>you believe the conflict or “breakdown” occurs between parents and school districts regarding the special education services and supports for the student</a:t>
            </a:r>
            <a:r>
              <a:rPr lang="en-US" dirty="0" smtClean="0"/>
              <a:t>?</a:t>
            </a:r>
          </a:p>
          <a:p>
            <a:endParaRPr lang="en-US" dirty="0"/>
          </a:p>
          <a:p>
            <a:endParaRPr lang="en-US" dirty="0" smtClean="0"/>
          </a:p>
          <a:p>
            <a:r>
              <a:rPr lang="en-US" dirty="0"/>
              <a:t>So instead of being reactive, </a:t>
            </a:r>
            <a:r>
              <a:rPr lang="en-US" dirty="0" smtClean="0"/>
              <a:t>we encourage you to </a:t>
            </a:r>
            <a:r>
              <a:rPr lang="en-US" dirty="0"/>
              <a:t>be </a:t>
            </a:r>
            <a:r>
              <a:rPr lang="en-US" dirty="0" smtClean="0"/>
              <a:t>PROACTIVE.</a:t>
            </a:r>
            <a:endParaRPr lang="en-US" dirty="0"/>
          </a:p>
        </p:txBody>
      </p:sp>
      <p:sp>
        <p:nvSpPr>
          <p:cNvPr id="5" name="Date Placeholder 4"/>
          <p:cNvSpPr>
            <a:spLocks noGrp="1"/>
          </p:cNvSpPr>
          <p:nvPr>
            <p:ph type="dt" sz="half" idx="2"/>
          </p:nvPr>
        </p:nvSpPr>
        <p:spPr/>
        <p:txBody>
          <a:bodyPr/>
          <a:lstStyle/>
          <a:p>
            <a:fld id="{33CB0378-FFD4-4CBB-858D-32EE1C82268A}" type="datetime1">
              <a:rPr lang="en-US" smtClean="0"/>
              <a:t>10/9/2015</a:t>
            </a:fld>
            <a:endParaRPr lang="en-US" dirty="0"/>
          </a:p>
        </p:txBody>
      </p:sp>
      <p:sp>
        <p:nvSpPr>
          <p:cNvPr id="6" name="Slide Number Placeholder 5"/>
          <p:cNvSpPr>
            <a:spLocks noGrp="1"/>
          </p:cNvSpPr>
          <p:nvPr>
            <p:ph type="sldNum" sz="quarter" idx="4"/>
          </p:nvPr>
        </p:nvSpPr>
        <p:spPr/>
        <p:txBody>
          <a:bodyPr/>
          <a:lstStyle/>
          <a:p>
            <a:fld id="{B63E4CEF-BB1E-48C7-AE93-F39F6AA99AD7}" type="slidenum">
              <a:rPr lang="en-US" smtClean="0"/>
              <a:pPr/>
              <a:t>8</a:t>
            </a:fld>
            <a:endParaRPr lang="en-US" dirty="0"/>
          </a:p>
        </p:txBody>
      </p:sp>
      <p:sp>
        <p:nvSpPr>
          <p:cNvPr id="9" name="Rectangle 8"/>
          <p:cNvSpPr/>
          <p:nvPr/>
        </p:nvSpPr>
        <p:spPr>
          <a:xfrm>
            <a:off x="896725" y="3849870"/>
            <a:ext cx="7026732"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In the IEP Team Meeting</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921423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581891"/>
            <a:ext cx="6316630" cy="1077688"/>
          </a:xfrm>
        </p:spPr>
        <p:txBody>
          <a:bodyPr>
            <a:normAutofit fontScale="90000"/>
          </a:bodyPr>
          <a:lstStyle/>
          <a:p>
            <a:r>
              <a:rPr lang="en-US" sz="3600" dirty="0" smtClean="0"/>
              <a:t>Before IEP Team </a:t>
            </a:r>
            <a:r>
              <a:rPr lang="en-US" sz="3600" dirty="0"/>
              <a:t>Meetings</a:t>
            </a:r>
            <a:r>
              <a:rPr lang="en-US" dirty="0"/>
              <a:t/>
            </a:r>
            <a:br>
              <a:rPr lang="en-US" dirty="0"/>
            </a:br>
            <a:endParaRPr lang="en-US" dirty="0"/>
          </a:p>
        </p:txBody>
      </p:sp>
      <p:sp>
        <p:nvSpPr>
          <p:cNvPr id="3" name="Content Placeholder 2"/>
          <p:cNvSpPr>
            <a:spLocks noGrp="1"/>
          </p:cNvSpPr>
          <p:nvPr>
            <p:ph idx="1"/>
          </p:nvPr>
        </p:nvSpPr>
        <p:spPr>
          <a:xfrm>
            <a:off x="628650" y="1429789"/>
            <a:ext cx="7886700" cy="4522124"/>
          </a:xfrm>
        </p:spPr>
        <p:txBody>
          <a:bodyPr>
            <a:normAutofit/>
          </a:bodyPr>
          <a:lstStyle/>
          <a:p>
            <a:r>
              <a:rPr lang="en-US" sz="3600" dirty="0" smtClean="0"/>
              <a:t>Ask </a:t>
            </a:r>
            <a:r>
              <a:rPr lang="en-US" sz="3600" dirty="0"/>
              <a:t>parents about previous </a:t>
            </a:r>
            <a:r>
              <a:rPr lang="en-US" sz="3600" dirty="0" smtClean="0"/>
              <a:t>year</a:t>
            </a:r>
            <a:endParaRPr lang="en-US" sz="3600" dirty="0"/>
          </a:p>
          <a:p>
            <a:r>
              <a:rPr lang="en-US" sz="3600" dirty="0" smtClean="0"/>
              <a:t>Invite </a:t>
            </a:r>
            <a:r>
              <a:rPr lang="en-US" sz="3600" dirty="0"/>
              <a:t>parents to share upcoming </a:t>
            </a:r>
            <a:r>
              <a:rPr lang="en-US" sz="3600" dirty="0" smtClean="0"/>
              <a:t>goals</a:t>
            </a:r>
            <a:r>
              <a:rPr lang="en-US" sz="3600" dirty="0"/>
              <a:t> </a:t>
            </a:r>
          </a:p>
          <a:p>
            <a:r>
              <a:rPr lang="en-US" sz="3600" dirty="0" smtClean="0"/>
              <a:t>Schedule </a:t>
            </a:r>
            <a:r>
              <a:rPr lang="en-US" sz="3600" dirty="0"/>
              <a:t>meetings at a convenient </a:t>
            </a:r>
            <a:r>
              <a:rPr lang="en-US" sz="3600" dirty="0" smtClean="0"/>
              <a:t>time</a:t>
            </a:r>
            <a:endParaRPr lang="en-US" sz="3600" dirty="0"/>
          </a:p>
          <a:p>
            <a:r>
              <a:rPr lang="en-US" sz="3600" dirty="0" smtClean="0"/>
              <a:t>Provide </a:t>
            </a:r>
            <a:r>
              <a:rPr lang="en-US" sz="3600" dirty="0"/>
              <a:t>reports </a:t>
            </a:r>
            <a:r>
              <a:rPr lang="en-US" sz="3600" dirty="0" smtClean="0"/>
              <a:t>early</a:t>
            </a:r>
            <a:endParaRPr lang="en-US" sz="3600" dirty="0"/>
          </a:p>
          <a:p>
            <a:r>
              <a:rPr lang="en-US" sz="3600" dirty="0" smtClean="0"/>
              <a:t>Invite </a:t>
            </a:r>
            <a:r>
              <a:rPr lang="en-US" sz="3600" dirty="0"/>
              <a:t>parents to review draft IEP </a:t>
            </a:r>
            <a:r>
              <a:rPr lang="en-US" sz="3600" dirty="0" smtClean="0"/>
              <a:t>goals</a:t>
            </a:r>
            <a:endParaRPr lang="en-US" sz="3600" dirty="0"/>
          </a:p>
          <a:p>
            <a:r>
              <a:rPr lang="en-US" sz="3600" dirty="0" smtClean="0"/>
              <a:t>Obtain </a:t>
            </a:r>
            <a:r>
              <a:rPr lang="en-US" sz="3600" dirty="0"/>
              <a:t>any necessary supports for families</a:t>
            </a:r>
          </a:p>
          <a:p>
            <a:endParaRPr lang="en-US" sz="2400" dirty="0"/>
          </a:p>
        </p:txBody>
      </p:sp>
      <p:sp>
        <p:nvSpPr>
          <p:cNvPr id="4" name="Date Placeholder 3"/>
          <p:cNvSpPr>
            <a:spLocks noGrp="1"/>
          </p:cNvSpPr>
          <p:nvPr>
            <p:ph type="dt" sz="half" idx="2"/>
          </p:nvPr>
        </p:nvSpPr>
        <p:spPr/>
        <p:txBody>
          <a:bodyPr/>
          <a:lstStyle/>
          <a:p>
            <a:fld id="{4DAE6870-AD18-448A-9B2A-0EFE6DC7B06B}" type="datetime1">
              <a:rPr lang="en-US" smtClean="0"/>
              <a:t>10/9/2015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Tree>
    <p:extLst>
      <p:ext uri="{BB962C8B-B14F-4D97-AF65-F5344CB8AC3E}">
        <p14:creationId xmlns:p14="http://schemas.microsoft.com/office/powerpoint/2010/main" val="3393509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aDOE-PowerPoint-WhiteTemplate.potx [Read-Only]" id="{FD533C90-83B8-41FA-9663-5952315628AA}" vid="{1E194748-64A1-4A0F-9C89-6D46A99BB0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olicy_x0020_Reference xmlns="d71578b4-8a9a-43b8-9dd8-3834e0439734"/>
    <Document_x0020_Category xmlns="d71578b4-8a9a-43b8-9dd8-3834e0439734">Template</Document_x0020_Category>
    <Sub_x002d_Category xmlns="d71578b4-8a9a-43b8-9dd8-3834e0439734" xsi:nil="true"/>
    <Category xmlns="d71578b4-8a9a-43b8-9dd8-3834e0439734">Communications</Categor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8F9C8662C74564AA813A60BD0601687" ma:contentTypeVersion="5" ma:contentTypeDescription="Create a new document." ma:contentTypeScope="" ma:versionID="7540033b98abb10ad759ea7e00e726f9">
  <xsd:schema xmlns:xsd="http://www.w3.org/2001/XMLSchema" xmlns:xs="http://www.w3.org/2001/XMLSchema" xmlns:p="http://schemas.microsoft.com/office/2006/metadata/properties" xmlns:ns2="d71578b4-8a9a-43b8-9dd8-3834e0439734" targetNamespace="http://schemas.microsoft.com/office/2006/metadata/properties" ma:root="true" ma:fieldsID="940b83434bccf7a8e30b86f6a0aa9c4c" ns2:_="">
    <xsd:import namespace="d71578b4-8a9a-43b8-9dd8-3834e0439734"/>
    <xsd:element name="properties">
      <xsd:complexType>
        <xsd:sequence>
          <xsd:element name="documentManagement">
            <xsd:complexType>
              <xsd:all>
                <xsd:element ref="ns2:Document_x0020_Category"/>
                <xsd:element ref="ns2:Category"/>
                <xsd:element ref="ns2:Sub_x002d_Category" minOccurs="0"/>
                <xsd:element ref="ns2:Policy_x0020_Referenc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1578b4-8a9a-43b8-9dd8-3834e0439734" elementFormDefault="qualified">
    <xsd:import namespace="http://schemas.microsoft.com/office/2006/documentManagement/types"/>
    <xsd:import namespace="http://schemas.microsoft.com/office/infopath/2007/PartnerControls"/>
    <xsd:element name="Document_x0020_Category" ma:index="8" ma:displayName="Type of Document" ma:format="Dropdown" ma:internalName="Document_x0020_Category">
      <xsd:simpleType>
        <xsd:restriction base="dms:Choice">
          <xsd:enumeration value="Form"/>
          <xsd:enumeration value="Guidance"/>
          <xsd:enumeration value="Template"/>
          <xsd:enumeration value="Concept Paper Template"/>
          <xsd:enumeration value="Easy Reference"/>
          <xsd:enumeration value="Logo/Emblems"/>
        </xsd:restriction>
      </xsd:simpleType>
    </xsd:element>
    <xsd:element name="Category" ma:index="9" ma:displayName="Category" ma:default="(Choose One)" ma:format="Dropdown" ma:internalName="Category">
      <xsd:simpleType>
        <xsd:restriction base="dms:Choice">
          <xsd:enumeration value="(Choose One)"/>
          <xsd:enumeration value="Communications"/>
          <xsd:enumeration value="SBOE Approval Process"/>
          <xsd:enumeration value="Human Resources/Legal"/>
          <xsd:enumeration value="Operations"/>
          <xsd:enumeration value="Program Management"/>
          <xsd:enumeration value="Internal Audits &amp; Controls"/>
        </xsd:restriction>
      </xsd:simpleType>
    </xsd:element>
    <xsd:element name="Sub_x002d_Category" ma:index="10" nillable="true" ma:displayName="Sub-Category" ma:internalName="Sub_x002d_Category">
      <xsd:simpleType>
        <xsd:restriction base="dms:Text">
          <xsd:maxLength value="255"/>
        </xsd:restriction>
      </xsd:simpleType>
    </xsd:element>
    <xsd:element name="Policy_x0020_Reference" ma:index="11" nillable="true" ma:displayName="Policy Reference" ma:list="{5d4ab52c-5c5b-46b6-a9b7-51bccb2839cc}" ma:internalName="Policy_x0020_Reference" ma:showField="I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88A7C3-2BB5-4A18-898A-30CE89B2372C}">
  <ds:schemaRefs>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http://schemas.microsoft.com/office/2006/metadata/properties"/>
    <ds:schemaRef ds:uri="d71578b4-8a9a-43b8-9dd8-3834e0439734"/>
    <ds:schemaRef ds:uri="http://purl.org/dc/dcmitype/"/>
    <ds:schemaRef ds:uri="http://www.w3.org/XML/1998/namespace"/>
    <ds:schemaRef ds:uri="http://purl.org/dc/terms/"/>
  </ds:schemaRefs>
</ds:datastoreItem>
</file>

<file path=customXml/itemProps2.xml><?xml version="1.0" encoding="utf-8"?>
<ds:datastoreItem xmlns:ds="http://schemas.openxmlformats.org/officeDocument/2006/customXml" ds:itemID="{1CF00EE7-5F6E-409F-88CA-8BEF9EFD5F4F}">
  <ds:schemaRefs>
    <ds:schemaRef ds:uri="http://schemas.microsoft.com/sharepoint/v3/contenttype/forms"/>
  </ds:schemaRefs>
</ds:datastoreItem>
</file>

<file path=customXml/itemProps3.xml><?xml version="1.0" encoding="utf-8"?>
<ds:datastoreItem xmlns:ds="http://schemas.openxmlformats.org/officeDocument/2006/customXml" ds:itemID="{A0750EE3-2CF7-415C-9DE1-4355DA477C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1578b4-8a9a-43b8-9dd8-3834e04397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GaDOE-PowerPoint-WhiteTemplate</Template>
  <TotalTime>96</TotalTime>
  <Words>3837</Words>
  <Application>Microsoft Office PowerPoint</Application>
  <PresentationFormat>On-screen Show (4:3)</PresentationFormat>
  <Paragraphs>467</Paragraphs>
  <Slides>57</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Arial Rounded MT Bold</vt:lpstr>
      <vt:lpstr>Calibri</vt:lpstr>
      <vt:lpstr>Times New Roman</vt:lpstr>
      <vt:lpstr>GaDOE-PowerPoint-Template</vt:lpstr>
      <vt:lpstr>Resolving and Possibly Preventing Special Education Disputes</vt:lpstr>
      <vt:lpstr>Learning Targets</vt:lpstr>
      <vt:lpstr>Dispute Resolution Process</vt:lpstr>
      <vt:lpstr>PowerPoint Presentation</vt:lpstr>
      <vt:lpstr>A parent’s experience with the Special Education System</vt:lpstr>
      <vt:lpstr>Common Sources of Conflict  </vt:lpstr>
      <vt:lpstr>What Can Educators Do? </vt:lpstr>
      <vt:lpstr>What do you think?</vt:lpstr>
      <vt:lpstr>Before IEP Team Meetings </vt:lpstr>
      <vt:lpstr>During IEP Team Meetings</vt:lpstr>
      <vt:lpstr>After IEP Team Meetings </vt:lpstr>
      <vt:lpstr>Promising Practices</vt:lpstr>
      <vt:lpstr>IEP Facilitation Coming Soon</vt:lpstr>
      <vt:lpstr>IEP Facilitation Coming Soon</vt:lpstr>
      <vt:lpstr>What is the role of the facilitator?</vt:lpstr>
      <vt:lpstr>What is the role of the facilitator?</vt:lpstr>
      <vt:lpstr>So what now?</vt:lpstr>
      <vt:lpstr>Legally-Mandated Dispute Resolution Processes under the IDEA</vt:lpstr>
      <vt:lpstr>Mediation</vt:lpstr>
      <vt:lpstr>Mediation - FY 2013 – 2015 Mediations decreased from 87 in FY 2013 to 69 in FY 2014 and increased slightly in FY 2015 to 74. The percentage of mediation agreements also decreased and then increased slightly.</vt:lpstr>
      <vt:lpstr>Formal Complaints</vt:lpstr>
      <vt:lpstr>Formal Complaints- FY 2013 – 2015 Formal Complaints decreased from 121 in FY 2013 to 101 in FY 2014 and increased to 120 in FY 2015. The percentage of In Compliance findings increased by 10% from FY 13-14 and the percentage of Not in Compliance findings decreased by 6% from FY 14-15.</vt:lpstr>
      <vt:lpstr>Due Process Hearing Requests</vt:lpstr>
      <vt:lpstr>Resolution Sessions</vt:lpstr>
      <vt:lpstr>Due Process Hearings FY 13, 14, 15 YTD (as of 10/915) Due Process Hearing Requests increased from 87 in FY 2013 to 108 in FY 2014 and decreased slightly to 101 in FY 2015. The number of evidentiary hearings increased from 3 to 11 from FY13-14 and decreased to 4 in FY 2015. The number of rulings in favor of parents increased from 1 to 2 in FY13-14 and decreased back to 1 in FY 2015. </vt:lpstr>
      <vt:lpstr>FY 15 Due Process Hearings</vt:lpstr>
      <vt:lpstr>Due Process Hearings – FY 2015 Data YTD as of 10/8/15</vt:lpstr>
      <vt:lpstr>FY 15 Due Process Cases</vt:lpstr>
      <vt:lpstr>FY 15 Due Process Cases</vt:lpstr>
      <vt:lpstr>FY 15 Due Process Cases</vt:lpstr>
      <vt:lpstr>FY 15 Due Process Cases</vt:lpstr>
      <vt:lpstr>FY 15 Formal Complaints</vt:lpstr>
      <vt:lpstr>FY 2015 Findings of Non-Compliance in Formal Complaints                (40 Findings against 18 districts)</vt:lpstr>
      <vt:lpstr>Implementation of IEP (34 C.F.R. § 300.320)</vt:lpstr>
      <vt:lpstr>Implementation of IEP (34 C.F.R. § 300.320)</vt:lpstr>
      <vt:lpstr>Implementation of IEP (34 C.F.R. § 300.320)</vt:lpstr>
      <vt:lpstr>Implementation of IEP (34 C.F.R. § 300.320)</vt:lpstr>
      <vt:lpstr>Development, Review, Revision of IEP (34 C.F.R. § 300.324)</vt:lpstr>
      <vt:lpstr>Development, Review, Revision of IEP (34 C.F.R. § 300.324)</vt:lpstr>
      <vt:lpstr>Development, Review, Revision of IEP (34 C.F.R. § 300.324)</vt:lpstr>
      <vt:lpstr>Evaluations and Reevaluations (34 C.F.R. §§ 300.301-300.306)</vt:lpstr>
      <vt:lpstr>Evaluations and Reevaluations (34 C.F.R. §§ 300.301-300.306)</vt:lpstr>
      <vt:lpstr>Evaluations and Reevaluations (34 C.F.R. §§ 300.301-300.306)</vt:lpstr>
      <vt:lpstr>OSEP 11-07, Response to Intervention (RTI) Memo, January 21, 2011, http://www2.ed.gov/policy/speced/guid/idea/memosdcltrs/osepll-07rtimemo.pdf</vt:lpstr>
      <vt:lpstr>OSEP 11-07, Response to Intervention (RTI) Memo, January 21, 2011, http://www2.ed.gov/policy/speced/guid/idea/memosdcltrs/osepll-07rtimemo.pdf</vt:lpstr>
      <vt:lpstr>IEP Team (34 C.F.R. § 300.321)</vt:lpstr>
      <vt:lpstr>Parent Participation (34 C.F.R. § 300.322)</vt:lpstr>
      <vt:lpstr>Independent Educational Evaluation (34 C.F.R. § 300.502)</vt:lpstr>
      <vt:lpstr>Discipline Procedures (34 C.F.R. §§ 300.530-300.536)</vt:lpstr>
      <vt:lpstr>Other IDEA violations</vt:lpstr>
      <vt:lpstr>Other IDEA violations</vt:lpstr>
      <vt:lpstr>Other IDEA violations</vt:lpstr>
      <vt:lpstr>Other IDEA violations</vt:lpstr>
      <vt:lpstr>Dear Colleague Letter, 61 IDELR 263, OSERS, Office of Special Education Programs, August 20, 2013, http://www2.ed.gov/policy/speced/guid/idea/memosdcltrs/bullyingdcl-8-20-13.pdf </vt:lpstr>
      <vt:lpstr>Dear Colleague Letter, 61 IDELR 263, OSERS, Office of Special Education Programs, August 20, 2013, http://www2.ed.gov/policy/speced/guid/idea/memosdcltrs/bullyingdcl-8-20-13.pdf </vt:lpstr>
      <vt:lpstr>Can you hit the “bullseye”?</vt:lpstr>
      <vt:lpstr>Any Questions???</vt:lpstr>
    </vt:vector>
  </TitlesOfParts>
  <Company>GADOE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Resolving and Possibly Preventing Special Education Disputes</dc:title>
  <dc:creator>Jamila Pollard</dc:creator>
  <cp:lastModifiedBy>Jamila Pollard</cp:lastModifiedBy>
  <cp:revision>11</cp:revision>
  <dcterms:created xsi:type="dcterms:W3CDTF">2015-10-09T16:48:05Z</dcterms:created>
  <dcterms:modified xsi:type="dcterms:W3CDTF">2015-10-09T18:31:29Z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0x01010008F9C8662C74564AA813A60BD0601687</vt:lpwstr>
  </property>
</Properties>
</file>