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6" r:id="rId2"/>
    <p:sldId id="257" r:id="rId3"/>
    <p:sldId id="267" r:id="rId4"/>
    <p:sldId id="260" r:id="rId5"/>
    <p:sldId id="259" r:id="rId6"/>
    <p:sldId id="258" r:id="rId7"/>
    <p:sldId id="285" r:id="rId8"/>
    <p:sldId id="280" r:id="rId9"/>
    <p:sldId id="293" r:id="rId10"/>
    <p:sldId id="297" r:id="rId11"/>
    <p:sldId id="281" r:id="rId12"/>
    <p:sldId id="294" r:id="rId13"/>
    <p:sldId id="298" r:id="rId14"/>
    <p:sldId id="283" r:id="rId15"/>
    <p:sldId id="276" r:id="rId16"/>
    <p:sldId id="277" r:id="rId17"/>
    <p:sldId id="282" r:id="rId18"/>
    <p:sldId id="296" r:id="rId19"/>
    <p:sldId id="299" r:id="rId20"/>
    <p:sldId id="284" r:id="rId21"/>
    <p:sldId id="279" r:id="rId22"/>
    <p:sldId id="261" r:id="rId23"/>
    <p:sldId id="272" r:id="rId24"/>
    <p:sldId id="273" r:id="rId25"/>
    <p:sldId id="274" r:id="rId26"/>
    <p:sldId id="275" r:id="rId27"/>
    <p:sldId id="292" r:id="rId28"/>
    <p:sldId id="29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01"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94"/>
    </p:cViewPr>
  </p:sorterViewPr>
  <p:notesViewPr>
    <p:cSldViewPr>
      <p:cViewPr>
        <p:scale>
          <a:sx n="100" d="100"/>
          <a:sy n="100" d="100"/>
        </p:scale>
        <p:origin x="-1632" y="22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7EF53-6FB2-4CCA-920A-C1782E41FB6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98C5941-F241-4F28-9BDA-963A7BE0B4B1}">
      <dgm:prSet phldrT="[Text]"/>
      <dgm:spPr/>
      <dgm:t>
        <a:bodyPr/>
        <a:lstStyle/>
        <a:p>
          <a:r>
            <a:rPr lang="en-US" dirty="0" smtClean="0"/>
            <a:t>Differentiation is NOT…</a:t>
          </a:r>
          <a:endParaRPr lang="en-US" dirty="0"/>
        </a:p>
      </dgm:t>
    </dgm:pt>
    <dgm:pt modelId="{14293090-BF1B-4C6E-90C7-64BAE21A0682}" type="parTrans" cxnId="{703E36DD-43F2-4BF7-95B3-6A0E4B59A68D}">
      <dgm:prSet/>
      <dgm:spPr/>
      <dgm:t>
        <a:bodyPr/>
        <a:lstStyle/>
        <a:p>
          <a:endParaRPr lang="en-US"/>
        </a:p>
      </dgm:t>
    </dgm:pt>
    <dgm:pt modelId="{1314C00C-FC28-4F1E-9C0D-93867B51D463}" type="sibTrans" cxnId="{703E36DD-43F2-4BF7-95B3-6A0E4B59A68D}">
      <dgm:prSet/>
      <dgm:spPr/>
      <dgm:t>
        <a:bodyPr/>
        <a:lstStyle/>
        <a:p>
          <a:endParaRPr lang="en-US"/>
        </a:p>
      </dgm:t>
    </dgm:pt>
    <dgm:pt modelId="{69A61EE6-3997-42CB-BF17-FA66196028AD}">
      <dgm:prSet phldrT="[Text]"/>
      <dgm:spPr/>
      <dgm:t>
        <a:bodyPr/>
        <a:lstStyle/>
        <a:p>
          <a:r>
            <a:rPr lang="en-US" dirty="0" smtClean="0"/>
            <a:t>individualized </a:t>
          </a:r>
        </a:p>
        <a:p>
          <a:r>
            <a:rPr lang="en-US" dirty="0" smtClean="0"/>
            <a:t>instruction</a:t>
          </a:r>
          <a:endParaRPr lang="en-US" dirty="0"/>
        </a:p>
      </dgm:t>
    </dgm:pt>
    <dgm:pt modelId="{D7B8C487-079D-4486-B4CA-9842B8A3003A}" type="parTrans" cxnId="{0BF7C337-FA20-4680-B8AD-9DC9D7288239}">
      <dgm:prSet/>
      <dgm:spPr/>
      <dgm:t>
        <a:bodyPr/>
        <a:lstStyle/>
        <a:p>
          <a:endParaRPr lang="en-US"/>
        </a:p>
      </dgm:t>
    </dgm:pt>
    <dgm:pt modelId="{BE368BDD-4843-4C25-ACFC-D4F2FBF592C7}" type="sibTrans" cxnId="{0BF7C337-FA20-4680-B8AD-9DC9D7288239}">
      <dgm:prSet/>
      <dgm:spPr/>
      <dgm:t>
        <a:bodyPr/>
        <a:lstStyle/>
        <a:p>
          <a:endParaRPr lang="en-US"/>
        </a:p>
      </dgm:t>
    </dgm:pt>
    <dgm:pt modelId="{2132B7FC-5074-498E-8C9A-F9513847C466}">
      <dgm:prSet phldrT="[Text]"/>
      <dgm:spPr/>
      <dgm:t>
        <a:bodyPr/>
        <a:lstStyle/>
        <a:p>
          <a:r>
            <a:rPr lang="en-US" dirty="0" smtClean="0"/>
            <a:t>just small </a:t>
          </a:r>
        </a:p>
        <a:p>
          <a:r>
            <a:rPr lang="en-US" dirty="0" smtClean="0"/>
            <a:t>group work</a:t>
          </a:r>
          <a:endParaRPr lang="en-US" dirty="0"/>
        </a:p>
      </dgm:t>
    </dgm:pt>
    <dgm:pt modelId="{9786DAD4-4CA3-43DD-9F9C-B5E90DF5151D}" type="parTrans" cxnId="{3023F61F-12F2-467A-B77A-FB2B51222F7A}">
      <dgm:prSet/>
      <dgm:spPr/>
      <dgm:t>
        <a:bodyPr/>
        <a:lstStyle/>
        <a:p>
          <a:endParaRPr lang="en-US"/>
        </a:p>
      </dgm:t>
    </dgm:pt>
    <dgm:pt modelId="{A31CA754-21D4-4B56-AE14-FD7F905A8027}" type="sibTrans" cxnId="{3023F61F-12F2-467A-B77A-FB2B51222F7A}">
      <dgm:prSet/>
      <dgm:spPr/>
      <dgm:t>
        <a:bodyPr/>
        <a:lstStyle/>
        <a:p>
          <a:endParaRPr lang="en-US"/>
        </a:p>
      </dgm:t>
    </dgm:pt>
    <dgm:pt modelId="{F1EA3632-DCA3-4E13-B32A-C41FA1431CFD}">
      <dgm:prSet phldrT="[Text]"/>
      <dgm:spPr/>
      <dgm:t>
        <a:bodyPr/>
        <a:lstStyle/>
        <a:p>
          <a:r>
            <a:rPr lang="en-US" dirty="0" smtClean="0"/>
            <a:t>making things comfortable/easier for students</a:t>
          </a:r>
          <a:endParaRPr lang="en-US" dirty="0"/>
        </a:p>
      </dgm:t>
    </dgm:pt>
    <dgm:pt modelId="{D30F6AF9-0AC2-4C9A-9410-464959C73C72}" type="parTrans" cxnId="{84093045-03A2-4633-89B9-B244F37715F5}">
      <dgm:prSet/>
      <dgm:spPr/>
      <dgm:t>
        <a:bodyPr/>
        <a:lstStyle/>
        <a:p>
          <a:endParaRPr lang="en-US"/>
        </a:p>
      </dgm:t>
    </dgm:pt>
    <dgm:pt modelId="{DDE5CEC5-D80F-4A82-B0FC-7884CE822B98}" type="sibTrans" cxnId="{84093045-03A2-4633-89B9-B244F37715F5}">
      <dgm:prSet/>
      <dgm:spPr/>
      <dgm:t>
        <a:bodyPr/>
        <a:lstStyle/>
        <a:p>
          <a:endParaRPr lang="en-US"/>
        </a:p>
      </dgm:t>
    </dgm:pt>
    <dgm:pt modelId="{37DC480B-9E17-4BDF-A9D9-D18D0F51C24C}">
      <dgm:prSet phldrT="[Text]"/>
      <dgm:spPr/>
      <dgm:t>
        <a:bodyPr/>
        <a:lstStyle/>
        <a:p>
          <a:r>
            <a:rPr lang="en-US" dirty="0" smtClean="0"/>
            <a:t>changing up </a:t>
          </a:r>
        </a:p>
        <a:p>
          <a:r>
            <a:rPr lang="en-US" dirty="0" smtClean="0"/>
            <a:t>your style</a:t>
          </a:r>
          <a:endParaRPr lang="en-US" dirty="0"/>
        </a:p>
      </dgm:t>
    </dgm:pt>
    <dgm:pt modelId="{B1CF54B8-151D-4973-A334-7143E1C40E3E}" type="parTrans" cxnId="{C7E31AC9-E67E-497B-893C-BBCBB79CEE89}">
      <dgm:prSet/>
      <dgm:spPr/>
      <dgm:t>
        <a:bodyPr/>
        <a:lstStyle/>
        <a:p>
          <a:endParaRPr lang="en-US"/>
        </a:p>
      </dgm:t>
    </dgm:pt>
    <dgm:pt modelId="{15B5BFD6-D1A2-4C26-9CDC-C310529FE2F0}" type="sibTrans" cxnId="{C7E31AC9-E67E-497B-893C-BBCBB79CEE89}">
      <dgm:prSet/>
      <dgm:spPr/>
      <dgm:t>
        <a:bodyPr/>
        <a:lstStyle/>
        <a:p>
          <a:endParaRPr lang="en-US"/>
        </a:p>
      </dgm:t>
    </dgm:pt>
    <dgm:pt modelId="{444C94DC-C3A3-48D7-8080-CC17A8DD6336}" type="pres">
      <dgm:prSet presAssocID="{E667EF53-6FB2-4CCA-920A-C1782E41FB66}" presName="diagram" presStyleCnt="0">
        <dgm:presLayoutVars>
          <dgm:chMax val="1"/>
          <dgm:dir/>
          <dgm:animLvl val="ctr"/>
          <dgm:resizeHandles val="exact"/>
        </dgm:presLayoutVars>
      </dgm:prSet>
      <dgm:spPr/>
      <dgm:t>
        <a:bodyPr/>
        <a:lstStyle/>
        <a:p>
          <a:endParaRPr lang="en-US"/>
        </a:p>
      </dgm:t>
    </dgm:pt>
    <dgm:pt modelId="{9409ABC4-68D1-4CEB-A685-453615E29EBE}" type="pres">
      <dgm:prSet presAssocID="{E667EF53-6FB2-4CCA-920A-C1782E41FB66}" presName="matrix" presStyleCnt="0"/>
      <dgm:spPr/>
    </dgm:pt>
    <dgm:pt modelId="{5B5B94FE-B637-4459-B534-C85D8CA43E59}" type="pres">
      <dgm:prSet presAssocID="{E667EF53-6FB2-4CCA-920A-C1782E41FB66}" presName="tile1" presStyleLbl="node1" presStyleIdx="0" presStyleCnt="4"/>
      <dgm:spPr/>
      <dgm:t>
        <a:bodyPr/>
        <a:lstStyle/>
        <a:p>
          <a:endParaRPr lang="en-US"/>
        </a:p>
      </dgm:t>
    </dgm:pt>
    <dgm:pt modelId="{1831D653-05A1-4B17-9126-48E41611E78F}" type="pres">
      <dgm:prSet presAssocID="{E667EF53-6FB2-4CCA-920A-C1782E41FB66}" presName="tile1text" presStyleLbl="node1" presStyleIdx="0" presStyleCnt="4">
        <dgm:presLayoutVars>
          <dgm:chMax val="0"/>
          <dgm:chPref val="0"/>
          <dgm:bulletEnabled val="1"/>
        </dgm:presLayoutVars>
      </dgm:prSet>
      <dgm:spPr/>
      <dgm:t>
        <a:bodyPr/>
        <a:lstStyle/>
        <a:p>
          <a:endParaRPr lang="en-US"/>
        </a:p>
      </dgm:t>
    </dgm:pt>
    <dgm:pt modelId="{6708CD87-7C97-4246-A022-872D78674CC9}" type="pres">
      <dgm:prSet presAssocID="{E667EF53-6FB2-4CCA-920A-C1782E41FB66}" presName="tile2" presStyleLbl="node1" presStyleIdx="1" presStyleCnt="4"/>
      <dgm:spPr/>
      <dgm:t>
        <a:bodyPr/>
        <a:lstStyle/>
        <a:p>
          <a:endParaRPr lang="en-US"/>
        </a:p>
      </dgm:t>
    </dgm:pt>
    <dgm:pt modelId="{841BAE80-6DE4-4A59-88D6-B229911C52A3}" type="pres">
      <dgm:prSet presAssocID="{E667EF53-6FB2-4CCA-920A-C1782E41FB66}" presName="tile2text" presStyleLbl="node1" presStyleIdx="1" presStyleCnt="4">
        <dgm:presLayoutVars>
          <dgm:chMax val="0"/>
          <dgm:chPref val="0"/>
          <dgm:bulletEnabled val="1"/>
        </dgm:presLayoutVars>
      </dgm:prSet>
      <dgm:spPr/>
      <dgm:t>
        <a:bodyPr/>
        <a:lstStyle/>
        <a:p>
          <a:endParaRPr lang="en-US"/>
        </a:p>
      </dgm:t>
    </dgm:pt>
    <dgm:pt modelId="{15AA78D1-04EA-4A1C-B97E-767DB6C92D53}" type="pres">
      <dgm:prSet presAssocID="{E667EF53-6FB2-4CCA-920A-C1782E41FB66}" presName="tile3" presStyleLbl="node1" presStyleIdx="2" presStyleCnt="4"/>
      <dgm:spPr/>
      <dgm:t>
        <a:bodyPr/>
        <a:lstStyle/>
        <a:p>
          <a:endParaRPr lang="en-US"/>
        </a:p>
      </dgm:t>
    </dgm:pt>
    <dgm:pt modelId="{5696FE75-327F-4C60-B4EC-A78CD847E23E}" type="pres">
      <dgm:prSet presAssocID="{E667EF53-6FB2-4CCA-920A-C1782E41FB66}" presName="tile3text" presStyleLbl="node1" presStyleIdx="2" presStyleCnt="4">
        <dgm:presLayoutVars>
          <dgm:chMax val="0"/>
          <dgm:chPref val="0"/>
          <dgm:bulletEnabled val="1"/>
        </dgm:presLayoutVars>
      </dgm:prSet>
      <dgm:spPr/>
      <dgm:t>
        <a:bodyPr/>
        <a:lstStyle/>
        <a:p>
          <a:endParaRPr lang="en-US"/>
        </a:p>
      </dgm:t>
    </dgm:pt>
    <dgm:pt modelId="{2D811B4C-E004-46C7-8819-59241E6FCE9E}" type="pres">
      <dgm:prSet presAssocID="{E667EF53-6FB2-4CCA-920A-C1782E41FB66}" presName="tile4" presStyleLbl="node1" presStyleIdx="3" presStyleCnt="4"/>
      <dgm:spPr/>
      <dgm:t>
        <a:bodyPr/>
        <a:lstStyle/>
        <a:p>
          <a:endParaRPr lang="en-US"/>
        </a:p>
      </dgm:t>
    </dgm:pt>
    <dgm:pt modelId="{E0275D29-8217-4EFF-AF1E-3E7D4501EEC0}" type="pres">
      <dgm:prSet presAssocID="{E667EF53-6FB2-4CCA-920A-C1782E41FB66}" presName="tile4text" presStyleLbl="node1" presStyleIdx="3" presStyleCnt="4">
        <dgm:presLayoutVars>
          <dgm:chMax val="0"/>
          <dgm:chPref val="0"/>
          <dgm:bulletEnabled val="1"/>
        </dgm:presLayoutVars>
      </dgm:prSet>
      <dgm:spPr/>
      <dgm:t>
        <a:bodyPr/>
        <a:lstStyle/>
        <a:p>
          <a:endParaRPr lang="en-US"/>
        </a:p>
      </dgm:t>
    </dgm:pt>
    <dgm:pt modelId="{2BEB1A41-055B-4174-9D69-5177077E260D}" type="pres">
      <dgm:prSet presAssocID="{E667EF53-6FB2-4CCA-920A-C1782E41FB66}" presName="centerTile" presStyleLbl="fgShp" presStyleIdx="0" presStyleCnt="1">
        <dgm:presLayoutVars>
          <dgm:chMax val="0"/>
          <dgm:chPref val="0"/>
        </dgm:presLayoutVars>
      </dgm:prSet>
      <dgm:spPr/>
      <dgm:t>
        <a:bodyPr/>
        <a:lstStyle/>
        <a:p>
          <a:endParaRPr lang="en-US"/>
        </a:p>
      </dgm:t>
    </dgm:pt>
  </dgm:ptLst>
  <dgm:cxnLst>
    <dgm:cxn modelId="{2BF163D9-E990-4EEC-9495-6E36FFBBF965}" type="presOf" srcId="{69A61EE6-3997-42CB-BF17-FA66196028AD}" destId="{1831D653-05A1-4B17-9126-48E41611E78F}" srcOrd="1" destOrd="0" presId="urn:microsoft.com/office/officeart/2005/8/layout/matrix1"/>
    <dgm:cxn modelId="{ADE8CD01-49E8-4DB5-BD22-8056BC531DC0}" type="presOf" srcId="{37DC480B-9E17-4BDF-A9D9-D18D0F51C24C}" destId="{2D811B4C-E004-46C7-8819-59241E6FCE9E}" srcOrd="0" destOrd="0" presId="urn:microsoft.com/office/officeart/2005/8/layout/matrix1"/>
    <dgm:cxn modelId="{FC09809F-E154-4972-8B16-83E4ED67D616}" type="presOf" srcId="{2132B7FC-5074-498E-8C9A-F9513847C466}" destId="{841BAE80-6DE4-4A59-88D6-B229911C52A3}" srcOrd="1" destOrd="0" presId="urn:microsoft.com/office/officeart/2005/8/layout/matrix1"/>
    <dgm:cxn modelId="{703E36DD-43F2-4BF7-95B3-6A0E4B59A68D}" srcId="{E667EF53-6FB2-4CCA-920A-C1782E41FB66}" destId="{898C5941-F241-4F28-9BDA-963A7BE0B4B1}" srcOrd="0" destOrd="0" parTransId="{14293090-BF1B-4C6E-90C7-64BAE21A0682}" sibTransId="{1314C00C-FC28-4F1E-9C0D-93867B51D463}"/>
    <dgm:cxn modelId="{C7E31AC9-E67E-497B-893C-BBCBB79CEE89}" srcId="{898C5941-F241-4F28-9BDA-963A7BE0B4B1}" destId="{37DC480B-9E17-4BDF-A9D9-D18D0F51C24C}" srcOrd="3" destOrd="0" parTransId="{B1CF54B8-151D-4973-A334-7143E1C40E3E}" sibTransId="{15B5BFD6-D1A2-4C26-9CDC-C310529FE2F0}"/>
    <dgm:cxn modelId="{0D809F91-0E9E-4EF2-A179-A4872547D564}" type="presOf" srcId="{69A61EE6-3997-42CB-BF17-FA66196028AD}" destId="{5B5B94FE-B637-4459-B534-C85D8CA43E59}" srcOrd="0" destOrd="0" presId="urn:microsoft.com/office/officeart/2005/8/layout/matrix1"/>
    <dgm:cxn modelId="{C44CF648-1093-4B0B-9693-02620EE3AAB6}" type="presOf" srcId="{2132B7FC-5074-498E-8C9A-F9513847C466}" destId="{6708CD87-7C97-4246-A022-872D78674CC9}" srcOrd="0" destOrd="0" presId="urn:microsoft.com/office/officeart/2005/8/layout/matrix1"/>
    <dgm:cxn modelId="{0BF7C337-FA20-4680-B8AD-9DC9D7288239}" srcId="{898C5941-F241-4F28-9BDA-963A7BE0B4B1}" destId="{69A61EE6-3997-42CB-BF17-FA66196028AD}" srcOrd="0" destOrd="0" parTransId="{D7B8C487-079D-4486-B4CA-9842B8A3003A}" sibTransId="{BE368BDD-4843-4C25-ACFC-D4F2FBF592C7}"/>
    <dgm:cxn modelId="{CC634802-2BC8-4A6C-AFB4-89F412945D40}" type="presOf" srcId="{F1EA3632-DCA3-4E13-B32A-C41FA1431CFD}" destId="{15AA78D1-04EA-4A1C-B97E-767DB6C92D53}" srcOrd="0" destOrd="0" presId="urn:microsoft.com/office/officeart/2005/8/layout/matrix1"/>
    <dgm:cxn modelId="{0854D573-1FC0-4833-9C3C-50FF0E3CF767}" type="presOf" srcId="{37DC480B-9E17-4BDF-A9D9-D18D0F51C24C}" destId="{E0275D29-8217-4EFF-AF1E-3E7D4501EEC0}" srcOrd="1" destOrd="0" presId="urn:microsoft.com/office/officeart/2005/8/layout/matrix1"/>
    <dgm:cxn modelId="{3AC700ED-F616-4DDB-B5E0-DD3C6A620E7F}" type="presOf" srcId="{E667EF53-6FB2-4CCA-920A-C1782E41FB66}" destId="{444C94DC-C3A3-48D7-8080-CC17A8DD6336}" srcOrd="0" destOrd="0" presId="urn:microsoft.com/office/officeart/2005/8/layout/matrix1"/>
    <dgm:cxn modelId="{3023F61F-12F2-467A-B77A-FB2B51222F7A}" srcId="{898C5941-F241-4F28-9BDA-963A7BE0B4B1}" destId="{2132B7FC-5074-498E-8C9A-F9513847C466}" srcOrd="1" destOrd="0" parTransId="{9786DAD4-4CA3-43DD-9F9C-B5E90DF5151D}" sibTransId="{A31CA754-21D4-4B56-AE14-FD7F905A8027}"/>
    <dgm:cxn modelId="{84093045-03A2-4633-89B9-B244F37715F5}" srcId="{898C5941-F241-4F28-9BDA-963A7BE0B4B1}" destId="{F1EA3632-DCA3-4E13-B32A-C41FA1431CFD}" srcOrd="2" destOrd="0" parTransId="{D30F6AF9-0AC2-4C9A-9410-464959C73C72}" sibTransId="{DDE5CEC5-D80F-4A82-B0FC-7884CE822B98}"/>
    <dgm:cxn modelId="{F1CBB638-5A00-4C0C-A37A-41B6148BC547}" type="presOf" srcId="{898C5941-F241-4F28-9BDA-963A7BE0B4B1}" destId="{2BEB1A41-055B-4174-9D69-5177077E260D}" srcOrd="0" destOrd="0" presId="urn:microsoft.com/office/officeart/2005/8/layout/matrix1"/>
    <dgm:cxn modelId="{13908B12-EB63-43EE-94C7-062F04FA1EE5}" type="presOf" srcId="{F1EA3632-DCA3-4E13-B32A-C41FA1431CFD}" destId="{5696FE75-327F-4C60-B4EC-A78CD847E23E}" srcOrd="1" destOrd="0" presId="urn:microsoft.com/office/officeart/2005/8/layout/matrix1"/>
    <dgm:cxn modelId="{5E7D35C3-68D3-46E8-87D2-BDA983E0CCA3}" type="presParOf" srcId="{444C94DC-C3A3-48D7-8080-CC17A8DD6336}" destId="{9409ABC4-68D1-4CEB-A685-453615E29EBE}" srcOrd="0" destOrd="0" presId="urn:microsoft.com/office/officeart/2005/8/layout/matrix1"/>
    <dgm:cxn modelId="{79112DAD-A922-4474-A728-2E01DDE4BAA8}" type="presParOf" srcId="{9409ABC4-68D1-4CEB-A685-453615E29EBE}" destId="{5B5B94FE-B637-4459-B534-C85D8CA43E59}" srcOrd="0" destOrd="0" presId="urn:microsoft.com/office/officeart/2005/8/layout/matrix1"/>
    <dgm:cxn modelId="{D92498F0-5F41-47C7-9EC9-9958FD846595}" type="presParOf" srcId="{9409ABC4-68D1-4CEB-A685-453615E29EBE}" destId="{1831D653-05A1-4B17-9126-48E41611E78F}" srcOrd="1" destOrd="0" presId="urn:microsoft.com/office/officeart/2005/8/layout/matrix1"/>
    <dgm:cxn modelId="{9DEF577F-54C1-4FD0-B5F5-783D6F5C02F2}" type="presParOf" srcId="{9409ABC4-68D1-4CEB-A685-453615E29EBE}" destId="{6708CD87-7C97-4246-A022-872D78674CC9}" srcOrd="2" destOrd="0" presId="urn:microsoft.com/office/officeart/2005/8/layout/matrix1"/>
    <dgm:cxn modelId="{33EFE6C5-4B24-4D88-88D6-B7DB66A3AFDA}" type="presParOf" srcId="{9409ABC4-68D1-4CEB-A685-453615E29EBE}" destId="{841BAE80-6DE4-4A59-88D6-B229911C52A3}" srcOrd="3" destOrd="0" presId="urn:microsoft.com/office/officeart/2005/8/layout/matrix1"/>
    <dgm:cxn modelId="{75933DAD-2560-48F0-A031-FA210462E120}" type="presParOf" srcId="{9409ABC4-68D1-4CEB-A685-453615E29EBE}" destId="{15AA78D1-04EA-4A1C-B97E-767DB6C92D53}" srcOrd="4" destOrd="0" presId="urn:microsoft.com/office/officeart/2005/8/layout/matrix1"/>
    <dgm:cxn modelId="{C6415C39-8331-49D3-B68F-288F4A246EF1}" type="presParOf" srcId="{9409ABC4-68D1-4CEB-A685-453615E29EBE}" destId="{5696FE75-327F-4C60-B4EC-A78CD847E23E}" srcOrd="5" destOrd="0" presId="urn:microsoft.com/office/officeart/2005/8/layout/matrix1"/>
    <dgm:cxn modelId="{78D849CB-C164-451A-941D-E838376B7603}" type="presParOf" srcId="{9409ABC4-68D1-4CEB-A685-453615E29EBE}" destId="{2D811B4C-E004-46C7-8819-59241E6FCE9E}" srcOrd="6" destOrd="0" presId="urn:microsoft.com/office/officeart/2005/8/layout/matrix1"/>
    <dgm:cxn modelId="{8B8FA5A1-1FC6-4CB6-BD02-B35F3B047611}" type="presParOf" srcId="{9409ABC4-68D1-4CEB-A685-453615E29EBE}" destId="{E0275D29-8217-4EFF-AF1E-3E7D4501EEC0}" srcOrd="7" destOrd="0" presId="urn:microsoft.com/office/officeart/2005/8/layout/matrix1"/>
    <dgm:cxn modelId="{86C17D6C-810A-4A40-97CF-4C62696E6B8A}" type="presParOf" srcId="{444C94DC-C3A3-48D7-8080-CC17A8DD6336}" destId="{2BEB1A41-055B-4174-9D69-5177077E260D}"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9AF136-1AA0-4262-A13D-3FE8CEE0A4E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E3E1BDF9-8811-4E5A-814A-DDCC807B3D03}">
      <dgm:prSet phldrT="[Text]"/>
      <dgm:spPr/>
      <dgm:t>
        <a:bodyPr/>
        <a:lstStyle/>
        <a:p>
          <a:r>
            <a:rPr lang="en-US" dirty="0" smtClean="0"/>
            <a:t>Differentiation IS…</a:t>
          </a:r>
          <a:endParaRPr lang="en-US" dirty="0"/>
        </a:p>
      </dgm:t>
    </dgm:pt>
    <dgm:pt modelId="{98FC0D46-2E1A-45AD-95C9-E466AA0A25D4}" type="parTrans" cxnId="{92CF1BD9-3E8E-4836-836A-614C5591A36A}">
      <dgm:prSet/>
      <dgm:spPr/>
      <dgm:t>
        <a:bodyPr/>
        <a:lstStyle/>
        <a:p>
          <a:endParaRPr lang="en-US"/>
        </a:p>
      </dgm:t>
    </dgm:pt>
    <dgm:pt modelId="{A682C288-C16B-4467-BC65-CC98A97E8902}" type="sibTrans" cxnId="{92CF1BD9-3E8E-4836-836A-614C5591A36A}">
      <dgm:prSet/>
      <dgm:spPr/>
      <dgm:t>
        <a:bodyPr/>
        <a:lstStyle/>
        <a:p>
          <a:endParaRPr lang="en-US"/>
        </a:p>
      </dgm:t>
    </dgm:pt>
    <dgm:pt modelId="{E5C41618-68D3-4659-8435-DDAB8C6E730B}">
      <dgm:prSet phldrT="[Text]"/>
      <dgm:spPr/>
      <dgm:t>
        <a:bodyPr/>
        <a:lstStyle/>
        <a:p>
          <a:r>
            <a:rPr lang="en-US" dirty="0" smtClean="0"/>
            <a:t>a teacher who collects and uses assessment data</a:t>
          </a:r>
          <a:endParaRPr lang="en-US" dirty="0"/>
        </a:p>
      </dgm:t>
    </dgm:pt>
    <dgm:pt modelId="{6338AC5F-8C1C-435E-A837-1D205D5A3123}" type="parTrans" cxnId="{40726DC3-943D-41C0-A494-E2005005386E}">
      <dgm:prSet/>
      <dgm:spPr/>
      <dgm:t>
        <a:bodyPr/>
        <a:lstStyle/>
        <a:p>
          <a:endParaRPr lang="en-US"/>
        </a:p>
      </dgm:t>
    </dgm:pt>
    <dgm:pt modelId="{1D92EE01-8891-4AAD-B5BB-FD20A7ED75E0}" type="sibTrans" cxnId="{40726DC3-943D-41C0-A494-E2005005386E}">
      <dgm:prSet/>
      <dgm:spPr/>
      <dgm:t>
        <a:bodyPr/>
        <a:lstStyle/>
        <a:p>
          <a:endParaRPr lang="en-US"/>
        </a:p>
      </dgm:t>
    </dgm:pt>
    <dgm:pt modelId="{C03FA9BD-202F-48A8-A88F-16AB30C3AF4B}">
      <dgm:prSet phldrT="[Text]"/>
      <dgm:spPr/>
      <dgm:t>
        <a:bodyPr/>
        <a:lstStyle/>
        <a:p>
          <a:r>
            <a:rPr lang="en-US" dirty="0" smtClean="0"/>
            <a:t>a teacher who recognizes students need more than one way to experience learning</a:t>
          </a:r>
          <a:endParaRPr lang="en-US" dirty="0"/>
        </a:p>
      </dgm:t>
    </dgm:pt>
    <dgm:pt modelId="{58EF3E07-380B-42B7-A7C8-A0F11F24C408}" type="parTrans" cxnId="{7AECCC6C-63B7-4069-99AE-FDD8A814C9E6}">
      <dgm:prSet/>
      <dgm:spPr/>
      <dgm:t>
        <a:bodyPr/>
        <a:lstStyle/>
        <a:p>
          <a:endParaRPr lang="en-US"/>
        </a:p>
      </dgm:t>
    </dgm:pt>
    <dgm:pt modelId="{FBEB76B9-0540-4081-921C-D57640CD76DC}" type="sibTrans" cxnId="{7AECCC6C-63B7-4069-99AE-FDD8A814C9E6}">
      <dgm:prSet/>
      <dgm:spPr/>
      <dgm:t>
        <a:bodyPr/>
        <a:lstStyle/>
        <a:p>
          <a:endParaRPr lang="en-US"/>
        </a:p>
      </dgm:t>
    </dgm:pt>
    <dgm:pt modelId="{DDA92CC9-F6AA-4A67-9BDE-DD4DD2F3637E}">
      <dgm:prSet phldrT="[Text]"/>
      <dgm:spPr/>
      <dgm:t>
        <a:bodyPr/>
        <a:lstStyle/>
        <a:p>
          <a:r>
            <a:rPr lang="en-US" dirty="0" smtClean="0"/>
            <a:t>a teacher who is proactive rather than reactive</a:t>
          </a:r>
          <a:endParaRPr lang="en-US" dirty="0"/>
        </a:p>
      </dgm:t>
    </dgm:pt>
    <dgm:pt modelId="{C89667AE-4B26-492C-AF48-87CAECB44A4A}" type="parTrans" cxnId="{BA12FCE1-494F-48C1-AB40-59D37205C878}">
      <dgm:prSet/>
      <dgm:spPr/>
      <dgm:t>
        <a:bodyPr/>
        <a:lstStyle/>
        <a:p>
          <a:endParaRPr lang="en-US"/>
        </a:p>
      </dgm:t>
    </dgm:pt>
    <dgm:pt modelId="{83B2F2F0-7E2C-4FF3-8213-E41C5D4902E2}" type="sibTrans" cxnId="{BA12FCE1-494F-48C1-AB40-59D37205C878}">
      <dgm:prSet/>
      <dgm:spPr/>
      <dgm:t>
        <a:bodyPr/>
        <a:lstStyle/>
        <a:p>
          <a:endParaRPr lang="en-US"/>
        </a:p>
      </dgm:t>
    </dgm:pt>
    <dgm:pt modelId="{7846ACCA-9E12-40BF-BF47-1994CF0E8427}">
      <dgm:prSet phldrT="[Text]"/>
      <dgm:spPr/>
      <dgm:t>
        <a:bodyPr/>
        <a:lstStyle/>
        <a:p>
          <a:r>
            <a:rPr lang="en-US" dirty="0" smtClean="0"/>
            <a:t>balancing effort with SUCCESS!</a:t>
          </a:r>
          <a:endParaRPr lang="en-US" dirty="0"/>
        </a:p>
      </dgm:t>
    </dgm:pt>
    <dgm:pt modelId="{DA59BBE9-43BC-4DD5-81B6-FCE54B3EE464}" type="parTrans" cxnId="{2169AB3C-369E-4D88-8223-A7664C80AD37}">
      <dgm:prSet/>
      <dgm:spPr/>
      <dgm:t>
        <a:bodyPr/>
        <a:lstStyle/>
        <a:p>
          <a:endParaRPr lang="en-US"/>
        </a:p>
      </dgm:t>
    </dgm:pt>
    <dgm:pt modelId="{F1180378-80DF-4A49-B12B-CDE250A8FD08}" type="sibTrans" cxnId="{2169AB3C-369E-4D88-8223-A7664C80AD37}">
      <dgm:prSet/>
      <dgm:spPr/>
      <dgm:t>
        <a:bodyPr/>
        <a:lstStyle/>
        <a:p>
          <a:endParaRPr lang="en-US"/>
        </a:p>
      </dgm:t>
    </dgm:pt>
    <dgm:pt modelId="{53F52F09-6962-4723-85AF-505734667CAC}" type="pres">
      <dgm:prSet presAssocID="{879AF136-1AA0-4262-A13D-3FE8CEE0A4EC}" presName="diagram" presStyleCnt="0">
        <dgm:presLayoutVars>
          <dgm:chMax val="1"/>
          <dgm:dir/>
          <dgm:animLvl val="ctr"/>
          <dgm:resizeHandles val="exact"/>
        </dgm:presLayoutVars>
      </dgm:prSet>
      <dgm:spPr/>
      <dgm:t>
        <a:bodyPr/>
        <a:lstStyle/>
        <a:p>
          <a:endParaRPr lang="en-US"/>
        </a:p>
      </dgm:t>
    </dgm:pt>
    <dgm:pt modelId="{692A08A6-A16D-4BA0-A949-9EB33F5C6D2D}" type="pres">
      <dgm:prSet presAssocID="{879AF136-1AA0-4262-A13D-3FE8CEE0A4EC}" presName="matrix" presStyleCnt="0"/>
      <dgm:spPr/>
    </dgm:pt>
    <dgm:pt modelId="{C16EC065-383F-43B2-B31B-1819D4DEA391}" type="pres">
      <dgm:prSet presAssocID="{879AF136-1AA0-4262-A13D-3FE8CEE0A4EC}" presName="tile1" presStyleLbl="node1" presStyleIdx="0" presStyleCnt="4" custLinFactNeighborY="-1250"/>
      <dgm:spPr/>
      <dgm:t>
        <a:bodyPr/>
        <a:lstStyle/>
        <a:p>
          <a:endParaRPr lang="en-US"/>
        </a:p>
      </dgm:t>
    </dgm:pt>
    <dgm:pt modelId="{715E616F-8CDA-4215-8625-D6936B08AA9F}" type="pres">
      <dgm:prSet presAssocID="{879AF136-1AA0-4262-A13D-3FE8CEE0A4EC}" presName="tile1text" presStyleLbl="node1" presStyleIdx="0" presStyleCnt="4">
        <dgm:presLayoutVars>
          <dgm:chMax val="0"/>
          <dgm:chPref val="0"/>
          <dgm:bulletEnabled val="1"/>
        </dgm:presLayoutVars>
      </dgm:prSet>
      <dgm:spPr/>
      <dgm:t>
        <a:bodyPr/>
        <a:lstStyle/>
        <a:p>
          <a:endParaRPr lang="en-US"/>
        </a:p>
      </dgm:t>
    </dgm:pt>
    <dgm:pt modelId="{4E25A7DA-A4F3-4DF6-B216-E3E55CFB297F}" type="pres">
      <dgm:prSet presAssocID="{879AF136-1AA0-4262-A13D-3FE8CEE0A4EC}" presName="tile2" presStyleLbl="node1" presStyleIdx="1" presStyleCnt="4"/>
      <dgm:spPr/>
      <dgm:t>
        <a:bodyPr/>
        <a:lstStyle/>
        <a:p>
          <a:endParaRPr lang="en-US"/>
        </a:p>
      </dgm:t>
    </dgm:pt>
    <dgm:pt modelId="{B006D559-1B5D-404A-B74F-3F325E2BCD32}" type="pres">
      <dgm:prSet presAssocID="{879AF136-1AA0-4262-A13D-3FE8CEE0A4EC}" presName="tile2text" presStyleLbl="node1" presStyleIdx="1" presStyleCnt="4">
        <dgm:presLayoutVars>
          <dgm:chMax val="0"/>
          <dgm:chPref val="0"/>
          <dgm:bulletEnabled val="1"/>
        </dgm:presLayoutVars>
      </dgm:prSet>
      <dgm:spPr/>
      <dgm:t>
        <a:bodyPr/>
        <a:lstStyle/>
        <a:p>
          <a:endParaRPr lang="en-US"/>
        </a:p>
      </dgm:t>
    </dgm:pt>
    <dgm:pt modelId="{7ED36CB5-C2ED-49F7-8017-92A1E31AC6FA}" type="pres">
      <dgm:prSet presAssocID="{879AF136-1AA0-4262-A13D-3FE8CEE0A4EC}" presName="tile3" presStyleLbl="node1" presStyleIdx="2" presStyleCnt="4"/>
      <dgm:spPr/>
      <dgm:t>
        <a:bodyPr/>
        <a:lstStyle/>
        <a:p>
          <a:endParaRPr lang="en-US"/>
        </a:p>
      </dgm:t>
    </dgm:pt>
    <dgm:pt modelId="{4A41B632-B482-4CB1-ADD1-42EF37C9A1CB}" type="pres">
      <dgm:prSet presAssocID="{879AF136-1AA0-4262-A13D-3FE8CEE0A4EC}" presName="tile3text" presStyleLbl="node1" presStyleIdx="2" presStyleCnt="4">
        <dgm:presLayoutVars>
          <dgm:chMax val="0"/>
          <dgm:chPref val="0"/>
          <dgm:bulletEnabled val="1"/>
        </dgm:presLayoutVars>
      </dgm:prSet>
      <dgm:spPr/>
      <dgm:t>
        <a:bodyPr/>
        <a:lstStyle/>
        <a:p>
          <a:endParaRPr lang="en-US"/>
        </a:p>
      </dgm:t>
    </dgm:pt>
    <dgm:pt modelId="{3D335796-F839-490C-92B3-D5AA6D98A6DC}" type="pres">
      <dgm:prSet presAssocID="{879AF136-1AA0-4262-A13D-3FE8CEE0A4EC}" presName="tile4" presStyleLbl="node1" presStyleIdx="3" presStyleCnt="4"/>
      <dgm:spPr/>
      <dgm:t>
        <a:bodyPr/>
        <a:lstStyle/>
        <a:p>
          <a:endParaRPr lang="en-US"/>
        </a:p>
      </dgm:t>
    </dgm:pt>
    <dgm:pt modelId="{FD6B3D43-569B-4EFD-89F7-ACC97A67AF02}" type="pres">
      <dgm:prSet presAssocID="{879AF136-1AA0-4262-A13D-3FE8CEE0A4EC}" presName="tile4text" presStyleLbl="node1" presStyleIdx="3" presStyleCnt="4">
        <dgm:presLayoutVars>
          <dgm:chMax val="0"/>
          <dgm:chPref val="0"/>
          <dgm:bulletEnabled val="1"/>
        </dgm:presLayoutVars>
      </dgm:prSet>
      <dgm:spPr/>
      <dgm:t>
        <a:bodyPr/>
        <a:lstStyle/>
        <a:p>
          <a:endParaRPr lang="en-US"/>
        </a:p>
      </dgm:t>
    </dgm:pt>
    <dgm:pt modelId="{B46D44F7-B723-4F1F-B8A3-42F76A3F3B82}" type="pres">
      <dgm:prSet presAssocID="{879AF136-1AA0-4262-A13D-3FE8CEE0A4EC}" presName="centerTile" presStyleLbl="fgShp" presStyleIdx="0" presStyleCnt="1">
        <dgm:presLayoutVars>
          <dgm:chMax val="0"/>
          <dgm:chPref val="0"/>
        </dgm:presLayoutVars>
      </dgm:prSet>
      <dgm:spPr/>
      <dgm:t>
        <a:bodyPr/>
        <a:lstStyle/>
        <a:p>
          <a:endParaRPr lang="en-US"/>
        </a:p>
      </dgm:t>
    </dgm:pt>
  </dgm:ptLst>
  <dgm:cxnLst>
    <dgm:cxn modelId="{F88DFF4F-812D-4EC1-A0B8-471F74D55BC2}" type="presOf" srcId="{E5C41618-68D3-4659-8435-DDAB8C6E730B}" destId="{715E616F-8CDA-4215-8625-D6936B08AA9F}" srcOrd="1" destOrd="0" presId="urn:microsoft.com/office/officeart/2005/8/layout/matrix1"/>
    <dgm:cxn modelId="{BA12FCE1-494F-48C1-AB40-59D37205C878}" srcId="{E3E1BDF9-8811-4E5A-814A-DDCC807B3D03}" destId="{DDA92CC9-F6AA-4A67-9BDE-DD4DD2F3637E}" srcOrd="2" destOrd="0" parTransId="{C89667AE-4B26-492C-AF48-87CAECB44A4A}" sibTransId="{83B2F2F0-7E2C-4FF3-8213-E41C5D4902E2}"/>
    <dgm:cxn modelId="{5FA45482-F764-4CDE-8717-6684E1080CA0}" type="presOf" srcId="{879AF136-1AA0-4262-A13D-3FE8CEE0A4EC}" destId="{53F52F09-6962-4723-85AF-505734667CAC}" srcOrd="0" destOrd="0" presId="urn:microsoft.com/office/officeart/2005/8/layout/matrix1"/>
    <dgm:cxn modelId="{99A8ACDB-7FD1-47E0-820E-C169B8F3FB09}" type="presOf" srcId="{7846ACCA-9E12-40BF-BF47-1994CF0E8427}" destId="{3D335796-F839-490C-92B3-D5AA6D98A6DC}" srcOrd="0" destOrd="0" presId="urn:microsoft.com/office/officeart/2005/8/layout/matrix1"/>
    <dgm:cxn modelId="{92CF1BD9-3E8E-4836-836A-614C5591A36A}" srcId="{879AF136-1AA0-4262-A13D-3FE8CEE0A4EC}" destId="{E3E1BDF9-8811-4E5A-814A-DDCC807B3D03}" srcOrd="0" destOrd="0" parTransId="{98FC0D46-2E1A-45AD-95C9-E466AA0A25D4}" sibTransId="{A682C288-C16B-4467-BC65-CC98A97E8902}"/>
    <dgm:cxn modelId="{40726DC3-943D-41C0-A494-E2005005386E}" srcId="{E3E1BDF9-8811-4E5A-814A-DDCC807B3D03}" destId="{E5C41618-68D3-4659-8435-DDAB8C6E730B}" srcOrd="0" destOrd="0" parTransId="{6338AC5F-8C1C-435E-A837-1D205D5A3123}" sibTransId="{1D92EE01-8891-4AAD-B5BB-FD20A7ED75E0}"/>
    <dgm:cxn modelId="{8C176869-32A6-4D13-BDF4-79B223AC8183}" type="presOf" srcId="{DDA92CC9-F6AA-4A67-9BDE-DD4DD2F3637E}" destId="{7ED36CB5-C2ED-49F7-8017-92A1E31AC6FA}" srcOrd="0" destOrd="0" presId="urn:microsoft.com/office/officeart/2005/8/layout/matrix1"/>
    <dgm:cxn modelId="{2D91F69D-8827-4828-86F1-EC4D1D654B64}" type="presOf" srcId="{DDA92CC9-F6AA-4A67-9BDE-DD4DD2F3637E}" destId="{4A41B632-B482-4CB1-ADD1-42EF37C9A1CB}" srcOrd="1" destOrd="0" presId="urn:microsoft.com/office/officeart/2005/8/layout/matrix1"/>
    <dgm:cxn modelId="{8C6E8586-D45C-436B-80C9-1842CF96B1F7}" type="presOf" srcId="{C03FA9BD-202F-48A8-A88F-16AB30C3AF4B}" destId="{B006D559-1B5D-404A-B74F-3F325E2BCD32}" srcOrd="1" destOrd="0" presId="urn:microsoft.com/office/officeart/2005/8/layout/matrix1"/>
    <dgm:cxn modelId="{2169AB3C-369E-4D88-8223-A7664C80AD37}" srcId="{E3E1BDF9-8811-4E5A-814A-DDCC807B3D03}" destId="{7846ACCA-9E12-40BF-BF47-1994CF0E8427}" srcOrd="3" destOrd="0" parTransId="{DA59BBE9-43BC-4DD5-81B6-FCE54B3EE464}" sibTransId="{F1180378-80DF-4A49-B12B-CDE250A8FD08}"/>
    <dgm:cxn modelId="{386AFB2B-7517-4D8F-8D94-8930941960C2}" type="presOf" srcId="{E5C41618-68D3-4659-8435-DDAB8C6E730B}" destId="{C16EC065-383F-43B2-B31B-1819D4DEA391}" srcOrd="0" destOrd="0" presId="urn:microsoft.com/office/officeart/2005/8/layout/matrix1"/>
    <dgm:cxn modelId="{7AECCC6C-63B7-4069-99AE-FDD8A814C9E6}" srcId="{E3E1BDF9-8811-4E5A-814A-DDCC807B3D03}" destId="{C03FA9BD-202F-48A8-A88F-16AB30C3AF4B}" srcOrd="1" destOrd="0" parTransId="{58EF3E07-380B-42B7-A7C8-A0F11F24C408}" sibTransId="{FBEB76B9-0540-4081-921C-D57640CD76DC}"/>
    <dgm:cxn modelId="{59A81D42-8043-4CE2-B107-B00A20F4750F}" type="presOf" srcId="{7846ACCA-9E12-40BF-BF47-1994CF0E8427}" destId="{FD6B3D43-569B-4EFD-89F7-ACC97A67AF02}" srcOrd="1" destOrd="0" presId="urn:microsoft.com/office/officeart/2005/8/layout/matrix1"/>
    <dgm:cxn modelId="{8606B3E3-53DE-4EF8-87D8-DBF625034EEE}" type="presOf" srcId="{C03FA9BD-202F-48A8-A88F-16AB30C3AF4B}" destId="{4E25A7DA-A4F3-4DF6-B216-E3E55CFB297F}" srcOrd="0" destOrd="0" presId="urn:microsoft.com/office/officeart/2005/8/layout/matrix1"/>
    <dgm:cxn modelId="{B31DA419-8B8D-4B79-994D-BACDDF799303}" type="presOf" srcId="{E3E1BDF9-8811-4E5A-814A-DDCC807B3D03}" destId="{B46D44F7-B723-4F1F-B8A3-42F76A3F3B82}" srcOrd="0" destOrd="0" presId="urn:microsoft.com/office/officeart/2005/8/layout/matrix1"/>
    <dgm:cxn modelId="{A48A3587-4EBF-4670-BD12-BBE503B005E6}" type="presParOf" srcId="{53F52F09-6962-4723-85AF-505734667CAC}" destId="{692A08A6-A16D-4BA0-A949-9EB33F5C6D2D}" srcOrd="0" destOrd="0" presId="urn:microsoft.com/office/officeart/2005/8/layout/matrix1"/>
    <dgm:cxn modelId="{08C8C2A2-B486-425C-B0A0-E9A97CB61244}" type="presParOf" srcId="{692A08A6-A16D-4BA0-A949-9EB33F5C6D2D}" destId="{C16EC065-383F-43B2-B31B-1819D4DEA391}" srcOrd="0" destOrd="0" presId="urn:microsoft.com/office/officeart/2005/8/layout/matrix1"/>
    <dgm:cxn modelId="{8F58F9E1-3A25-4036-AF34-E4DD196FA309}" type="presParOf" srcId="{692A08A6-A16D-4BA0-A949-9EB33F5C6D2D}" destId="{715E616F-8CDA-4215-8625-D6936B08AA9F}" srcOrd="1" destOrd="0" presId="urn:microsoft.com/office/officeart/2005/8/layout/matrix1"/>
    <dgm:cxn modelId="{B9E776B2-BECB-4A10-A751-68A56B9BD0A8}" type="presParOf" srcId="{692A08A6-A16D-4BA0-A949-9EB33F5C6D2D}" destId="{4E25A7DA-A4F3-4DF6-B216-E3E55CFB297F}" srcOrd="2" destOrd="0" presId="urn:microsoft.com/office/officeart/2005/8/layout/matrix1"/>
    <dgm:cxn modelId="{3F009963-A4B8-4CE1-8181-117F04EA2A62}" type="presParOf" srcId="{692A08A6-A16D-4BA0-A949-9EB33F5C6D2D}" destId="{B006D559-1B5D-404A-B74F-3F325E2BCD32}" srcOrd="3" destOrd="0" presId="urn:microsoft.com/office/officeart/2005/8/layout/matrix1"/>
    <dgm:cxn modelId="{2897B190-8C93-4B4A-B34D-F3ED78B0F2A9}" type="presParOf" srcId="{692A08A6-A16D-4BA0-A949-9EB33F5C6D2D}" destId="{7ED36CB5-C2ED-49F7-8017-92A1E31AC6FA}" srcOrd="4" destOrd="0" presId="urn:microsoft.com/office/officeart/2005/8/layout/matrix1"/>
    <dgm:cxn modelId="{78FE141C-0C09-414E-9819-44455D4E05DD}" type="presParOf" srcId="{692A08A6-A16D-4BA0-A949-9EB33F5C6D2D}" destId="{4A41B632-B482-4CB1-ADD1-42EF37C9A1CB}" srcOrd="5" destOrd="0" presId="urn:microsoft.com/office/officeart/2005/8/layout/matrix1"/>
    <dgm:cxn modelId="{E1FF9656-80A1-4225-8FF7-CD8D6E3A042D}" type="presParOf" srcId="{692A08A6-A16D-4BA0-A949-9EB33F5C6D2D}" destId="{3D335796-F839-490C-92B3-D5AA6D98A6DC}" srcOrd="6" destOrd="0" presId="urn:microsoft.com/office/officeart/2005/8/layout/matrix1"/>
    <dgm:cxn modelId="{D636CE01-B3E6-4034-9BAE-5F350D1704B4}" type="presParOf" srcId="{692A08A6-A16D-4BA0-A949-9EB33F5C6D2D}" destId="{FD6B3D43-569B-4EFD-89F7-ACC97A67AF02}" srcOrd="7" destOrd="0" presId="urn:microsoft.com/office/officeart/2005/8/layout/matrix1"/>
    <dgm:cxn modelId="{7471A8E0-098F-4ADC-B4F7-FEB74ED184B3}" type="presParOf" srcId="{53F52F09-6962-4723-85AF-505734667CAC}" destId="{B46D44F7-B723-4F1F-B8A3-42F76A3F3B82}"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5B94FE-B637-4459-B534-C85D8CA43E59}">
      <dsp:nvSpPr>
        <dsp:cNvPr id="0" name=""/>
        <dsp:cNvSpPr/>
      </dsp:nvSpPr>
      <dsp:spPr>
        <a:xfrm rot="16200000">
          <a:off x="361950" y="-361950"/>
          <a:ext cx="2933699" cy="3657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individualized </a:t>
          </a:r>
        </a:p>
        <a:p>
          <a:pPr lvl="0" algn="ctr" defTabSz="933450">
            <a:lnSpc>
              <a:spcPct val="90000"/>
            </a:lnSpc>
            <a:spcBef>
              <a:spcPct val="0"/>
            </a:spcBef>
            <a:spcAft>
              <a:spcPct val="35000"/>
            </a:spcAft>
          </a:pPr>
          <a:r>
            <a:rPr lang="en-US" sz="2100" kern="1200" dirty="0" smtClean="0"/>
            <a:t>instruction</a:t>
          </a:r>
          <a:endParaRPr lang="en-US" sz="2100" kern="1200" dirty="0"/>
        </a:p>
      </dsp:txBody>
      <dsp:txXfrm rot="16200000">
        <a:off x="728662" y="-728662"/>
        <a:ext cx="2200275" cy="3657600"/>
      </dsp:txXfrm>
    </dsp:sp>
    <dsp:sp modelId="{6708CD87-7C97-4246-A022-872D78674CC9}">
      <dsp:nvSpPr>
        <dsp:cNvPr id="0" name=""/>
        <dsp:cNvSpPr/>
      </dsp:nvSpPr>
      <dsp:spPr>
        <a:xfrm>
          <a:off x="3657600" y="0"/>
          <a:ext cx="3657600" cy="2933699"/>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just small </a:t>
          </a:r>
        </a:p>
        <a:p>
          <a:pPr lvl="0" algn="ctr" defTabSz="933450">
            <a:lnSpc>
              <a:spcPct val="90000"/>
            </a:lnSpc>
            <a:spcBef>
              <a:spcPct val="0"/>
            </a:spcBef>
            <a:spcAft>
              <a:spcPct val="35000"/>
            </a:spcAft>
          </a:pPr>
          <a:r>
            <a:rPr lang="en-US" sz="2100" kern="1200" dirty="0" smtClean="0"/>
            <a:t>group work</a:t>
          </a:r>
          <a:endParaRPr lang="en-US" sz="2100" kern="1200" dirty="0"/>
        </a:p>
      </dsp:txBody>
      <dsp:txXfrm>
        <a:off x="3657600" y="0"/>
        <a:ext cx="3657600" cy="2200275"/>
      </dsp:txXfrm>
    </dsp:sp>
    <dsp:sp modelId="{15AA78D1-04EA-4A1C-B97E-767DB6C92D53}">
      <dsp:nvSpPr>
        <dsp:cNvPr id="0" name=""/>
        <dsp:cNvSpPr/>
      </dsp:nvSpPr>
      <dsp:spPr>
        <a:xfrm rot="10800000">
          <a:off x="0" y="2933699"/>
          <a:ext cx="3657600" cy="2933699"/>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making things comfortable/easier for students</a:t>
          </a:r>
          <a:endParaRPr lang="en-US" sz="2100" kern="1200" dirty="0"/>
        </a:p>
      </dsp:txBody>
      <dsp:txXfrm rot="10800000">
        <a:off x="0" y="3667124"/>
        <a:ext cx="3657600" cy="2200275"/>
      </dsp:txXfrm>
    </dsp:sp>
    <dsp:sp modelId="{2D811B4C-E004-46C7-8819-59241E6FCE9E}">
      <dsp:nvSpPr>
        <dsp:cNvPr id="0" name=""/>
        <dsp:cNvSpPr/>
      </dsp:nvSpPr>
      <dsp:spPr>
        <a:xfrm rot="5400000">
          <a:off x="4019550" y="2571750"/>
          <a:ext cx="2933699" cy="3657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changing up </a:t>
          </a:r>
        </a:p>
        <a:p>
          <a:pPr lvl="0" algn="ctr" defTabSz="933450">
            <a:lnSpc>
              <a:spcPct val="90000"/>
            </a:lnSpc>
            <a:spcBef>
              <a:spcPct val="0"/>
            </a:spcBef>
            <a:spcAft>
              <a:spcPct val="35000"/>
            </a:spcAft>
          </a:pPr>
          <a:r>
            <a:rPr lang="en-US" sz="2100" kern="1200" dirty="0" smtClean="0"/>
            <a:t>your style</a:t>
          </a:r>
          <a:endParaRPr lang="en-US" sz="2100" kern="1200" dirty="0"/>
        </a:p>
      </dsp:txBody>
      <dsp:txXfrm rot="5400000">
        <a:off x="4386262" y="2938462"/>
        <a:ext cx="2200275" cy="3657600"/>
      </dsp:txXfrm>
    </dsp:sp>
    <dsp:sp modelId="{2BEB1A41-055B-4174-9D69-5177077E260D}">
      <dsp:nvSpPr>
        <dsp:cNvPr id="0" name=""/>
        <dsp:cNvSpPr/>
      </dsp:nvSpPr>
      <dsp:spPr>
        <a:xfrm>
          <a:off x="2560319" y="2200274"/>
          <a:ext cx="2194560" cy="1466849"/>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Differentiation is NOT…</a:t>
          </a:r>
          <a:endParaRPr lang="en-US" sz="2100" kern="1200" dirty="0"/>
        </a:p>
      </dsp:txBody>
      <dsp:txXfrm>
        <a:off x="2560319" y="2200274"/>
        <a:ext cx="2194560" cy="14668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6EC065-383F-43B2-B31B-1819D4DEA391}">
      <dsp:nvSpPr>
        <dsp:cNvPr id="0" name=""/>
        <dsp:cNvSpPr/>
      </dsp:nvSpPr>
      <dsp:spPr>
        <a:xfrm rot="16200000">
          <a:off x="380999" y="-380999"/>
          <a:ext cx="2895600" cy="3657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teacher who collects and uses assessment data</a:t>
          </a:r>
          <a:endParaRPr lang="en-US" sz="2100" kern="1200" dirty="0"/>
        </a:p>
      </dsp:txBody>
      <dsp:txXfrm rot="16200000">
        <a:off x="742949" y="-742949"/>
        <a:ext cx="2171700" cy="3657600"/>
      </dsp:txXfrm>
    </dsp:sp>
    <dsp:sp modelId="{4E25A7DA-A4F3-4DF6-B216-E3E55CFB297F}">
      <dsp:nvSpPr>
        <dsp:cNvPr id="0" name=""/>
        <dsp:cNvSpPr/>
      </dsp:nvSpPr>
      <dsp:spPr>
        <a:xfrm>
          <a:off x="3657600" y="0"/>
          <a:ext cx="3657600" cy="2895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teacher who recognizes students need more than one way to experience learning</a:t>
          </a:r>
          <a:endParaRPr lang="en-US" sz="2100" kern="1200" dirty="0"/>
        </a:p>
      </dsp:txBody>
      <dsp:txXfrm>
        <a:off x="3657600" y="0"/>
        <a:ext cx="3657600" cy="2171700"/>
      </dsp:txXfrm>
    </dsp:sp>
    <dsp:sp modelId="{7ED36CB5-C2ED-49F7-8017-92A1E31AC6FA}">
      <dsp:nvSpPr>
        <dsp:cNvPr id="0" name=""/>
        <dsp:cNvSpPr/>
      </dsp:nvSpPr>
      <dsp:spPr>
        <a:xfrm rot="10800000">
          <a:off x="0" y="2895600"/>
          <a:ext cx="3657600" cy="2895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 teacher who is proactive rather than reactive</a:t>
          </a:r>
          <a:endParaRPr lang="en-US" sz="2100" kern="1200" dirty="0"/>
        </a:p>
      </dsp:txBody>
      <dsp:txXfrm rot="10800000">
        <a:off x="0" y="3619500"/>
        <a:ext cx="3657600" cy="2171700"/>
      </dsp:txXfrm>
    </dsp:sp>
    <dsp:sp modelId="{3D335796-F839-490C-92B3-D5AA6D98A6DC}">
      <dsp:nvSpPr>
        <dsp:cNvPr id="0" name=""/>
        <dsp:cNvSpPr/>
      </dsp:nvSpPr>
      <dsp:spPr>
        <a:xfrm rot="5400000">
          <a:off x="4038599" y="2514600"/>
          <a:ext cx="2895600" cy="3657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balancing effort with SUCCESS!</a:t>
          </a:r>
          <a:endParaRPr lang="en-US" sz="2100" kern="1200" dirty="0"/>
        </a:p>
      </dsp:txBody>
      <dsp:txXfrm rot="5400000">
        <a:off x="4400549" y="2876550"/>
        <a:ext cx="2171700" cy="3657600"/>
      </dsp:txXfrm>
    </dsp:sp>
    <dsp:sp modelId="{B46D44F7-B723-4F1F-B8A3-42F76A3F3B82}">
      <dsp:nvSpPr>
        <dsp:cNvPr id="0" name=""/>
        <dsp:cNvSpPr/>
      </dsp:nvSpPr>
      <dsp:spPr>
        <a:xfrm>
          <a:off x="2560319" y="2171700"/>
          <a:ext cx="2194560" cy="14478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Differentiation IS…</a:t>
          </a:r>
          <a:endParaRPr lang="en-US" sz="2100" kern="1200" dirty="0"/>
        </a:p>
      </dsp:txBody>
      <dsp:txXfrm>
        <a:off x="2560319" y="2171700"/>
        <a:ext cx="2194560" cy="144780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EF9D58-3A4F-4913-910F-F7148B5A912E}" type="datetimeFigureOut">
              <a:rPr lang="en-US" smtClean="0"/>
              <a:pPr/>
              <a:t>10/8/2015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DAB149-C42A-4198-B95C-9955FF44B4F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5DB8D9-D279-47B6-A154-E3A18029A33D}" type="datetimeFigureOut">
              <a:rPr lang="en-US" smtClean="0"/>
              <a:pPr/>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78107-4931-41CA-93AF-F27481EDC0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b="1" dirty="0" smtClean="0"/>
              <a:t>Introduce self and history</a:t>
            </a:r>
          </a:p>
          <a:p>
            <a:endParaRPr lang="en-US" sz="2400" b="1" dirty="0" smtClean="0"/>
          </a:p>
          <a:p>
            <a:r>
              <a:rPr lang="en-US" sz="2400" b="1" dirty="0" smtClean="0"/>
              <a:t>--GNETS since December 2001, pretty typical induction provisional certificate, conference room for a classroom, no supplies, see </a:t>
            </a:r>
            <a:r>
              <a:rPr lang="en-US" sz="2400" b="1" dirty="0" err="1" smtClean="0"/>
              <a:t>ya</a:t>
            </a:r>
            <a:r>
              <a:rPr lang="en-US" sz="2400" b="1" dirty="0" smtClean="0"/>
              <a:t> later!</a:t>
            </a:r>
          </a:p>
          <a:p>
            <a:endParaRPr lang="en-US" sz="2400" b="1" dirty="0" smtClean="0"/>
          </a:p>
          <a:p>
            <a:r>
              <a:rPr lang="en-US" sz="2400" b="1" dirty="0" smtClean="0"/>
              <a:t>Brief poll of the types of staff in the audience (self</a:t>
            </a:r>
            <a:r>
              <a:rPr lang="en-US" sz="2400" b="1" baseline="0" dirty="0" smtClean="0"/>
              <a:t> contained, resource, inclusion?? Support staff speech and </a:t>
            </a:r>
            <a:r>
              <a:rPr lang="en-US" sz="2400" b="1" baseline="0" dirty="0" err="1" smtClean="0"/>
              <a:t>psychs</a:t>
            </a:r>
            <a:r>
              <a:rPr lang="en-US" sz="2400" b="1" baseline="0" dirty="0" smtClean="0"/>
              <a:t>)</a:t>
            </a:r>
          </a:p>
          <a:p>
            <a:endParaRPr lang="en-US" sz="2400" b="1" baseline="0" dirty="0" smtClean="0"/>
          </a:p>
          <a:p>
            <a:r>
              <a:rPr lang="en-US" sz="2400" b="1" baseline="0" dirty="0" smtClean="0"/>
              <a:t>Have seen some outstanding examples for differentiating discussed so far this week, so this may be redundant but people are so often overwhelmed by all the great stuff out there and when push comes to shove they lecture and give out worksheets or work strictly off their tried and true intervention programs. I see it all the time.</a:t>
            </a:r>
          </a:p>
          <a:p>
            <a:endParaRPr lang="en-US" sz="2400" b="1" baseline="0" dirty="0" smtClean="0"/>
          </a:p>
          <a:p>
            <a:endParaRPr lang="en-US" sz="2400" b="1" baseline="0" dirty="0" smtClean="0"/>
          </a:p>
          <a:p>
            <a:r>
              <a:rPr lang="en-US" sz="2400" b="1" baseline="0" dirty="0" smtClean="0"/>
              <a:t>When it comes to differentiation  teachers are either not doing it at all, or beating themselves up for not doing it as well as they are supposed to be doing it, or are wearing themselves out with elaborate and over the top attempts.</a:t>
            </a:r>
          </a:p>
        </p:txBody>
      </p:sp>
      <p:sp>
        <p:nvSpPr>
          <p:cNvPr id="4" name="Slide Number Placeholder 3"/>
          <p:cNvSpPr>
            <a:spLocks noGrp="1"/>
          </p:cNvSpPr>
          <p:nvPr>
            <p:ph type="sldNum" sz="quarter" idx="10"/>
          </p:nvPr>
        </p:nvSpPr>
        <p:spPr/>
        <p:txBody>
          <a:bodyPr/>
          <a:lstStyle/>
          <a:p>
            <a:fld id="{97478107-4931-41CA-93AF-F27481EDC0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tend to present content</a:t>
            </a:r>
            <a:r>
              <a:rPr lang="en-US" b="1" baseline="0" dirty="0" smtClean="0"/>
              <a:t> and jump straight to product.</a:t>
            </a:r>
          </a:p>
          <a:p>
            <a:r>
              <a:rPr lang="en-US" b="1" baseline="0" dirty="0" smtClean="0"/>
              <a:t>For our many kids with processing issues we must PROCESS more than that we need to teach HOW! Process, chunk, break down, group, compare/contrast and think about what we just learned before we try and do something with it. </a:t>
            </a:r>
          </a:p>
          <a:p>
            <a:endParaRPr lang="en-US" b="1" baseline="0" dirty="0" smtClean="0"/>
          </a:p>
          <a:p>
            <a:r>
              <a:rPr lang="en-US" b="1" baseline="0" dirty="0" smtClean="0"/>
              <a:t>Worksheets- boring and rarely actually help students process more of an assessment</a:t>
            </a:r>
          </a:p>
          <a:p>
            <a:endParaRPr lang="en-US" b="1" baseline="0" dirty="0" smtClean="0"/>
          </a:p>
          <a:p>
            <a:r>
              <a:rPr lang="en-US" b="1" baseline="0" dirty="0" smtClean="0"/>
              <a:t>Jigsaw- cooperative learning groups, that come together to report the results of </a:t>
            </a:r>
            <a:r>
              <a:rPr lang="en-US" b="1" baseline="0" smtClean="0"/>
              <a:t>their investigation</a:t>
            </a:r>
          </a:p>
          <a:p>
            <a:endParaRPr lang="en-US" b="1" baseline="0" dirty="0" smtClean="0"/>
          </a:p>
          <a:p>
            <a:r>
              <a:rPr lang="en-US" b="1" baseline="0" dirty="0" smtClean="0"/>
              <a:t>Graphic Organizers (training wheels of learning) Thinking Maps</a:t>
            </a:r>
          </a:p>
          <a:p>
            <a:endParaRPr lang="en-US" b="1" baseline="0" dirty="0" smtClean="0"/>
          </a:p>
          <a:p>
            <a:r>
              <a:rPr lang="en-US" b="1" baseline="0" dirty="0" smtClean="0"/>
              <a:t>Vocabulary activities: word maps, concept maps, word games (memory word/definition), synonyms/antonyms</a:t>
            </a:r>
          </a:p>
          <a:p>
            <a:endParaRPr lang="en-US" b="1" baseline="0" dirty="0" smtClean="0"/>
          </a:p>
          <a:p>
            <a:r>
              <a:rPr lang="en-US" b="1" baseline="0" dirty="0" smtClean="0"/>
              <a:t>Summarizing Strategies: 3.2.1 Federal Government System Tell me 3 ways the system uses checks and balances, 2 ways the system effects you, 1 way the system could be better OR </a:t>
            </a:r>
          </a:p>
          <a:p>
            <a:endParaRPr lang="en-US" b="1" baseline="0" dirty="0" smtClean="0"/>
          </a:p>
          <a:p>
            <a:r>
              <a:rPr lang="en-US" b="1" baseline="0" dirty="0" smtClean="0"/>
              <a:t>Plus, Minus, Intriguing (positives, Negatives and something you thought cool or odd)</a:t>
            </a:r>
          </a:p>
          <a:p>
            <a:endParaRPr lang="en-US" b="1" baseline="0" dirty="0" smtClean="0"/>
          </a:p>
          <a:p>
            <a:r>
              <a:rPr lang="en-US" b="1" baseline="0" dirty="0" err="1" smtClean="0"/>
              <a:t>Metacognition</a:t>
            </a:r>
            <a:r>
              <a:rPr lang="en-US" b="1" baseline="0" dirty="0" smtClean="0"/>
              <a:t>---how do you know what you know, how do you think about things</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Take time to ensure understanding</a:t>
            </a:r>
          </a:p>
          <a:p>
            <a:endParaRPr lang="en-US" b="1" dirty="0" smtClean="0"/>
          </a:p>
          <a:p>
            <a:r>
              <a:rPr lang="en-US" b="1" dirty="0" smtClean="0"/>
              <a:t>Talk about writing activity</a:t>
            </a:r>
            <a:r>
              <a:rPr lang="en-US" b="1" baseline="0" dirty="0" smtClean="0"/>
              <a:t> here from elementary school</a:t>
            </a:r>
            <a:endParaRPr lang="en-US" b="1"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Traditional</a:t>
            </a:r>
            <a:r>
              <a:rPr lang="en-US" b="1" baseline="0" dirty="0" smtClean="0"/>
              <a:t> discipline is about using punishment to change the student, PBIS is about </a:t>
            </a:r>
            <a:r>
              <a:rPr lang="en-US" b="1" dirty="0" smtClean="0"/>
              <a:t>teaching replacement behaviors and modifying the environment and adult behavior to ensure success.</a:t>
            </a:r>
            <a:endParaRPr lang="en-US" b="1" baseline="0" dirty="0" smtClean="0"/>
          </a:p>
          <a:p>
            <a:endParaRPr lang="en-US" b="1" dirty="0" smtClean="0"/>
          </a:p>
          <a:p>
            <a:r>
              <a:rPr lang="en-US" b="1" dirty="0" smtClean="0"/>
              <a:t>Remember</a:t>
            </a:r>
            <a:r>
              <a:rPr lang="en-US" b="1" baseline="0" dirty="0" smtClean="0"/>
              <a:t> activating is a way to scaffold, part of the transition from break to work</a:t>
            </a:r>
          </a:p>
          <a:p>
            <a:endParaRPr lang="en-US" b="1" baseline="0" dirty="0" smtClean="0"/>
          </a:p>
          <a:p>
            <a:r>
              <a:rPr lang="en-US" b="1" baseline="0" dirty="0" smtClean="0"/>
              <a:t>Max Thompson—Learning Focused Schools 2003 such good stuff, great for when you are stuck in a rut</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Have</a:t>
            </a:r>
            <a:r>
              <a:rPr lang="en-US" b="1" baseline="0" dirty="0" smtClean="0"/>
              <a:t> new middle school teachers struggling with break time this fall, staggered finishers, no preset plan</a:t>
            </a:r>
          </a:p>
          <a:p>
            <a:endParaRPr lang="en-US" b="1" baseline="0" dirty="0" smtClean="0"/>
          </a:p>
          <a:p>
            <a:endParaRPr lang="en-US" b="1" baseline="0" dirty="0" smtClean="0"/>
          </a:p>
          <a:p>
            <a:r>
              <a:rPr lang="en-US" b="1" baseline="0" dirty="0" smtClean="0"/>
              <a:t>Debriefing is so important, essential kids feel that each period brings chance for a fresh start/turn it around</a:t>
            </a:r>
          </a:p>
          <a:p>
            <a:r>
              <a:rPr lang="en-US" b="1" dirty="0" smtClean="0"/>
              <a:t>Debriefing after each lesson allows for a smoother transition to break</a:t>
            </a:r>
          </a:p>
          <a:p>
            <a:r>
              <a:rPr lang="en-US" b="1" baseline="0" dirty="0" smtClean="0"/>
              <a:t>Teacher always find some nice things to say about the group</a:t>
            </a:r>
          </a:p>
          <a:p>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Providing a variety of options is one step.</a:t>
            </a:r>
            <a:r>
              <a:rPr lang="en-US" b="1" baseline="0" dirty="0" smtClean="0"/>
              <a:t> You can also teach your students to do each of these things and differentiate the level of expectation for students more individually.</a:t>
            </a:r>
          </a:p>
          <a:p>
            <a:endParaRPr lang="en-US" b="1" baseline="0" dirty="0" smtClean="0"/>
          </a:p>
          <a:p>
            <a:r>
              <a:rPr lang="en-US" b="1" baseline="0" dirty="0" smtClean="0"/>
              <a:t>For example poster activity- requirements of content may vary (use of key terms, examples, text </a:t>
            </a:r>
            <a:r>
              <a:rPr lang="en-US" b="1" baseline="0" dirty="0" err="1" smtClean="0"/>
              <a:t>vs</a:t>
            </a:r>
            <a:r>
              <a:rPr lang="en-US" b="1" baseline="0" dirty="0" smtClean="0"/>
              <a:t> visuals) process some may design their own from a template, some may need to tell you their ideas and have you put it in words on a sticky for them to copy, some may use markers others may type and print, </a:t>
            </a:r>
            <a:r>
              <a:rPr lang="en-US" b="1" baseline="0" dirty="0" err="1" smtClean="0"/>
              <a:t>microsoft</a:t>
            </a:r>
            <a:r>
              <a:rPr lang="en-US" b="1" baseline="0" dirty="0" smtClean="0"/>
              <a:t> paint, </a:t>
            </a:r>
            <a:r>
              <a:rPr lang="en-US" b="1" baseline="0" dirty="0" err="1" smtClean="0"/>
              <a:t>googling</a:t>
            </a:r>
            <a:r>
              <a:rPr lang="en-US" b="1" baseline="0" dirty="0" smtClean="0"/>
              <a:t> images, etc.</a:t>
            </a:r>
          </a:p>
          <a:p>
            <a:endParaRPr lang="en-US" b="1" baseline="0" dirty="0" smtClean="0"/>
          </a:p>
          <a:p>
            <a:r>
              <a:rPr lang="en-US" b="1" baseline="0" dirty="0" smtClean="0"/>
              <a:t>All these choice rubrics are already out there, just </a:t>
            </a:r>
            <a:r>
              <a:rPr lang="en-US" b="1" baseline="0" dirty="0" err="1" smtClean="0"/>
              <a:t>google</a:t>
            </a:r>
            <a:r>
              <a:rPr lang="en-US" b="1" baseline="0" dirty="0" smtClean="0"/>
              <a:t> it!</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Doesn’t have to be complicated stuff,</a:t>
            </a:r>
            <a:r>
              <a:rPr lang="en-US" b="1" baseline="0" dirty="0" smtClean="0"/>
              <a:t> time is limited and we can’t always provide time for more complex projects, but every day we can come up with one more way to share content, change up the process, and give 2-3 product options.</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 Tomlinson was a major force behind</a:t>
            </a:r>
            <a:r>
              <a:rPr lang="en-US" baseline="0" dirty="0" smtClean="0"/>
              <a:t> the Differentiated Instruction movement.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Instructional accommodations---this sections is so often skimpy in a child's IEP or worse yet blank, we only worry about plugging in the classroom testing and making sure they match the standardized accommodations</a:t>
            </a:r>
          </a:p>
          <a:p>
            <a:endParaRPr lang="en-US" b="1" dirty="0" smtClean="0"/>
          </a:p>
          <a:p>
            <a:r>
              <a:rPr lang="en-US" b="1" dirty="0" smtClean="0"/>
              <a:t>Needs to be a guide for the rest of the teachers on how to best reach the</a:t>
            </a:r>
            <a:r>
              <a:rPr lang="en-US" b="1" baseline="0" dirty="0" smtClean="0"/>
              <a:t> student (check out the processing deficits </a:t>
            </a:r>
            <a:r>
              <a:rPr lang="en-US" b="1" baseline="0" dirty="0" err="1" smtClean="0"/>
              <a:t>powerpoint</a:t>
            </a:r>
            <a:r>
              <a:rPr lang="en-US" b="1" baseline="0" dirty="0" smtClean="0"/>
              <a:t> if you missed their session)</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Things I used to do to my lights</a:t>
            </a:r>
          </a:p>
          <a:p>
            <a:endParaRPr lang="en-US" b="1" dirty="0" smtClean="0"/>
          </a:p>
          <a:p>
            <a:r>
              <a:rPr lang="en-US" b="1" dirty="0" smtClean="0"/>
              <a:t>Story about brownie in head phones</a:t>
            </a:r>
          </a:p>
          <a:p>
            <a:endParaRPr lang="en-US" b="1" dirty="0" smtClean="0"/>
          </a:p>
          <a:p>
            <a:r>
              <a:rPr lang="en-US" b="1" dirty="0" smtClean="0"/>
              <a:t>Example of how my class was zoned</a:t>
            </a:r>
          </a:p>
          <a:p>
            <a:endParaRPr lang="en-US" b="1" dirty="0" smtClean="0"/>
          </a:p>
          <a:p>
            <a:r>
              <a:rPr lang="en-US" b="1" dirty="0" smtClean="0"/>
              <a:t>Soothing space examples and rules</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Morning meetings at middle school</a:t>
            </a:r>
          </a:p>
          <a:p>
            <a:endParaRPr lang="en-US" b="1" dirty="0" smtClean="0"/>
          </a:p>
          <a:p>
            <a:r>
              <a:rPr lang="en-US" b="1" dirty="0" smtClean="0"/>
              <a:t>Explain </a:t>
            </a:r>
            <a:r>
              <a:rPr lang="en-US" b="1" dirty="0" err="1" smtClean="0"/>
              <a:t>bsp</a:t>
            </a:r>
            <a:r>
              <a:rPr lang="en-US" b="1" dirty="0" smtClean="0"/>
              <a:t> and momentum</a:t>
            </a:r>
          </a:p>
          <a:p>
            <a:endParaRPr lang="en-US" b="1" dirty="0" smtClean="0"/>
          </a:p>
          <a:p>
            <a:r>
              <a:rPr lang="en-US" b="1" dirty="0" smtClean="0"/>
              <a:t>Check</a:t>
            </a:r>
            <a:r>
              <a:rPr lang="en-US" b="1" baseline="0" dirty="0" smtClean="0"/>
              <a:t> list we used with the screamer, increased awareness and gave</a:t>
            </a:r>
            <a:r>
              <a:rPr lang="en-US" b="1" dirty="0" smtClean="0"/>
              <a:t> some control while removing some of the attention.</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Or in my case with GNETS just getting into trouble!</a:t>
            </a:r>
          </a:p>
          <a:p>
            <a:endParaRPr lang="en-US" b="1" dirty="0" smtClean="0"/>
          </a:p>
          <a:p>
            <a:r>
              <a:rPr lang="en-US" b="1" dirty="0" smtClean="0"/>
              <a:t>This is why differentiation  can be so helpful. Putting</a:t>
            </a:r>
            <a:r>
              <a:rPr lang="en-US" b="1" baseline="0" dirty="0" smtClean="0"/>
              <a:t> in some extra time and planning ahead can ensure that you are not wasting </a:t>
            </a:r>
            <a:r>
              <a:rPr lang="en-US" b="1" baseline="0" dirty="0" err="1" smtClean="0"/>
              <a:t>anyones</a:t>
            </a:r>
            <a:r>
              <a:rPr lang="en-US" b="1" baseline="0" dirty="0" smtClean="0"/>
              <a:t> time/reduces behavior issues</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List writing </a:t>
            </a:r>
            <a:r>
              <a:rPr lang="en-US" b="1" dirty="0" err="1" smtClean="0"/>
              <a:t>mods</a:t>
            </a:r>
            <a:r>
              <a:rPr lang="en-US" b="1" dirty="0" smtClean="0"/>
              <a:t>, sticky notes, what are you assessing</a:t>
            </a:r>
            <a:r>
              <a:rPr lang="en-US" b="1" baseline="0" dirty="0" smtClean="0"/>
              <a:t> with the writing task?</a:t>
            </a:r>
          </a:p>
          <a:p>
            <a:r>
              <a:rPr lang="en-US" b="1" baseline="0" dirty="0" smtClean="0"/>
              <a:t>Negotiate- behavior contract example with HS kid</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7478107-4931-41CA-93AF-F27481EDC0AC}"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Talk at the door, ask for student input, share your own stories, listen, spend time with them at breakfast</a:t>
            </a:r>
            <a:r>
              <a:rPr lang="en-US" b="1" baseline="0" dirty="0" smtClean="0"/>
              <a:t> and lunch, play with them no matter what age, kids know when you are genuine</a:t>
            </a:r>
          </a:p>
          <a:p>
            <a:endParaRPr lang="en-US" b="1" baseline="0" dirty="0" smtClean="0"/>
          </a:p>
          <a:p>
            <a:r>
              <a:rPr lang="en-US" b="1" baseline="0" dirty="0" smtClean="0"/>
              <a:t>-example of clingy kids and </a:t>
            </a:r>
            <a:r>
              <a:rPr lang="en-US" b="1" baseline="0" dirty="0" err="1" smtClean="0"/>
              <a:t>para</a:t>
            </a:r>
            <a:r>
              <a:rPr lang="en-US" b="1" baseline="0" dirty="0" smtClean="0"/>
              <a:t> situation SR</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err="1" smtClean="0"/>
              <a:t>Pinterest</a:t>
            </a:r>
            <a:r>
              <a:rPr lang="en-US" b="1" dirty="0" smtClean="0"/>
              <a:t> is great because there are endless visual examples, whereas the web has more scholarly articles</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 was always told I was really good at differentiation, but if you asked me what it meant I’d be like </a:t>
            </a:r>
            <a:r>
              <a:rPr lang="en-US" b="1" dirty="0" err="1" smtClean="0"/>
              <a:t>uhhh</a:t>
            </a:r>
            <a:r>
              <a:rPr lang="en-US" b="1" dirty="0" smtClean="0"/>
              <a:t>…… I just tried to plan so my K and 5</a:t>
            </a:r>
            <a:r>
              <a:rPr lang="en-US" b="1" baseline="30000" dirty="0" smtClean="0"/>
              <a:t>th</a:t>
            </a:r>
            <a:r>
              <a:rPr lang="en-US" b="1" dirty="0" smtClean="0"/>
              <a:t> could both be successful. GNETS makes</a:t>
            </a:r>
            <a:r>
              <a:rPr lang="en-US" b="1" baseline="0" dirty="0" smtClean="0"/>
              <a:t> it a must.</a:t>
            </a:r>
            <a:endParaRPr lang="en-US" b="1" dirty="0" smtClean="0"/>
          </a:p>
          <a:p>
            <a:endParaRPr lang="en-US" b="1" dirty="0" smtClean="0"/>
          </a:p>
          <a:p>
            <a:r>
              <a:rPr lang="en-US" b="1" dirty="0" smtClean="0"/>
              <a:t>What I found is that when you search for a definition to differentiation you get an article, a book, or a lengthy paragraph. So no wonder people get confused. The repeating theme in all of those was content, process, product and I decided to throw in learning environment</a:t>
            </a:r>
          </a:p>
          <a:p>
            <a:endParaRPr lang="en-US" b="1" dirty="0" smtClean="0"/>
          </a:p>
          <a:p>
            <a:r>
              <a:rPr lang="en-US" b="1" dirty="0" smtClean="0"/>
              <a:t>Scaffolding is another one of those terms I remember from teacher school, </a:t>
            </a:r>
            <a:r>
              <a:rPr lang="en-US" b="1" dirty="0" err="1" smtClean="0"/>
              <a:t>ummm</a:t>
            </a:r>
            <a:r>
              <a:rPr lang="en-US" b="1" dirty="0" smtClean="0"/>
              <a:t> support?</a:t>
            </a:r>
          </a:p>
          <a:p>
            <a:r>
              <a:rPr lang="en-US" b="1" dirty="0" smtClean="0"/>
              <a:t> </a:t>
            </a:r>
            <a:r>
              <a:rPr lang="en-US" b="1" smtClean="0"/>
              <a:t>PB&amp;J Story</a:t>
            </a:r>
            <a:endParaRPr lang="en-US" b="1" dirty="0" smtClean="0"/>
          </a:p>
          <a:p>
            <a:endParaRPr lang="en-US" b="1" dirty="0" smtClean="0"/>
          </a:p>
          <a:p>
            <a:r>
              <a:rPr lang="en-US" b="1" dirty="0" smtClean="0"/>
              <a:t>Only our students need someone to teach them how to open the jar. (Or in the case of my quote from earlier some students already have it mastered.</a:t>
            </a:r>
          </a:p>
          <a:p>
            <a:endParaRPr lang="en-US" b="1" dirty="0" smtClean="0"/>
          </a:p>
          <a:p>
            <a:r>
              <a:rPr lang="en-US" b="1" dirty="0" smtClean="0"/>
              <a:t>Common mistake===Don’t make the assumption that the steps to what you are teaching are easy to follow. </a:t>
            </a:r>
          </a:p>
          <a:p>
            <a:endParaRPr lang="en-US" b="1" dirty="0" smtClean="0"/>
          </a:p>
          <a:p>
            <a:r>
              <a:rPr lang="en-US" b="1" dirty="0" smtClean="0"/>
              <a:t>GNETS example– poster for a product== </a:t>
            </a:r>
            <a:r>
              <a:rPr lang="en-US" b="1" dirty="0" err="1" smtClean="0"/>
              <a:t>trainwreck</a:t>
            </a:r>
            <a:r>
              <a:rPr lang="en-US" b="1" dirty="0" smtClean="0"/>
              <a:t>!! Kids needed to learn how to make posters before they could apply</a:t>
            </a:r>
          </a:p>
          <a:p>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1..Think of the one room school house.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2.. It is impossible to individualize everything for each student. This is just about giving options. Also when you provide options for the whole class kids aren’t made to stand out or feel different perhaps by instructional changes made just for them. (</a:t>
            </a:r>
            <a:r>
              <a:rPr lang="en-US" b="1" dirty="0" err="1" smtClean="0"/>
              <a:t>Kade</a:t>
            </a:r>
            <a:r>
              <a:rPr lang="en-US" b="1" dirty="0" smtClean="0"/>
              <a:t> and the bell</a:t>
            </a:r>
            <a:r>
              <a:rPr lang="en-US" b="1" baseline="0" dirty="0" smtClean="0"/>
              <a:t> ringer on the board—printed copy just for him)</a:t>
            </a: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b="1" dirty="0" smtClean="0"/>
              <a:t>3..Large group instruction also has its place, it is a</a:t>
            </a:r>
            <a:r>
              <a:rPr lang="en-US" b="1" baseline="0" dirty="0" smtClean="0"/>
              <a:t> necessary skill for learning  ALSO doing the same thing for everyone in smaller groups doesn’t count, all about variety. Just like Universal Design makes life easy for all, differentiation makes instruction better! Allows for </a:t>
            </a:r>
            <a:r>
              <a:rPr lang="en-US" b="1" baseline="0" dirty="0" err="1" smtClean="0"/>
              <a:t>rememdiation</a:t>
            </a:r>
            <a:r>
              <a:rPr lang="en-US" b="1" baseline="0" dirty="0" smtClean="0"/>
              <a:t> as well as enrichment</a:t>
            </a:r>
          </a:p>
          <a:p>
            <a:endParaRPr lang="en-US"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smtClean="0"/>
              <a:t>4..</a:t>
            </a:r>
            <a:r>
              <a:rPr lang="en-US" b="1" dirty="0" smtClean="0"/>
              <a:t> Teachers must balance their attention to students' current interests and comfortable learning modalities with an introduction to new interests and practice with unfamiliar learning modalities. (GNETS kids who can’t handle the instruction and just want to hurry to their worksheet, an</a:t>
            </a:r>
            <a:r>
              <a:rPr lang="en-US" b="1" baseline="0" dirty="0" smtClean="0"/>
              <a:t> art project not carefully planned could be like WWIII</a:t>
            </a:r>
            <a:r>
              <a:rPr lang="en-US" b="1" dirty="0" smtClean="0"/>
              <a:t>)</a:t>
            </a:r>
          </a:p>
          <a:p>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---It is about teaching students a variety of ways to respond to your instruction and to show what they know. You can put on the best song and dance in the world and if all you follow it with is a worksheet then you missed the point. Must hit all the areas!!</a:t>
            </a:r>
          </a:p>
          <a:p>
            <a:endParaRPr lang="en-US" b="1" dirty="0" smtClean="0"/>
          </a:p>
          <a:p>
            <a:r>
              <a:rPr lang="en-US" b="1" dirty="0" smtClean="0"/>
              <a:t>--Proactive goes right along with what PBIS is all about. Differentiation is all about planning ahead</a:t>
            </a:r>
            <a:r>
              <a:rPr lang="en-US" b="1" baseline="0" dirty="0" smtClean="0"/>
              <a:t> and planning for all.</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478107-4931-41CA-93AF-F27481EDC0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Nothing wrong with textbooks, but they should only be a portion of what you do. Most students these</a:t>
            </a:r>
            <a:r>
              <a:rPr lang="en-US" b="1" baseline="0" dirty="0" smtClean="0"/>
              <a:t> days</a:t>
            </a:r>
            <a:r>
              <a:rPr lang="en-US" b="1" dirty="0" smtClean="0"/>
              <a:t> have attention issues and frequently poor working memory. Reading a section individually or as a group will not stick with them unless there is more to it. Getting through a text is meaningless if students aren’t retaining what you cover. Pacing is about balance……</a:t>
            </a:r>
          </a:p>
          <a:p>
            <a:endParaRPr lang="en-US" b="1" dirty="0" smtClean="0"/>
          </a:p>
          <a:p>
            <a:r>
              <a:rPr lang="en-US" b="1" dirty="0" smtClean="0"/>
              <a:t>Videos again have to do something with it, otherwise the kids will use the time to nap or bother each other.</a:t>
            </a:r>
          </a:p>
          <a:p>
            <a:endParaRPr lang="en-US" b="1" dirty="0" smtClean="0"/>
          </a:p>
          <a:p>
            <a:r>
              <a:rPr lang="en-US" b="1" dirty="0" smtClean="0"/>
              <a:t>Internet/online can be overwhelming, almost too much out there. May help to have specific sites in mind. That can also help to prevent cyber wandering.</a:t>
            </a:r>
          </a:p>
          <a:p>
            <a:endParaRPr lang="en-US" b="1" dirty="0" smtClean="0"/>
          </a:p>
          <a:p>
            <a:r>
              <a:rPr lang="en-US" b="1" dirty="0" smtClean="0"/>
              <a:t>Power point should not make you groan. There are zillions already made out there just </a:t>
            </a:r>
            <a:r>
              <a:rPr lang="en-US" b="1" dirty="0" err="1" smtClean="0"/>
              <a:t>google</a:t>
            </a:r>
            <a:r>
              <a:rPr lang="en-US" b="1" dirty="0" smtClean="0"/>
              <a:t>.</a:t>
            </a:r>
          </a:p>
          <a:p>
            <a:endParaRPr lang="en-US" b="1" dirty="0" smtClean="0"/>
          </a:p>
          <a:p>
            <a:r>
              <a:rPr lang="en-US" b="1" dirty="0" smtClean="0"/>
              <a:t>Present content in more than one way on more than one day!!</a:t>
            </a:r>
            <a:endParaRPr lang="en-US" b="1"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IXL- class account allows data tracking at 250 per class for a year, free practice available that can be used with whole group,</a:t>
            </a:r>
            <a:r>
              <a:rPr lang="en-US" baseline="0" dirty="0" smtClean="0"/>
              <a:t> small group, or individuals. Broken down by grade level skills. </a:t>
            </a:r>
          </a:p>
          <a:p>
            <a:endParaRPr lang="en-US" baseline="0" dirty="0" smtClean="0"/>
          </a:p>
          <a:p>
            <a:r>
              <a:rPr lang="en-US" baseline="0" dirty="0" err="1" smtClean="0"/>
              <a:t>Raz</a:t>
            </a:r>
            <a:r>
              <a:rPr lang="en-US" baseline="0" dirty="0" smtClean="0"/>
              <a:t>-kids- 100 for one year account, comprehension quizzes, also in Spanish</a:t>
            </a:r>
          </a:p>
          <a:p>
            <a:endParaRPr lang="en-US" baseline="0" dirty="0" smtClean="0"/>
          </a:p>
          <a:p>
            <a:r>
              <a:rPr lang="en-US" baseline="0" dirty="0" smtClean="0"/>
              <a:t>Moby-max –requires a district license</a:t>
            </a:r>
          </a:p>
          <a:p>
            <a:endParaRPr lang="en-US" baseline="0" dirty="0" smtClean="0"/>
          </a:p>
          <a:p>
            <a:r>
              <a:rPr lang="en-US" baseline="0" dirty="0" smtClean="0"/>
              <a:t>Getkahoot.com –sign up site for free learning games that allow you to track student performance, great for pre-assessing and closing a lesson, FREE!!! Teachers and students both can create so it can be part of content, process or product.</a:t>
            </a:r>
          </a:p>
          <a:p>
            <a:endParaRPr lang="en-US" baseline="0" dirty="0" smtClean="0"/>
          </a:p>
          <a:p>
            <a:r>
              <a:rPr lang="en-US" baseline="0" dirty="0" err="1" smtClean="0"/>
              <a:t>Brightstorm</a:t>
            </a:r>
            <a:r>
              <a:rPr lang="en-US" baseline="0" dirty="0" smtClean="0"/>
              <a:t> – 5300 videos, costs money/requires account, does have a free e-book on making Algebra II your best friend. Gives teachers 50% off for individual accounts.</a:t>
            </a:r>
          </a:p>
          <a:p>
            <a:endParaRPr lang="en-US" baseline="0" dirty="0" smtClean="0"/>
          </a:p>
          <a:p>
            <a:r>
              <a:rPr lang="en-US" baseline="0" dirty="0" smtClean="0"/>
              <a:t>Digital History- free!! Textbook excerpts, documents, events, people, music, film, images, links and quizzes with answers</a:t>
            </a:r>
          </a:p>
          <a:p>
            <a:endParaRPr lang="en-US" baseline="0" dirty="0" smtClean="0"/>
          </a:p>
          <a:p>
            <a:r>
              <a:rPr lang="en-US" baseline="0" dirty="0" smtClean="0"/>
              <a:t>Sketchpad Explorer App- drag, manipulate, and animate visual math concepts in algebra and geometry, use with </a:t>
            </a:r>
            <a:r>
              <a:rPr lang="en-US" baseline="0" dirty="0" err="1" smtClean="0"/>
              <a:t>Ipad</a:t>
            </a:r>
            <a:r>
              <a:rPr lang="en-US" baseline="0" dirty="0" smtClean="0"/>
              <a:t>, Free</a:t>
            </a:r>
            <a:endParaRPr lang="en-US" dirty="0"/>
          </a:p>
        </p:txBody>
      </p:sp>
      <p:sp>
        <p:nvSpPr>
          <p:cNvPr id="4" name="Slide Number Placeholder 3"/>
          <p:cNvSpPr>
            <a:spLocks noGrp="1"/>
          </p:cNvSpPr>
          <p:nvPr>
            <p:ph type="sldNum" sz="quarter" idx="10"/>
          </p:nvPr>
        </p:nvSpPr>
        <p:spPr/>
        <p:txBody>
          <a:bodyPr/>
          <a:lstStyle/>
          <a:p>
            <a:fld id="{97478107-4931-41CA-93AF-F27481EDC0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80D85F3-9567-46C5-A535-D620939577FA}" type="datetimeFigureOut">
              <a:rPr lang="en-US" smtClean="0"/>
              <a:pPr/>
              <a:t>10/8/2015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71B8DCE-E1CF-449A-83CE-9E823E700C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0D85F3-9567-46C5-A535-D620939577FA}"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8DCE-E1CF-449A-83CE-9E823E700C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0D85F3-9567-46C5-A535-D620939577FA}"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8DCE-E1CF-449A-83CE-9E823E700C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80D85F3-9567-46C5-A535-D620939577FA}" type="datetimeFigureOut">
              <a:rPr lang="en-US" smtClean="0"/>
              <a:pPr/>
              <a:t>10/8/2015</a:t>
            </a:fld>
            <a:endParaRPr lang="en-US"/>
          </a:p>
        </p:txBody>
      </p:sp>
      <p:sp>
        <p:nvSpPr>
          <p:cNvPr id="9" name="Slide Number Placeholder 8"/>
          <p:cNvSpPr>
            <a:spLocks noGrp="1"/>
          </p:cNvSpPr>
          <p:nvPr>
            <p:ph type="sldNum" sz="quarter" idx="15"/>
          </p:nvPr>
        </p:nvSpPr>
        <p:spPr/>
        <p:txBody>
          <a:bodyPr rtlCol="0"/>
          <a:lstStyle/>
          <a:p>
            <a:fld id="{C71B8DCE-E1CF-449A-83CE-9E823E700C8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80D85F3-9567-46C5-A535-D620939577FA}" type="datetimeFigureOut">
              <a:rPr lang="en-US" smtClean="0"/>
              <a:pPr/>
              <a:t>10/8/2015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71B8DCE-E1CF-449A-83CE-9E823E700C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0D85F3-9567-46C5-A535-D620939577FA}"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B8DCE-E1CF-449A-83CE-9E823E700C8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80D85F3-9567-46C5-A535-D620939577FA}" type="datetimeFigureOut">
              <a:rPr lang="en-US" smtClean="0"/>
              <a:pPr/>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B8DCE-E1CF-449A-83CE-9E823E700C8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80D85F3-9567-46C5-A535-D620939577FA}" type="datetimeFigureOut">
              <a:rPr lang="en-US" smtClean="0"/>
              <a:pPr/>
              <a:t>10/8/2015</a:t>
            </a:fld>
            <a:endParaRPr lang="en-US"/>
          </a:p>
        </p:txBody>
      </p:sp>
      <p:sp>
        <p:nvSpPr>
          <p:cNvPr id="7" name="Slide Number Placeholder 6"/>
          <p:cNvSpPr>
            <a:spLocks noGrp="1"/>
          </p:cNvSpPr>
          <p:nvPr>
            <p:ph type="sldNum" sz="quarter" idx="11"/>
          </p:nvPr>
        </p:nvSpPr>
        <p:spPr/>
        <p:txBody>
          <a:bodyPr rtlCol="0"/>
          <a:lstStyle/>
          <a:p>
            <a:fld id="{C71B8DCE-E1CF-449A-83CE-9E823E700C8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D85F3-9567-46C5-A535-D620939577FA}" type="datetimeFigureOut">
              <a:rPr lang="en-US" smtClean="0"/>
              <a:pPr/>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1B8DCE-E1CF-449A-83CE-9E823E700C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80D85F3-9567-46C5-A535-D620939577FA}" type="datetimeFigureOut">
              <a:rPr lang="en-US" smtClean="0"/>
              <a:pPr/>
              <a:t>10/8/2015</a:t>
            </a:fld>
            <a:endParaRPr lang="en-US"/>
          </a:p>
        </p:txBody>
      </p:sp>
      <p:sp>
        <p:nvSpPr>
          <p:cNvPr id="22" name="Slide Number Placeholder 21"/>
          <p:cNvSpPr>
            <a:spLocks noGrp="1"/>
          </p:cNvSpPr>
          <p:nvPr>
            <p:ph type="sldNum" sz="quarter" idx="15"/>
          </p:nvPr>
        </p:nvSpPr>
        <p:spPr/>
        <p:txBody>
          <a:bodyPr rtlCol="0"/>
          <a:lstStyle/>
          <a:p>
            <a:fld id="{C71B8DCE-E1CF-449A-83CE-9E823E700C8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80D85F3-9567-46C5-A535-D620939577FA}" type="datetimeFigureOut">
              <a:rPr lang="en-US" smtClean="0"/>
              <a:pPr/>
              <a:t>10/8/2015</a:t>
            </a:fld>
            <a:endParaRPr lang="en-US"/>
          </a:p>
        </p:txBody>
      </p:sp>
      <p:sp>
        <p:nvSpPr>
          <p:cNvPr id="18" name="Slide Number Placeholder 17"/>
          <p:cNvSpPr>
            <a:spLocks noGrp="1"/>
          </p:cNvSpPr>
          <p:nvPr>
            <p:ph type="sldNum" sz="quarter" idx="11"/>
          </p:nvPr>
        </p:nvSpPr>
        <p:spPr/>
        <p:txBody>
          <a:bodyPr rtlCol="0"/>
          <a:lstStyle/>
          <a:p>
            <a:fld id="{C71B8DCE-E1CF-449A-83CE-9E823E700C8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0D85F3-9567-46C5-A535-D620939577FA}" type="datetimeFigureOut">
              <a:rPr lang="en-US" smtClean="0"/>
              <a:pPr/>
              <a:t>10/8/2015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1B8DCE-E1CF-449A-83CE-9E823E700C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kahnacademy.org/" TargetMode="External"/><Relationship Id="rId3" Type="http://schemas.openxmlformats.org/officeDocument/2006/relationships/hyperlink" Target="http://www.ixl.com/" TargetMode="External"/><Relationship Id="rId7" Type="http://schemas.openxmlformats.org/officeDocument/2006/relationships/hyperlink" Target="http://www.digitalhistory.uh.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brightstorm.com/" TargetMode="External"/><Relationship Id="rId5" Type="http://schemas.openxmlformats.org/officeDocument/2006/relationships/hyperlink" Target="http://www.mobymax.com/" TargetMode="External"/><Relationship Id="rId4" Type="http://schemas.openxmlformats.org/officeDocument/2006/relationships/hyperlink" Target="http://www.raz-kids.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www.schrockguide.net/" TargetMode="External"/><Relationship Id="rId2" Type="http://schemas.openxmlformats.org/officeDocument/2006/relationships/hyperlink" Target="http://www.edutechalogy.org/" TargetMode="External"/><Relationship Id="rId1" Type="http://schemas.openxmlformats.org/officeDocument/2006/relationships/slideLayout" Target="../slideLayouts/slideLayout2.xml"/><Relationship Id="rId6" Type="http://schemas.openxmlformats.org/officeDocument/2006/relationships/hyperlink" Target="http://www.twiddla.com/" TargetMode="External"/><Relationship Id="rId5" Type="http://schemas.openxmlformats.org/officeDocument/2006/relationships/hyperlink" Target="http://www.doe.in.gov/highability/resources-and-publications" TargetMode="External"/><Relationship Id="rId4" Type="http://schemas.openxmlformats.org/officeDocument/2006/relationships/hyperlink" Target="http://www.learnnc.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bit.ly/di4allonlinetools" TargetMode="External"/><Relationship Id="rId2" Type="http://schemas.openxmlformats.org/officeDocument/2006/relationships/hyperlink" Target="http://www.readwritethink.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ogle.com/url?sa=t&amp;rct=j&amp;q=&amp;esrc=s&amp;source=web&amp;cd=3&amp;cad=rja&amp;uact=8&amp;ved=0CCwQFjAC&amp;url=http://www.sde.ct.gov/sde/lib/sde/pdf/curriculum/cali/di_websites_chart.pdf&amp;ei=kYZwVfK2Gsn6sAXIhIC4DA&amp;usg=AFQjCNG608Z9WAlDCQJzoh7fUPnvO1u69"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sites.google.com/site/davidnchung/LitCircleProductsPage.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00"/>
            <a:ext cx="6172200" cy="2743200"/>
          </a:xfrm>
        </p:spPr>
        <p:txBody>
          <a:bodyPr>
            <a:normAutofit/>
          </a:bodyPr>
          <a:lstStyle/>
          <a:p>
            <a:pPr algn="ctr"/>
            <a:r>
              <a:rPr lang="en-US" sz="5400" dirty="0" smtClean="0"/>
              <a:t> Differentiated Instruction </a:t>
            </a:r>
            <a:br>
              <a:rPr lang="en-US" sz="5400" dirty="0" smtClean="0"/>
            </a:br>
            <a:r>
              <a:rPr lang="en-US" sz="4400" dirty="0" smtClean="0"/>
              <a:t>with technology</a:t>
            </a:r>
            <a:endParaRPr lang="en-US" sz="4400" dirty="0"/>
          </a:p>
        </p:txBody>
      </p:sp>
      <p:sp>
        <p:nvSpPr>
          <p:cNvPr id="3" name="Subtitle 2"/>
          <p:cNvSpPr>
            <a:spLocks noGrp="1"/>
          </p:cNvSpPr>
          <p:nvPr>
            <p:ph type="subTitle" idx="1"/>
          </p:nvPr>
        </p:nvSpPr>
        <p:spPr>
          <a:xfrm>
            <a:off x="2362200" y="5105400"/>
            <a:ext cx="6172200" cy="1371600"/>
          </a:xfrm>
        </p:spPr>
        <p:txBody>
          <a:bodyPr>
            <a:normAutofit lnSpcReduction="10000"/>
          </a:bodyPr>
          <a:lstStyle/>
          <a:p>
            <a:pPr algn="ctr"/>
            <a:endParaRPr lang="en-US" sz="1600" dirty="0" smtClean="0"/>
          </a:p>
          <a:p>
            <a:pPr algn="ctr"/>
            <a:r>
              <a:rPr lang="en-US" sz="1600" dirty="0" smtClean="0"/>
              <a:t>Amanda Oxford</a:t>
            </a:r>
          </a:p>
          <a:p>
            <a:pPr algn="ctr"/>
            <a:r>
              <a:rPr lang="en-US" sz="1600" dirty="0" smtClean="0"/>
              <a:t>GNETS Area Administrator</a:t>
            </a:r>
          </a:p>
          <a:p>
            <a:pPr algn="ctr"/>
            <a:r>
              <a:rPr lang="en-US" sz="2150" dirty="0" smtClean="0"/>
              <a:t>aoxford@nwgnets.org</a:t>
            </a:r>
            <a:endParaRPr lang="en-US" sz="21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Technology resources for Content</a:t>
            </a:r>
            <a:endParaRPr lang="en-US" dirty="0"/>
          </a:p>
        </p:txBody>
      </p:sp>
      <p:sp>
        <p:nvSpPr>
          <p:cNvPr id="8" name="Content Placeholder 7"/>
          <p:cNvSpPr>
            <a:spLocks noGrp="1"/>
          </p:cNvSpPr>
          <p:nvPr>
            <p:ph sz="quarter" idx="1"/>
          </p:nvPr>
        </p:nvSpPr>
        <p:spPr/>
        <p:txBody>
          <a:bodyPr/>
          <a:lstStyle/>
          <a:p>
            <a:r>
              <a:rPr lang="en-US" dirty="0" smtClean="0"/>
              <a:t>Multi-level Computer programs</a:t>
            </a:r>
          </a:p>
          <a:p>
            <a:pPr>
              <a:buNone/>
            </a:pPr>
            <a:endParaRPr lang="en-US" dirty="0" smtClean="0"/>
          </a:p>
          <a:p>
            <a:pPr lvl="1"/>
            <a:r>
              <a:rPr lang="en-US" dirty="0" smtClean="0">
                <a:hlinkClick r:id="rId3"/>
              </a:rPr>
              <a:t>www.IXL.com</a:t>
            </a:r>
            <a:r>
              <a:rPr lang="en-US" dirty="0" smtClean="0"/>
              <a:t> (math and LA k-12)</a:t>
            </a:r>
          </a:p>
          <a:p>
            <a:pPr lvl="1"/>
            <a:r>
              <a:rPr lang="en-US" dirty="0" smtClean="0">
                <a:hlinkClick r:id="rId4"/>
              </a:rPr>
              <a:t>www.raz-kids.com</a:t>
            </a:r>
            <a:r>
              <a:rPr lang="en-US" dirty="0" smtClean="0"/>
              <a:t> (leveled e-books k-5)</a:t>
            </a:r>
          </a:p>
          <a:p>
            <a:pPr lvl="1"/>
            <a:r>
              <a:rPr lang="en-US" dirty="0" smtClean="0">
                <a:hlinkClick r:id="rId5"/>
              </a:rPr>
              <a:t>www.mobymax.com</a:t>
            </a:r>
            <a:r>
              <a:rPr lang="en-US" dirty="0" smtClean="0"/>
              <a:t> (math, LA, Science k-8)</a:t>
            </a:r>
          </a:p>
          <a:p>
            <a:pPr lvl="1"/>
            <a:r>
              <a:rPr lang="en-US" dirty="0" smtClean="0"/>
              <a:t>Getkahoot.com and </a:t>
            </a:r>
            <a:r>
              <a:rPr lang="en-US" dirty="0" err="1" smtClean="0"/>
              <a:t>Kahoot.it</a:t>
            </a:r>
            <a:r>
              <a:rPr lang="en-US" dirty="0" smtClean="0"/>
              <a:t> (learning games)</a:t>
            </a:r>
          </a:p>
          <a:p>
            <a:pPr lvl="1"/>
            <a:r>
              <a:rPr lang="en-US" dirty="0" smtClean="0">
                <a:hlinkClick r:id="rId6"/>
              </a:rPr>
              <a:t>www.brightstorm.com</a:t>
            </a:r>
            <a:r>
              <a:rPr lang="en-US" dirty="0" smtClean="0"/>
              <a:t>  (9-12 math, science, LA, test prep)</a:t>
            </a:r>
          </a:p>
          <a:p>
            <a:pPr lvl="1"/>
            <a:r>
              <a:rPr lang="en-US" dirty="0" smtClean="0">
                <a:hlinkClick r:id="rId7"/>
              </a:rPr>
              <a:t>www.digitalhistory.uh.edu</a:t>
            </a:r>
            <a:r>
              <a:rPr lang="en-US" dirty="0" smtClean="0"/>
              <a:t> (6-12 Social Studies)</a:t>
            </a:r>
          </a:p>
          <a:p>
            <a:pPr lvl="1"/>
            <a:r>
              <a:rPr lang="en-US" dirty="0" smtClean="0">
                <a:hlinkClick r:id="rId8"/>
              </a:rPr>
              <a:t>www.kahnacademy.org</a:t>
            </a:r>
            <a:r>
              <a:rPr lang="en-US" dirty="0" smtClean="0"/>
              <a:t> (k-12 multi subject)</a:t>
            </a:r>
          </a:p>
          <a:p>
            <a:pPr lvl="1"/>
            <a:r>
              <a:rPr lang="en-US" dirty="0" smtClean="0"/>
              <a:t>Sketchpad Explorer App (1-10 math)</a:t>
            </a:r>
          </a:p>
          <a:p>
            <a:pPr lvl="1">
              <a:buNone/>
            </a:pPr>
            <a:endParaRPr lang="en-US" dirty="0" smtClean="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 Process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Don’t skip this step!</a:t>
            </a:r>
          </a:p>
          <a:p>
            <a:endParaRPr lang="en-US" dirty="0" smtClean="0"/>
          </a:p>
          <a:p>
            <a:r>
              <a:rPr lang="en-US" dirty="0" smtClean="0"/>
              <a:t>How students will access information</a:t>
            </a:r>
          </a:p>
          <a:p>
            <a:endParaRPr lang="en-US" dirty="0" smtClean="0"/>
          </a:p>
          <a:p>
            <a:r>
              <a:rPr lang="en-US" dirty="0" smtClean="0"/>
              <a:t>Activities the students engage in order to make sense of the content</a:t>
            </a:r>
          </a:p>
          <a:p>
            <a:endParaRPr lang="en-US" dirty="0" smtClean="0"/>
          </a:p>
          <a:p>
            <a:r>
              <a:rPr lang="en-US" dirty="0" smtClean="0"/>
              <a:t>Tiered activities in which all learners work with the same information, understanding, and skills but proceed with different levels of support, challenge or complexity</a:t>
            </a:r>
          </a:p>
          <a:p>
            <a:pPr>
              <a:buNone/>
            </a:pPr>
            <a:endParaRPr lang="en-US" dirty="0" smtClean="0"/>
          </a:p>
          <a:p>
            <a:r>
              <a:rPr lang="en-US" dirty="0" smtClean="0"/>
              <a:t>Can be teacher led, collaborating as a class, collaborating in pairs, homogenous or heterogeneous ability groups, or independent work</a:t>
            </a:r>
          </a:p>
          <a:p>
            <a:pPr lvl="1"/>
            <a:endParaRPr lang="en-US" dirty="0" smtClean="0"/>
          </a:p>
          <a:p>
            <a:pPr lvl="1"/>
            <a:endParaRPr lang="en-US" dirty="0" smtClean="0"/>
          </a:p>
          <a:p>
            <a:pPr lvl="1"/>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457200" y="1371600"/>
            <a:ext cx="3657600" cy="4876800"/>
          </a:xfrm>
        </p:spPr>
        <p:txBody>
          <a:bodyPr>
            <a:normAutofit/>
          </a:bodyPr>
          <a:lstStyle/>
          <a:p>
            <a:pPr lvl="1">
              <a:buFont typeface="Courier New" pitchFamily="49" charset="0"/>
              <a:buChar char="o"/>
            </a:pPr>
            <a:r>
              <a:rPr lang="en-US" dirty="0" smtClean="0"/>
              <a:t>Worksheets </a:t>
            </a:r>
          </a:p>
          <a:p>
            <a:pPr lvl="1">
              <a:buFont typeface="Courier New" pitchFamily="49" charset="0"/>
              <a:buChar char="o"/>
            </a:pPr>
            <a:r>
              <a:rPr lang="en-US" dirty="0" smtClean="0"/>
              <a:t>Graphic organizers</a:t>
            </a:r>
          </a:p>
          <a:p>
            <a:pPr lvl="1">
              <a:buFont typeface="Courier New" pitchFamily="49" charset="0"/>
              <a:buChar char="o"/>
            </a:pPr>
            <a:r>
              <a:rPr lang="en-US" dirty="0" smtClean="0"/>
              <a:t>Teacher led Discussion</a:t>
            </a:r>
          </a:p>
          <a:p>
            <a:pPr lvl="1">
              <a:buFont typeface="Courier New" pitchFamily="49" charset="0"/>
              <a:buChar char="o"/>
            </a:pPr>
            <a:r>
              <a:rPr lang="en-US" dirty="0" smtClean="0"/>
              <a:t>Teacher led practice</a:t>
            </a:r>
          </a:p>
          <a:p>
            <a:pPr lvl="1">
              <a:buFont typeface="Courier New" pitchFamily="49" charset="0"/>
              <a:buChar char="o"/>
            </a:pPr>
            <a:r>
              <a:rPr lang="en-US" dirty="0" smtClean="0"/>
              <a:t>Work at the board</a:t>
            </a:r>
          </a:p>
          <a:p>
            <a:pPr lvl="1">
              <a:buFont typeface="Courier New" pitchFamily="49" charset="0"/>
              <a:buChar char="o"/>
            </a:pPr>
            <a:r>
              <a:rPr lang="en-US" dirty="0" smtClean="0"/>
              <a:t>Vocabulary activities</a:t>
            </a:r>
          </a:p>
          <a:p>
            <a:pPr lvl="1">
              <a:buFont typeface="Courier New" pitchFamily="49" charset="0"/>
              <a:buChar char="o"/>
            </a:pPr>
            <a:r>
              <a:rPr lang="en-US" dirty="0" smtClean="0"/>
              <a:t>KWL</a:t>
            </a:r>
          </a:p>
          <a:p>
            <a:pPr lvl="1">
              <a:buFont typeface="Courier New" pitchFamily="49" charset="0"/>
              <a:buChar char="o"/>
            </a:pPr>
            <a:r>
              <a:rPr lang="en-US" dirty="0" smtClean="0"/>
              <a:t>Dipstick or Summarizing strategies </a:t>
            </a:r>
          </a:p>
          <a:p>
            <a:pPr lvl="1">
              <a:buFont typeface="Courier New" pitchFamily="49" charset="0"/>
              <a:buChar char="o"/>
            </a:pPr>
            <a:r>
              <a:rPr lang="en-US" dirty="0" smtClean="0"/>
              <a:t>Blooms Taxonomy</a:t>
            </a:r>
          </a:p>
          <a:p>
            <a:endParaRPr lang="en-US" dirty="0"/>
          </a:p>
        </p:txBody>
      </p:sp>
      <p:sp>
        <p:nvSpPr>
          <p:cNvPr id="7" name="Content Placeholder 6"/>
          <p:cNvSpPr>
            <a:spLocks noGrp="1"/>
          </p:cNvSpPr>
          <p:nvPr>
            <p:ph sz="quarter" idx="4"/>
          </p:nvPr>
        </p:nvSpPr>
        <p:spPr>
          <a:xfrm>
            <a:off x="4371975" y="1295400"/>
            <a:ext cx="3657600" cy="5410200"/>
          </a:xfrm>
        </p:spPr>
        <p:txBody>
          <a:bodyPr>
            <a:normAutofit fontScale="85000" lnSpcReduction="20000"/>
          </a:bodyPr>
          <a:lstStyle/>
          <a:p>
            <a:r>
              <a:rPr lang="en-US" dirty="0" smtClean="0"/>
              <a:t>Centers/stations</a:t>
            </a:r>
          </a:p>
          <a:p>
            <a:r>
              <a:rPr lang="en-US" dirty="0" err="1" smtClean="0"/>
              <a:t>Manipulatives</a:t>
            </a:r>
            <a:endParaRPr lang="en-US" dirty="0" smtClean="0"/>
          </a:p>
          <a:p>
            <a:r>
              <a:rPr lang="en-US" dirty="0" smtClean="0"/>
              <a:t>Jigsaw</a:t>
            </a:r>
          </a:p>
          <a:p>
            <a:r>
              <a:rPr lang="en-US" dirty="0" smtClean="0"/>
              <a:t>Think, Pair, Share</a:t>
            </a:r>
          </a:p>
          <a:p>
            <a:r>
              <a:rPr lang="en-US" dirty="0" smtClean="0"/>
              <a:t>Labs</a:t>
            </a:r>
          </a:p>
          <a:p>
            <a:r>
              <a:rPr lang="en-US" dirty="0" smtClean="0"/>
              <a:t>Role play/simulations</a:t>
            </a:r>
          </a:p>
          <a:p>
            <a:r>
              <a:rPr lang="en-US" dirty="0" smtClean="0"/>
              <a:t>Web quests</a:t>
            </a:r>
          </a:p>
          <a:p>
            <a:r>
              <a:rPr lang="en-US" dirty="0" smtClean="0"/>
              <a:t>Journaling</a:t>
            </a:r>
          </a:p>
          <a:p>
            <a:r>
              <a:rPr lang="en-US" dirty="0" smtClean="0"/>
              <a:t>Cubing (can be process or product)</a:t>
            </a:r>
          </a:p>
          <a:p>
            <a:r>
              <a:rPr lang="en-US" dirty="0" smtClean="0"/>
              <a:t>Tiered practice problems</a:t>
            </a:r>
          </a:p>
          <a:p>
            <a:r>
              <a:rPr lang="en-US" dirty="0" smtClean="0"/>
              <a:t>Solve a mystery/problem scenario</a:t>
            </a:r>
          </a:p>
          <a:p>
            <a:r>
              <a:rPr lang="en-US" dirty="0" smtClean="0"/>
              <a:t>Heterogeneous or homogenous grouping</a:t>
            </a:r>
          </a:p>
          <a:p>
            <a:r>
              <a:rPr lang="en-US" dirty="0" smtClean="0"/>
              <a:t>Collaborate as a class, group, or pairs</a:t>
            </a:r>
            <a:endParaRPr lang="en-US" dirty="0"/>
          </a:p>
        </p:txBody>
      </p:sp>
      <p:sp>
        <p:nvSpPr>
          <p:cNvPr id="5" name="Text Placeholder 4"/>
          <p:cNvSpPr>
            <a:spLocks noGrp="1"/>
          </p:cNvSpPr>
          <p:nvPr>
            <p:ph type="body" sz="quarter" idx="1"/>
          </p:nvPr>
        </p:nvSpPr>
        <p:spPr>
          <a:xfrm>
            <a:off x="457200" y="457200"/>
            <a:ext cx="3657600" cy="658368"/>
          </a:xfrm>
        </p:spPr>
        <p:txBody>
          <a:bodyPr/>
          <a:lstStyle/>
          <a:p>
            <a:r>
              <a:rPr lang="en-US" dirty="0" smtClean="0"/>
              <a:t>Process Methods</a:t>
            </a:r>
            <a:endParaRPr lang="en-US" dirty="0"/>
          </a:p>
        </p:txBody>
      </p:sp>
      <p:sp>
        <p:nvSpPr>
          <p:cNvPr id="6" name="Text Placeholder 5"/>
          <p:cNvSpPr>
            <a:spLocks noGrp="1"/>
          </p:cNvSpPr>
          <p:nvPr>
            <p:ph type="body" sz="quarter" idx="3"/>
          </p:nvPr>
        </p:nvSpPr>
        <p:spPr>
          <a:xfrm>
            <a:off x="4343400" y="457200"/>
            <a:ext cx="3657600" cy="658368"/>
          </a:xfrm>
        </p:spPr>
        <p:txBody>
          <a:bodyPr/>
          <a:lstStyle/>
          <a:p>
            <a:r>
              <a:rPr lang="en-US" dirty="0" smtClean="0"/>
              <a:t>Differentiated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Resources for Process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hlinkClick r:id="rId2"/>
              </a:rPr>
              <a:t>www.edutechalogy.org</a:t>
            </a:r>
            <a:r>
              <a:rPr lang="en-US" dirty="0" smtClean="0"/>
              <a:t> go to blog</a:t>
            </a:r>
          </a:p>
          <a:p>
            <a:pPr>
              <a:buNone/>
            </a:pPr>
            <a:r>
              <a:rPr lang="en-US" dirty="0" smtClean="0"/>
              <a:t> </a:t>
            </a:r>
          </a:p>
          <a:p>
            <a:r>
              <a:rPr lang="en-US" dirty="0" smtClean="0"/>
              <a:t>exploredifferentiation.wikispaces.com</a:t>
            </a:r>
          </a:p>
          <a:p>
            <a:pPr>
              <a:buNone/>
            </a:pPr>
            <a:endParaRPr lang="en-US" dirty="0" smtClean="0"/>
          </a:p>
          <a:p>
            <a:r>
              <a:rPr lang="en-US" dirty="0" smtClean="0"/>
              <a:t>Daretodifferentiate.wikispaces.com</a:t>
            </a:r>
          </a:p>
          <a:p>
            <a:pPr>
              <a:buNone/>
            </a:pPr>
            <a:endParaRPr lang="en-US" dirty="0" smtClean="0"/>
          </a:p>
          <a:p>
            <a:r>
              <a:rPr lang="en-US" dirty="0" smtClean="0">
                <a:hlinkClick r:id="rId3"/>
              </a:rPr>
              <a:t>www.schrockguide.net</a:t>
            </a:r>
            <a:endParaRPr lang="en-US" dirty="0" smtClean="0"/>
          </a:p>
          <a:p>
            <a:pPr>
              <a:buNone/>
            </a:pPr>
            <a:endParaRPr lang="en-US" dirty="0" smtClean="0"/>
          </a:p>
          <a:p>
            <a:r>
              <a:rPr lang="en-US" dirty="0" smtClean="0">
                <a:hlinkClick r:id="rId4"/>
              </a:rPr>
              <a:t>www.learnnc.org</a:t>
            </a:r>
            <a:endParaRPr lang="en-US" dirty="0" smtClean="0"/>
          </a:p>
          <a:p>
            <a:pPr>
              <a:buNone/>
            </a:pPr>
            <a:endParaRPr lang="en-US" dirty="0" smtClean="0"/>
          </a:p>
          <a:p>
            <a:r>
              <a:rPr lang="en-US" dirty="0" smtClean="0">
                <a:hlinkClick r:id="rId5"/>
              </a:rPr>
              <a:t>www.doe.in.gov/highability/resources-and-publications</a:t>
            </a:r>
            <a:r>
              <a:rPr lang="en-US" dirty="0" smtClean="0"/>
              <a:t>  go to Tiered Curriculum Project</a:t>
            </a:r>
          </a:p>
          <a:p>
            <a:pPr>
              <a:buNone/>
            </a:pPr>
            <a:endParaRPr lang="en-US" dirty="0" smtClean="0"/>
          </a:p>
          <a:p>
            <a:r>
              <a:rPr lang="en-US" dirty="0" smtClean="0"/>
              <a:t>Padlet.com, Google drive, </a:t>
            </a:r>
            <a:r>
              <a:rPr lang="en-US" dirty="0" err="1" smtClean="0"/>
              <a:t>Bubbl.us</a:t>
            </a:r>
            <a:r>
              <a:rPr lang="en-US" dirty="0" smtClean="0"/>
              <a:t>, </a:t>
            </a:r>
            <a:r>
              <a:rPr lang="en-US" dirty="0" smtClean="0">
                <a:hlinkClick r:id="rId6"/>
              </a:rPr>
              <a:t>www.twiddla.com</a:t>
            </a:r>
            <a:endParaRPr lang="en-US" dirty="0" smtClean="0"/>
          </a:p>
          <a:p>
            <a:pPr>
              <a:buNone/>
            </a:pPr>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 is part of the Process</a:t>
            </a:r>
            <a:endParaRPr lang="en-US" dirty="0"/>
          </a:p>
        </p:txBody>
      </p:sp>
      <p:sp>
        <p:nvSpPr>
          <p:cNvPr id="3" name="Content Placeholder 2"/>
          <p:cNvSpPr>
            <a:spLocks noGrp="1"/>
          </p:cNvSpPr>
          <p:nvPr>
            <p:ph sz="quarter" idx="1"/>
          </p:nvPr>
        </p:nvSpPr>
        <p:spPr/>
        <p:txBody>
          <a:bodyPr/>
          <a:lstStyle/>
          <a:p>
            <a:r>
              <a:rPr lang="en-US" dirty="0" smtClean="0"/>
              <a:t>Provides a safety net for students</a:t>
            </a:r>
          </a:p>
          <a:p>
            <a:r>
              <a:rPr lang="en-US" dirty="0" smtClean="0"/>
              <a:t>Happens before and during teaching</a:t>
            </a:r>
          </a:p>
          <a:p>
            <a:r>
              <a:rPr lang="en-US" dirty="0" smtClean="0"/>
              <a:t>Breaks learning into chunks, then provides structure or a tool with each chunk</a:t>
            </a:r>
          </a:p>
          <a:p>
            <a:pPr lvl="1"/>
            <a:r>
              <a:rPr lang="en-US" dirty="0" smtClean="0"/>
              <a:t>Activating and previewing strategies</a:t>
            </a:r>
          </a:p>
          <a:p>
            <a:pPr lvl="2"/>
            <a:r>
              <a:rPr lang="en-US" dirty="0" smtClean="0"/>
              <a:t>Investigate prior knowledge, making predictions, piquing interest, allow time to share personal experiences</a:t>
            </a:r>
          </a:p>
          <a:p>
            <a:pPr lvl="1"/>
            <a:r>
              <a:rPr lang="en-US" dirty="0" smtClean="0"/>
              <a:t>Show and tell (show sample product, discuss rubric or criteria, what steps do they follow)</a:t>
            </a:r>
          </a:p>
          <a:p>
            <a:pPr lvl="1"/>
            <a:r>
              <a:rPr lang="en-US" dirty="0" smtClean="0"/>
              <a:t>Think aloud – as you teach model thought processes</a:t>
            </a:r>
          </a:p>
          <a:p>
            <a:pPr lvl="1"/>
            <a:r>
              <a:rPr lang="en-US" dirty="0" smtClean="0"/>
              <a:t>Quality Questioning - Pause, Ask, Pause, Review</a:t>
            </a:r>
          </a:p>
          <a:p>
            <a:pPr lvl="1"/>
            <a:r>
              <a:rPr lang="en-US" dirty="0" smtClean="0"/>
              <a:t>Using chants, mnemonics, visual or verbal cues/reminders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 through transitions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PBIS can help</a:t>
            </a:r>
          </a:p>
          <a:p>
            <a:pPr lvl="1"/>
            <a:r>
              <a:rPr lang="en-US" dirty="0" smtClean="0"/>
              <a:t>Posted behavioral expectations</a:t>
            </a:r>
          </a:p>
          <a:p>
            <a:pPr lvl="1"/>
            <a:r>
              <a:rPr lang="en-US" dirty="0" smtClean="0"/>
              <a:t>Explicitly teaching and practicing transitions</a:t>
            </a:r>
          </a:p>
          <a:p>
            <a:pPr lvl="1"/>
            <a:r>
              <a:rPr lang="en-US" dirty="0" smtClean="0"/>
              <a:t> Reinforce and reward!!</a:t>
            </a:r>
          </a:p>
          <a:p>
            <a:r>
              <a:rPr lang="en-US" dirty="0" smtClean="0"/>
              <a:t>Activating strategies </a:t>
            </a:r>
          </a:p>
          <a:p>
            <a:pPr lvl="1"/>
            <a:r>
              <a:rPr lang="en-US" dirty="0" smtClean="0"/>
              <a:t>Hook interest and get brains engaged in what is coming next</a:t>
            </a:r>
          </a:p>
          <a:p>
            <a:pPr lvl="1"/>
            <a:r>
              <a:rPr lang="en-US" dirty="0" smtClean="0"/>
              <a:t>Max Thompson strategies: KWL, word splash, word maps</a:t>
            </a:r>
          </a:p>
          <a:p>
            <a:pPr lvl="1"/>
            <a:r>
              <a:rPr lang="en-US" dirty="0" smtClean="0"/>
              <a:t>Personal story, visual aide, brainstorming</a:t>
            </a:r>
          </a:p>
          <a:p>
            <a:pPr lvl="1"/>
            <a:r>
              <a:rPr lang="en-US" dirty="0" smtClean="0"/>
              <a:t>Should be fun and require interaction</a:t>
            </a:r>
          </a:p>
          <a:p>
            <a:pPr lvl="1"/>
            <a:r>
              <a:rPr lang="en-US" dirty="0" smtClean="0"/>
              <a:t>Can also include reviewing previously taught material in a fun way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 through </a:t>
            </a:r>
            <a:r>
              <a:rPr lang="en-US" dirty="0" smtClean="0"/>
              <a:t>Transitions</a:t>
            </a:r>
            <a:endParaRPr lang="en-US" dirty="0"/>
          </a:p>
        </p:txBody>
      </p:sp>
      <p:sp>
        <p:nvSpPr>
          <p:cNvPr id="3" name="Content Placeholder 2"/>
          <p:cNvSpPr>
            <a:spLocks noGrp="1"/>
          </p:cNvSpPr>
          <p:nvPr>
            <p:ph sz="quarter" idx="1"/>
          </p:nvPr>
        </p:nvSpPr>
        <p:spPr/>
        <p:txBody>
          <a:bodyPr/>
          <a:lstStyle/>
          <a:p>
            <a:r>
              <a:rPr lang="en-US" dirty="0" smtClean="0"/>
              <a:t>Good closing steps:</a:t>
            </a:r>
          </a:p>
          <a:p>
            <a:pPr lvl="1">
              <a:buNone/>
            </a:pPr>
            <a:endParaRPr lang="en-US" dirty="0" smtClean="0"/>
          </a:p>
          <a:p>
            <a:pPr lvl="1"/>
            <a:r>
              <a:rPr lang="en-US" dirty="0" smtClean="0"/>
              <a:t>Have a predetermined plan for those who finish early, then better differentiate for them the next time</a:t>
            </a:r>
          </a:p>
          <a:p>
            <a:pPr lvl="1"/>
            <a:r>
              <a:rPr lang="en-US" dirty="0" smtClean="0"/>
              <a:t>Find a stopping point and come together</a:t>
            </a:r>
          </a:p>
          <a:p>
            <a:pPr lvl="1"/>
            <a:r>
              <a:rPr lang="en-US" dirty="0" smtClean="0"/>
              <a:t>Review academic and behavior positives</a:t>
            </a:r>
          </a:p>
          <a:p>
            <a:pPr lvl="1"/>
            <a:r>
              <a:rPr lang="en-US" dirty="0" smtClean="0"/>
              <a:t>Allow time to share</a:t>
            </a:r>
          </a:p>
          <a:p>
            <a:pPr lvl="1"/>
            <a:r>
              <a:rPr lang="en-US" dirty="0" smtClean="0"/>
              <a:t>Release and start getting set up for the next lesson</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 Product</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How </a:t>
            </a:r>
            <a:r>
              <a:rPr lang="en-US" dirty="0" smtClean="0"/>
              <a:t>the student will demonstrate what he/she has learned</a:t>
            </a:r>
          </a:p>
          <a:p>
            <a:pPr>
              <a:buNone/>
            </a:pPr>
            <a:endParaRPr lang="en-US" dirty="0" smtClean="0"/>
          </a:p>
          <a:p>
            <a:endParaRPr lang="en-US" dirty="0" smtClean="0"/>
          </a:p>
          <a:p>
            <a:r>
              <a:rPr lang="en-US" dirty="0" smtClean="0"/>
              <a:t>Special Education students can do all the things other student do, given time, a sample, and support!</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457200" y="1447800"/>
            <a:ext cx="3657600" cy="4800600"/>
          </a:xfrm>
        </p:spPr>
        <p:txBody>
          <a:bodyPr>
            <a:normAutofit/>
          </a:bodyPr>
          <a:lstStyle/>
          <a:p>
            <a:pPr lvl="1"/>
            <a:r>
              <a:rPr lang="en-US" dirty="0" smtClean="0"/>
              <a:t>Create a poster</a:t>
            </a:r>
          </a:p>
          <a:p>
            <a:pPr lvl="1"/>
            <a:r>
              <a:rPr lang="en-US" dirty="0" smtClean="0"/>
              <a:t>Create a </a:t>
            </a:r>
            <a:r>
              <a:rPr lang="en-US" dirty="0" err="1" smtClean="0"/>
              <a:t>Powerpoint</a:t>
            </a:r>
            <a:endParaRPr lang="en-US" dirty="0" smtClean="0"/>
          </a:p>
          <a:p>
            <a:pPr lvl="1"/>
            <a:r>
              <a:rPr lang="en-US" dirty="0" smtClean="0"/>
              <a:t>Design an article</a:t>
            </a:r>
          </a:p>
          <a:p>
            <a:pPr lvl="1"/>
            <a:r>
              <a:rPr lang="en-US" dirty="0" smtClean="0"/>
              <a:t>Worksheets , tests, quizzes(yawn)</a:t>
            </a:r>
          </a:p>
          <a:p>
            <a:pPr lvl="1"/>
            <a:r>
              <a:rPr lang="en-US" dirty="0" smtClean="0"/>
              <a:t>Speech</a:t>
            </a:r>
          </a:p>
          <a:p>
            <a:pPr lvl="1"/>
            <a:r>
              <a:rPr lang="en-US" dirty="0" smtClean="0"/>
              <a:t>Essay/Book report</a:t>
            </a:r>
          </a:p>
          <a:p>
            <a:pPr lvl="1"/>
            <a:r>
              <a:rPr lang="en-US" dirty="0" smtClean="0"/>
              <a:t>Build a model</a:t>
            </a:r>
          </a:p>
          <a:p>
            <a:pPr lvl="1"/>
            <a:r>
              <a:rPr lang="en-US" dirty="0" smtClean="0"/>
              <a:t>Teach another student</a:t>
            </a:r>
          </a:p>
          <a:p>
            <a:pPr lvl="1"/>
            <a:r>
              <a:rPr lang="en-US" dirty="0" smtClean="0"/>
              <a:t>Debate</a:t>
            </a:r>
          </a:p>
          <a:p>
            <a:pPr lvl="1"/>
            <a:r>
              <a:rPr lang="en-US" dirty="0" smtClean="0"/>
              <a:t>Demonstration</a:t>
            </a:r>
            <a:endParaRPr lang="en-US" dirty="0" smtClean="0"/>
          </a:p>
          <a:p>
            <a:pPr lvl="1">
              <a:buNone/>
            </a:pPr>
            <a:endParaRPr lang="en-US" dirty="0" smtClean="0"/>
          </a:p>
          <a:p>
            <a:endParaRPr lang="en-US" dirty="0"/>
          </a:p>
        </p:txBody>
      </p:sp>
      <p:sp>
        <p:nvSpPr>
          <p:cNvPr id="7" name="Content Placeholder 6"/>
          <p:cNvSpPr>
            <a:spLocks noGrp="1"/>
          </p:cNvSpPr>
          <p:nvPr>
            <p:ph sz="quarter" idx="4"/>
          </p:nvPr>
        </p:nvSpPr>
        <p:spPr>
          <a:xfrm>
            <a:off x="4371975" y="1371600"/>
            <a:ext cx="3657600" cy="4876800"/>
          </a:xfrm>
        </p:spPr>
        <p:txBody>
          <a:bodyPr>
            <a:normAutofit lnSpcReduction="10000"/>
          </a:bodyPr>
          <a:lstStyle/>
          <a:p>
            <a:pPr marL="274320" lvl="1">
              <a:spcBef>
                <a:spcPts val="600"/>
              </a:spcBef>
              <a:buSzPct val="70000"/>
              <a:buFont typeface="Wingdings"/>
              <a:buChar char=""/>
            </a:pPr>
            <a:r>
              <a:rPr lang="en-US" sz="2000" dirty="0" smtClean="0"/>
              <a:t>Product Menu/Choice </a:t>
            </a:r>
            <a:r>
              <a:rPr lang="en-US" sz="2000" dirty="0" smtClean="0"/>
              <a:t>board (Tic </a:t>
            </a:r>
            <a:r>
              <a:rPr lang="en-US" sz="2000" dirty="0" err="1" smtClean="0"/>
              <a:t>Tac</a:t>
            </a:r>
            <a:r>
              <a:rPr lang="en-US" sz="2000" dirty="0" smtClean="0"/>
              <a:t> Toe)</a:t>
            </a:r>
            <a:endParaRPr lang="en-US" sz="2000" dirty="0" smtClean="0"/>
          </a:p>
          <a:p>
            <a:pPr marL="274320" lvl="1">
              <a:spcBef>
                <a:spcPts val="600"/>
              </a:spcBef>
              <a:buSzPct val="70000"/>
              <a:buFont typeface="Wingdings"/>
              <a:buChar char=""/>
            </a:pPr>
            <a:r>
              <a:rPr lang="en-US" sz="2000" dirty="0" smtClean="0"/>
              <a:t>Cubing, Think Dots</a:t>
            </a:r>
          </a:p>
          <a:p>
            <a:r>
              <a:rPr lang="en-US" sz="2000" dirty="0" smtClean="0"/>
              <a:t>Write song/video/act it out</a:t>
            </a:r>
          </a:p>
          <a:p>
            <a:r>
              <a:rPr lang="en-US" sz="2000" dirty="0" smtClean="0"/>
              <a:t>Blog or Wiki</a:t>
            </a:r>
          </a:p>
          <a:p>
            <a:r>
              <a:rPr lang="en-US" sz="2000" dirty="0" smtClean="0"/>
              <a:t>Podcast</a:t>
            </a:r>
          </a:p>
          <a:p>
            <a:r>
              <a:rPr lang="en-US" sz="2000" dirty="0" smtClean="0"/>
              <a:t>Rubrics with varied levels</a:t>
            </a:r>
          </a:p>
          <a:p>
            <a:r>
              <a:rPr lang="en-US" sz="2000" dirty="0" smtClean="0"/>
              <a:t>Exit </a:t>
            </a:r>
            <a:r>
              <a:rPr lang="en-US" sz="2000" dirty="0" smtClean="0"/>
              <a:t>card</a:t>
            </a:r>
          </a:p>
          <a:p>
            <a:r>
              <a:rPr lang="en-US" sz="2000" dirty="0" smtClean="0"/>
              <a:t>Contracts</a:t>
            </a:r>
            <a:r>
              <a:rPr lang="en-US" sz="2000" dirty="0" smtClean="0"/>
              <a:t> </a:t>
            </a:r>
            <a:r>
              <a:rPr lang="en-US" sz="2000" dirty="0" smtClean="0"/>
              <a:t>and timelines</a:t>
            </a:r>
            <a:endParaRPr lang="en-US" sz="2000" dirty="0" smtClean="0"/>
          </a:p>
          <a:p>
            <a:r>
              <a:rPr lang="en-US" sz="2000" dirty="0" smtClean="0"/>
              <a:t>Interest based investigations</a:t>
            </a:r>
          </a:p>
          <a:p>
            <a:r>
              <a:rPr lang="en-US" sz="2000" dirty="0" smtClean="0"/>
              <a:t>Movie or book trailer</a:t>
            </a:r>
          </a:p>
          <a:p>
            <a:r>
              <a:rPr lang="en-US" sz="2000" dirty="0" smtClean="0"/>
              <a:t>Incorporating learning styles into choices</a:t>
            </a:r>
          </a:p>
          <a:p>
            <a:pPr>
              <a:buNone/>
            </a:pPr>
            <a:endParaRPr lang="en-US" dirty="0" smtClean="0"/>
          </a:p>
          <a:p>
            <a:endParaRPr lang="en-US" dirty="0"/>
          </a:p>
        </p:txBody>
      </p:sp>
      <p:sp>
        <p:nvSpPr>
          <p:cNvPr id="4" name="Text Placeholder 3"/>
          <p:cNvSpPr>
            <a:spLocks noGrp="1"/>
          </p:cNvSpPr>
          <p:nvPr>
            <p:ph type="body" sz="quarter" idx="1"/>
          </p:nvPr>
        </p:nvSpPr>
        <p:spPr>
          <a:xfrm>
            <a:off x="457200" y="457200"/>
            <a:ext cx="3657600" cy="658368"/>
          </a:xfrm>
        </p:spPr>
        <p:txBody>
          <a:bodyPr/>
          <a:lstStyle/>
          <a:p>
            <a:r>
              <a:rPr lang="en-US" dirty="0" smtClean="0"/>
              <a:t>Common products</a:t>
            </a:r>
            <a:endParaRPr lang="en-US" dirty="0"/>
          </a:p>
        </p:txBody>
      </p:sp>
      <p:sp>
        <p:nvSpPr>
          <p:cNvPr id="6" name="Text Placeholder 5"/>
          <p:cNvSpPr>
            <a:spLocks noGrp="1"/>
          </p:cNvSpPr>
          <p:nvPr>
            <p:ph type="body" sz="quarter" idx="3"/>
          </p:nvPr>
        </p:nvSpPr>
        <p:spPr>
          <a:xfrm>
            <a:off x="4343400" y="457200"/>
            <a:ext cx="3657600" cy="658368"/>
          </a:xfrm>
        </p:spPr>
        <p:txBody>
          <a:bodyPr/>
          <a:lstStyle/>
          <a:p>
            <a:r>
              <a:rPr lang="en-US" dirty="0" smtClean="0"/>
              <a:t>Differentiate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Resources for Product</a:t>
            </a:r>
            <a:endParaRPr lang="en-US" dirty="0"/>
          </a:p>
        </p:txBody>
      </p:sp>
      <p:sp>
        <p:nvSpPr>
          <p:cNvPr id="7" name="Content Placeholder 6"/>
          <p:cNvSpPr>
            <a:spLocks noGrp="1"/>
          </p:cNvSpPr>
          <p:nvPr>
            <p:ph sz="quarter" idx="1"/>
          </p:nvPr>
        </p:nvSpPr>
        <p:spPr/>
        <p:txBody>
          <a:bodyPr/>
          <a:lstStyle/>
          <a:p>
            <a:r>
              <a:rPr lang="en-US" dirty="0" smtClean="0">
                <a:hlinkClick r:id="rId2"/>
              </a:rPr>
              <a:t>www.readwritethink.org</a:t>
            </a:r>
            <a:r>
              <a:rPr lang="en-US" dirty="0" smtClean="0"/>
              <a:t> k-12 student </a:t>
            </a:r>
            <a:r>
              <a:rPr lang="en-US" dirty="0" err="1" smtClean="0"/>
              <a:t>interactives</a:t>
            </a:r>
            <a:endParaRPr lang="en-US" dirty="0" smtClean="0"/>
          </a:p>
          <a:p>
            <a:r>
              <a:rPr lang="en-US" dirty="0" smtClean="0"/>
              <a:t>Differentiationdaily.com</a:t>
            </a:r>
            <a:endParaRPr lang="en-US" dirty="0" smtClean="0"/>
          </a:p>
          <a:p>
            <a:r>
              <a:rPr lang="en-US" dirty="0" err="1" smtClean="0"/>
              <a:t>Pinterest</a:t>
            </a:r>
            <a:endParaRPr lang="en-US" dirty="0" smtClean="0"/>
          </a:p>
          <a:p>
            <a:r>
              <a:rPr lang="en-US" dirty="0" err="1" smtClean="0"/>
              <a:t>Youtube</a:t>
            </a:r>
            <a:r>
              <a:rPr lang="en-US" dirty="0" smtClean="0"/>
              <a:t> playlists</a:t>
            </a:r>
          </a:p>
          <a:p>
            <a:r>
              <a:rPr lang="en-US" dirty="0" err="1" smtClean="0"/>
              <a:t>Screencastify</a:t>
            </a:r>
            <a:endParaRPr lang="en-US" dirty="0" smtClean="0"/>
          </a:p>
          <a:p>
            <a:r>
              <a:rPr lang="en-US" dirty="0" smtClean="0"/>
              <a:t>Zoom</a:t>
            </a:r>
          </a:p>
          <a:p>
            <a:r>
              <a:rPr lang="en-US" dirty="0" err="1" smtClean="0"/>
              <a:t>Thinglink</a:t>
            </a:r>
            <a:endParaRPr lang="en-US" dirty="0" smtClean="0"/>
          </a:p>
          <a:p>
            <a:r>
              <a:rPr lang="en-US" dirty="0" err="1" smtClean="0"/>
              <a:t>Piktochart</a:t>
            </a:r>
            <a:endParaRPr lang="en-US" dirty="0" smtClean="0"/>
          </a:p>
          <a:p>
            <a:pPr>
              <a:buNone/>
            </a:pPr>
            <a:r>
              <a:rPr lang="en-US" b="1" u="sng" dirty="0" smtClean="0">
                <a:hlinkClick r:id="rId3"/>
              </a:rPr>
              <a:t>bit.ly/di4allonlinetools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362200" y="685800"/>
            <a:ext cx="5943600" cy="5486400"/>
          </a:xfrm>
        </p:spPr>
        <p:txBody>
          <a:bodyPr>
            <a:noAutofit/>
          </a:bodyPr>
          <a:lstStyle/>
          <a:p>
            <a:pPr>
              <a:buNone/>
            </a:pPr>
            <a:r>
              <a:rPr lang="en-US" sz="2400" dirty="0" smtClean="0"/>
              <a:t> “When a teacher tries to teach something to the entire class at the same time, chances are, </a:t>
            </a:r>
          </a:p>
          <a:p>
            <a:r>
              <a:rPr lang="en-US" sz="2400" dirty="0" smtClean="0"/>
              <a:t/>
            </a:r>
            <a:br>
              <a:rPr lang="en-US" sz="2400" dirty="0" smtClean="0"/>
            </a:br>
            <a:r>
              <a:rPr lang="en-US" sz="2400" dirty="0" smtClean="0"/>
              <a:t>one-third of the kids already know it; one-third will get it;  and the remaining third won’t.</a:t>
            </a:r>
          </a:p>
          <a:p>
            <a:pPr>
              <a:buNone/>
            </a:pPr>
            <a:endParaRPr lang="en-US" sz="2400" dirty="0" smtClean="0"/>
          </a:p>
          <a:p>
            <a:pPr>
              <a:buNone/>
            </a:pPr>
            <a:r>
              <a:rPr lang="en-US" sz="2400" dirty="0" smtClean="0"/>
              <a:t>So two-thirds of the children are wasting their time.” </a:t>
            </a:r>
          </a:p>
          <a:p>
            <a:pPr algn="r">
              <a:buNone/>
            </a:pPr>
            <a:endParaRPr lang="en-US" sz="2400" dirty="0" smtClean="0"/>
          </a:p>
          <a:p>
            <a:pPr algn="r">
              <a:buNone/>
            </a:pPr>
            <a:r>
              <a:rPr lang="en-US" sz="2400" dirty="0" smtClean="0"/>
              <a:t>~</a:t>
            </a:r>
            <a:r>
              <a:rPr lang="en-US" sz="1400" dirty="0" err="1" smtClean="0"/>
              <a:t>Lilian</a:t>
            </a:r>
            <a:r>
              <a:rPr lang="en-US" sz="1400" dirty="0" smtClean="0"/>
              <a:t> Katz (teacher educator)</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 pro’s and con’s</a:t>
            </a:r>
            <a:endParaRPr lang="en-US" dirty="0"/>
          </a:p>
        </p:txBody>
      </p:sp>
      <p:sp>
        <p:nvSpPr>
          <p:cNvPr id="3" name="Content Placeholder 2"/>
          <p:cNvSpPr>
            <a:spLocks noGrp="1"/>
          </p:cNvSpPr>
          <p:nvPr>
            <p:ph sz="quarter" idx="1"/>
          </p:nvPr>
        </p:nvSpPr>
        <p:spPr/>
        <p:txBody>
          <a:bodyPr>
            <a:normAutofit/>
          </a:bodyPr>
          <a:lstStyle/>
          <a:p>
            <a:r>
              <a:rPr lang="en-US" dirty="0" smtClean="0"/>
              <a:t>Pros</a:t>
            </a:r>
          </a:p>
          <a:p>
            <a:pPr lvl="1"/>
            <a:r>
              <a:rPr lang="en-US" dirty="0" smtClean="0"/>
              <a:t>It is just more fun!!! </a:t>
            </a:r>
          </a:p>
          <a:p>
            <a:pPr lvl="1"/>
            <a:r>
              <a:rPr lang="en-US" dirty="0" smtClean="0"/>
              <a:t>Research shows it works for gifted as well as students with more severe disabilities</a:t>
            </a:r>
          </a:p>
          <a:p>
            <a:pPr lvl="1"/>
            <a:r>
              <a:rPr lang="en-US" dirty="0" smtClean="0"/>
              <a:t>Allows students to take responsibility for their own learning</a:t>
            </a:r>
          </a:p>
          <a:p>
            <a:pPr lvl="1"/>
            <a:r>
              <a:rPr lang="en-US" dirty="0" smtClean="0"/>
              <a:t>Students are more engaged resulting in fewer discipline issues</a:t>
            </a:r>
          </a:p>
          <a:p>
            <a:r>
              <a:rPr lang="en-US" dirty="0" smtClean="0"/>
              <a:t>Cons</a:t>
            </a:r>
          </a:p>
          <a:p>
            <a:pPr lvl="1"/>
            <a:r>
              <a:rPr lang="en-US" dirty="0" smtClean="0"/>
              <a:t>Requires more time put into planning and preparation</a:t>
            </a:r>
          </a:p>
          <a:p>
            <a:pPr lvl="1"/>
            <a:r>
              <a:rPr lang="en-US" dirty="0" smtClean="0"/>
              <a:t>Limited professional development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133600" y="1524000"/>
            <a:ext cx="6172200" cy="3048000"/>
          </a:xfrm>
        </p:spPr>
        <p:txBody>
          <a:bodyPr>
            <a:normAutofit fontScale="92500" lnSpcReduction="10000"/>
          </a:bodyPr>
          <a:lstStyle/>
          <a:p>
            <a:endParaRPr lang="en-US" sz="2000" dirty="0" smtClean="0"/>
          </a:p>
          <a:p>
            <a:endParaRPr lang="en-US" sz="2000" dirty="0" smtClean="0"/>
          </a:p>
          <a:p>
            <a:r>
              <a:rPr lang="en-US" sz="2400" dirty="0" smtClean="0"/>
              <a:t>“There is no one right way to create an effectively differentiated classroom; teachers craft responsive learning places in ways that are a good match for their teaching styles, as well as for their learners needs.”</a:t>
            </a:r>
          </a:p>
          <a:p>
            <a:r>
              <a:rPr lang="en-US" sz="2000" dirty="0" smtClean="0"/>
              <a:t>			 ~Carol Tomlinson</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Proactive = Antecedent Modification</a:t>
            </a:r>
            <a:endParaRPr lang="en-US" sz="2800" dirty="0"/>
          </a:p>
        </p:txBody>
      </p:sp>
      <p:sp>
        <p:nvSpPr>
          <p:cNvPr id="3" name="Content Placeholder 2"/>
          <p:cNvSpPr>
            <a:spLocks noGrp="1"/>
          </p:cNvSpPr>
          <p:nvPr>
            <p:ph sz="quarter" idx="1"/>
          </p:nvPr>
        </p:nvSpPr>
        <p:spPr/>
        <p:txBody>
          <a:bodyPr/>
          <a:lstStyle/>
          <a:p>
            <a:r>
              <a:rPr lang="en-US" dirty="0" smtClean="0"/>
              <a:t>Differentiation can be part of the IEP. </a:t>
            </a:r>
          </a:p>
          <a:p>
            <a:pPr lvl="1"/>
            <a:r>
              <a:rPr lang="en-US" dirty="0" smtClean="0"/>
              <a:t>Instructional accommodations </a:t>
            </a:r>
          </a:p>
          <a:p>
            <a:pPr lvl="2"/>
            <a:r>
              <a:rPr lang="en-US" dirty="0" smtClean="0"/>
              <a:t>Content, Process, Product, </a:t>
            </a:r>
            <a:r>
              <a:rPr lang="en-US" dirty="0" smtClean="0"/>
              <a:t>and Environment</a:t>
            </a:r>
            <a:endParaRPr lang="en-US" dirty="0" smtClean="0"/>
          </a:p>
          <a:p>
            <a:pPr lvl="1"/>
            <a:r>
              <a:rPr lang="en-US" dirty="0" smtClean="0"/>
              <a:t>Antecedent </a:t>
            </a:r>
            <a:r>
              <a:rPr lang="en-US" dirty="0" smtClean="0"/>
              <a:t>modification</a:t>
            </a:r>
            <a:endParaRPr lang="en-US" dirty="0" smtClean="0">
              <a:solidFill>
                <a:srgbClr val="FF0000"/>
              </a:solidFill>
            </a:endParaRPr>
          </a:p>
          <a:p>
            <a:pPr lvl="2"/>
            <a:r>
              <a:rPr lang="en-US" dirty="0" smtClean="0"/>
              <a:t>Environmental</a:t>
            </a:r>
          </a:p>
          <a:p>
            <a:pPr lvl="2"/>
            <a:r>
              <a:rPr lang="en-US" dirty="0" smtClean="0"/>
              <a:t>Social Supports</a:t>
            </a:r>
          </a:p>
          <a:p>
            <a:pPr lvl="2"/>
            <a:r>
              <a:rPr lang="en-US" dirty="0" smtClean="0"/>
              <a:t>Task Oriented</a:t>
            </a:r>
          </a:p>
          <a:p>
            <a:pPr lvl="2"/>
            <a:r>
              <a:rPr lang="en-US" dirty="0" smtClean="0"/>
              <a:t>Teacher Behavior</a:t>
            </a:r>
          </a:p>
          <a:p>
            <a:pPr lvl="1"/>
            <a:endParaRPr lang="en-US" dirty="0" smtClean="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Modifications</a:t>
            </a:r>
            <a:endParaRPr lang="en-US" dirty="0"/>
          </a:p>
        </p:txBody>
      </p:sp>
      <p:sp>
        <p:nvSpPr>
          <p:cNvPr id="3" name="Content Placeholder 2"/>
          <p:cNvSpPr>
            <a:spLocks noGrp="1"/>
          </p:cNvSpPr>
          <p:nvPr>
            <p:ph sz="quarter" idx="1"/>
          </p:nvPr>
        </p:nvSpPr>
        <p:spPr/>
        <p:txBody>
          <a:bodyPr/>
          <a:lstStyle/>
          <a:p>
            <a:r>
              <a:rPr lang="en-US" dirty="0" smtClean="0"/>
              <a:t>Lighting- dim/bright, overhead/lamps, natural, filters</a:t>
            </a:r>
          </a:p>
          <a:p>
            <a:r>
              <a:rPr lang="en-US" dirty="0" smtClean="0"/>
              <a:t> Sounds- door open/shut, background music, white noise, headphones</a:t>
            </a:r>
          </a:p>
          <a:p>
            <a:r>
              <a:rPr lang="en-US" dirty="0" smtClean="0"/>
              <a:t>Alignment- chair height, slant boards </a:t>
            </a:r>
          </a:p>
          <a:p>
            <a:r>
              <a:rPr lang="en-US" dirty="0" smtClean="0"/>
              <a:t> Zoning- seating, specific areas with specific purpose (desks/board, floor space, table, computer area, project area), location of staff</a:t>
            </a:r>
          </a:p>
          <a:p>
            <a:r>
              <a:rPr lang="en-US" dirty="0" smtClean="0"/>
              <a:t>Provide tools- visual cues for rules/steps/boundaries, timers visual/auditory, fidgets, soothing space</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Modifications</a:t>
            </a:r>
            <a:endParaRPr lang="en-US" dirty="0"/>
          </a:p>
        </p:txBody>
      </p:sp>
      <p:sp>
        <p:nvSpPr>
          <p:cNvPr id="3" name="Content Placeholder 2"/>
          <p:cNvSpPr>
            <a:spLocks noGrp="1"/>
          </p:cNvSpPr>
          <p:nvPr>
            <p:ph sz="quarter" idx="1"/>
          </p:nvPr>
        </p:nvSpPr>
        <p:spPr/>
        <p:txBody>
          <a:bodyPr>
            <a:normAutofit/>
          </a:bodyPr>
          <a:lstStyle/>
          <a:p>
            <a:r>
              <a:rPr lang="en-US" dirty="0" smtClean="0"/>
              <a:t>What proactive strategies can you use to help students be socially appropriate in class, with peers, and adults?</a:t>
            </a:r>
          </a:p>
          <a:p>
            <a:pPr lvl="1"/>
            <a:r>
              <a:rPr lang="en-US" dirty="0" smtClean="0"/>
              <a:t>Circle time/morning meeting or check in</a:t>
            </a:r>
          </a:p>
          <a:p>
            <a:pPr lvl="1"/>
            <a:r>
              <a:rPr lang="en-US" dirty="0" smtClean="0"/>
              <a:t>Explicit social skills instruction, Role play</a:t>
            </a:r>
          </a:p>
          <a:p>
            <a:pPr lvl="1"/>
            <a:r>
              <a:rPr lang="en-US" dirty="0" smtClean="0"/>
              <a:t>Visual cues/reminders</a:t>
            </a:r>
          </a:p>
          <a:p>
            <a:pPr lvl="1"/>
            <a:r>
              <a:rPr lang="en-US" dirty="0" smtClean="0"/>
              <a:t>Behavior specific praise</a:t>
            </a:r>
          </a:p>
          <a:p>
            <a:pPr lvl="1"/>
            <a:r>
              <a:rPr lang="en-US" dirty="0" smtClean="0"/>
              <a:t>Behavioral momentum</a:t>
            </a:r>
          </a:p>
          <a:p>
            <a:pPr lvl="1"/>
            <a:r>
              <a:rPr lang="en-US" dirty="0" smtClean="0"/>
              <a:t>Pair with a role model</a:t>
            </a:r>
          </a:p>
          <a:p>
            <a:pPr lvl="1"/>
            <a:r>
              <a:rPr lang="en-US" dirty="0" smtClean="0"/>
              <a:t>Self-monitoring check list and self-evaluation</a:t>
            </a:r>
          </a:p>
          <a:p>
            <a:pPr lvl="1"/>
            <a:r>
              <a:rPr lang="en-US" dirty="0" smtClean="0"/>
              <a:t>Set up volunteer/positive relationship opportunities</a:t>
            </a:r>
          </a:p>
          <a:p>
            <a:pPr lvl="1"/>
            <a:r>
              <a:rPr lang="en-US" dirty="0" smtClean="0"/>
              <a:t>Practice specific skills and then test run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Modifications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High interest or preferred materials</a:t>
            </a:r>
          </a:p>
          <a:p>
            <a:r>
              <a:rPr lang="en-US" dirty="0" smtClean="0"/>
              <a:t>Incorporate choices</a:t>
            </a:r>
          </a:p>
          <a:p>
            <a:r>
              <a:rPr lang="en-US" dirty="0" smtClean="0"/>
              <a:t>Writing modifications</a:t>
            </a:r>
          </a:p>
          <a:p>
            <a:r>
              <a:rPr lang="en-US" dirty="0" err="1" smtClean="0"/>
              <a:t>Manipulatives</a:t>
            </a:r>
            <a:r>
              <a:rPr lang="en-US" dirty="0" smtClean="0"/>
              <a:t>, calculator</a:t>
            </a:r>
          </a:p>
          <a:p>
            <a:r>
              <a:rPr lang="en-US" dirty="0" smtClean="0"/>
              <a:t>Break task down into portions</a:t>
            </a:r>
          </a:p>
          <a:p>
            <a:r>
              <a:rPr lang="en-US" dirty="0" smtClean="0"/>
              <a:t>Shorten length or reduce complexity of task</a:t>
            </a:r>
          </a:p>
          <a:p>
            <a:r>
              <a:rPr lang="en-US" dirty="0" smtClean="0"/>
              <a:t>Schedule work/break times</a:t>
            </a:r>
          </a:p>
          <a:p>
            <a:r>
              <a:rPr lang="en-US" dirty="0" smtClean="0"/>
              <a:t>Extended time, multiple attempts</a:t>
            </a:r>
          </a:p>
          <a:p>
            <a:r>
              <a:rPr lang="en-US" dirty="0" smtClean="0"/>
              <a:t>Provide a completion schedule or map for difficult tasks</a:t>
            </a:r>
          </a:p>
          <a:p>
            <a:r>
              <a:rPr lang="en-US" dirty="0" smtClean="0"/>
              <a:t>Alternate task or lowered/advanced level</a:t>
            </a:r>
          </a:p>
          <a:p>
            <a:r>
              <a:rPr lang="en-US" dirty="0" smtClean="0"/>
              <a:t>Always be willing to negotiate!! What is most important?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Behavior Modifications</a:t>
            </a:r>
            <a:endParaRPr lang="en-US" dirty="0"/>
          </a:p>
        </p:txBody>
      </p:sp>
      <p:sp>
        <p:nvSpPr>
          <p:cNvPr id="3" name="Content Placeholder 2"/>
          <p:cNvSpPr>
            <a:spLocks noGrp="1"/>
          </p:cNvSpPr>
          <p:nvPr>
            <p:ph sz="quarter" idx="1"/>
          </p:nvPr>
        </p:nvSpPr>
        <p:spPr/>
        <p:txBody>
          <a:bodyPr>
            <a:normAutofit/>
          </a:bodyPr>
          <a:lstStyle/>
          <a:p>
            <a:r>
              <a:rPr lang="en-US" dirty="0" smtClean="0"/>
              <a:t>Proximity</a:t>
            </a:r>
          </a:p>
          <a:p>
            <a:r>
              <a:rPr lang="en-US" dirty="0" smtClean="0"/>
              <a:t>Verbal cues for upcoming activities, reminders, and praise</a:t>
            </a:r>
          </a:p>
          <a:p>
            <a:r>
              <a:rPr lang="en-US" dirty="0" smtClean="0"/>
              <a:t>Incentive plans/individual behavior contracts</a:t>
            </a:r>
          </a:p>
          <a:p>
            <a:r>
              <a:rPr lang="en-US" dirty="0" smtClean="0"/>
              <a:t>Allow students time as soon as frustration is detected</a:t>
            </a:r>
          </a:p>
          <a:p>
            <a:r>
              <a:rPr lang="en-US" dirty="0" smtClean="0"/>
              <a:t>Be knowledgeable in coping strategies, offer and guide students in using them</a:t>
            </a:r>
          </a:p>
          <a:p>
            <a:r>
              <a:rPr lang="en-US" dirty="0" smtClean="0"/>
              <a:t>All adults in room engaged</a:t>
            </a:r>
          </a:p>
          <a:p>
            <a:r>
              <a:rPr lang="en-US" dirty="0" smtClean="0"/>
              <a:t>Reduce down time</a:t>
            </a:r>
          </a:p>
          <a:p>
            <a:r>
              <a:rPr lang="en-US" dirty="0" smtClean="0"/>
              <a:t>Incorporate sensory activities for all</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1600200"/>
            <a:ext cx="6172200" cy="2743200"/>
          </a:xfrm>
        </p:spPr>
        <p:txBody>
          <a:bodyPr>
            <a:normAutofit lnSpcReduction="10000"/>
          </a:bodyPr>
          <a:lstStyle/>
          <a:p>
            <a:endParaRPr lang="en-US" dirty="0" smtClean="0"/>
          </a:p>
          <a:p>
            <a:endParaRPr lang="en-US" dirty="0" smtClean="0"/>
          </a:p>
          <a:p>
            <a:r>
              <a:rPr lang="en-US" dirty="0" smtClean="0"/>
              <a:t>“Teachers discover that they need to develop </a:t>
            </a:r>
            <a:br>
              <a:rPr lang="en-US" dirty="0" smtClean="0"/>
            </a:br>
            <a:r>
              <a:rPr lang="en-US" dirty="0" smtClean="0"/>
              <a:t>and maintain personal relationships with the </a:t>
            </a:r>
            <a:br>
              <a:rPr lang="en-US" dirty="0" smtClean="0"/>
            </a:br>
            <a:r>
              <a:rPr lang="en-US" dirty="0" smtClean="0"/>
              <a:t>students they teach -- because for most </a:t>
            </a:r>
            <a:br>
              <a:rPr lang="en-US" dirty="0" smtClean="0"/>
            </a:br>
            <a:r>
              <a:rPr lang="en-US" dirty="0" smtClean="0"/>
              <a:t>students, meaningful interaction with a </a:t>
            </a:r>
            <a:br>
              <a:rPr lang="en-US" dirty="0" smtClean="0"/>
            </a:br>
            <a:r>
              <a:rPr lang="en-US" dirty="0" smtClean="0"/>
              <a:t>teacher is a precursor to academic learning.”</a:t>
            </a:r>
            <a:br>
              <a:rPr lang="en-US" dirty="0" smtClean="0"/>
            </a:br>
            <a:r>
              <a:rPr lang="en-US" dirty="0" smtClean="0"/>
              <a:t/>
            </a:r>
            <a:br>
              <a:rPr lang="en-US" dirty="0" smtClean="0"/>
            </a:br>
            <a:r>
              <a:rPr lang="en-US" dirty="0" smtClean="0"/>
              <a:t>					</a:t>
            </a:r>
            <a:r>
              <a:rPr lang="en-US" sz="1400" dirty="0" smtClean="0"/>
              <a:t>~</a:t>
            </a:r>
            <a:r>
              <a:rPr lang="en-US" sz="1400" dirty="0" err="1" smtClean="0"/>
              <a:t>Huberman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Differentiation and Scaffolding</a:t>
            </a:r>
          </a:p>
          <a:p>
            <a:pPr>
              <a:buNone/>
            </a:pPr>
            <a:endParaRPr lang="en-US" dirty="0" smtClean="0"/>
          </a:p>
          <a:p>
            <a:r>
              <a:rPr lang="en-US" dirty="0" smtClean="0"/>
              <a:t>Differentiation in the IEP</a:t>
            </a:r>
          </a:p>
          <a:p>
            <a:pPr lvl="1"/>
            <a:r>
              <a:rPr lang="en-US" dirty="0" smtClean="0"/>
              <a:t>Proactive/Antecedent </a:t>
            </a:r>
            <a:r>
              <a:rPr lang="en-US" dirty="0" err="1" smtClean="0"/>
              <a:t>mods</a:t>
            </a:r>
            <a:endParaRPr lang="en-US" dirty="0" smtClean="0"/>
          </a:p>
          <a:p>
            <a:pPr lvl="1"/>
            <a:r>
              <a:rPr lang="en-US" dirty="0" smtClean="0"/>
              <a:t>Smooth Transitions</a:t>
            </a:r>
          </a:p>
          <a:p>
            <a:pPr lvl="1"/>
            <a:endParaRPr lang="en-US" dirty="0" smtClean="0"/>
          </a:p>
          <a:p>
            <a:r>
              <a:rPr lang="en-US" dirty="0" smtClean="0"/>
              <a:t>Web Resources</a:t>
            </a:r>
          </a:p>
          <a:p>
            <a:pPr lvl="1"/>
            <a:r>
              <a:rPr lang="en-US" dirty="0" smtClean="0">
                <a:hlinkClick r:id="rId3"/>
              </a:rPr>
              <a:t>Web and App Resource List</a:t>
            </a:r>
            <a:endParaRPr lang="en-US" dirty="0" smtClean="0"/>
          </a:p>
          <a:p>
            <a:pPr lvl="1"/>
            <a:r>
              <a:rPr lang="en-US" dirty="0" smtClean="0">
                <a:hlinkClick r:id="rId4"/>
              </a:rPr>
              <a:t>Product Menu</a:t>
            </a:r>
            <a:endParaRPr lang="en-US" dirty="0" smtClean="0"/>
          </a:p>
          <a:p>
            <a:pPr lvl="1"/>
            <a:r>
              <a:rPr lang="en-US" dirty="0" err="1" smtClean="0"/>
              <a:t>Pinterest</a:t>
            </a: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differentiation???</a:t>
            </a:r>
            <a:endParaRPr lang="en-US" dirty="0"/>
          </a:p>
        </p:txBody>
      </p:sp>
      <p:sp>
        <p:nvSpPr>
          <p:cNvPr id="3" name="Content Placeholder 2"/>
          <p:cNvSpPr>
            <a:spLocks noGrp="1"/>
          </p:cNvSpPr>
          <p:nvPr>
            <p:ph sz="quarter" idx="1"/>
          </p:nvPr>
        </p:nvSpPr>
        <p:spPr/>
        <p:txBody>
          <a:bodyPr/>
          <a:lstStyle/>
          <a:p>
            <a:r>
              <a:rPr lang="en-US" dirty="0" smtClean="0"/>
              <a:t>Differentiation</a:t>
            </a:r>
          </a:p>
          <a:p>
            <a:pPr lvl="1"/>
            <a:r>
              <a:rPr lang="en-US" dirty="0" smtClean="0"/>
              <a:t>Modifies content, process, product and learning environment based on assessed needs</a:t>
            </a:r>
          </a:p>
          <a:p>
            <a:r>
              <a:rPr lang="en-US" dirty="0" smtClean="0"/>
              <a:t>Scaffolding</a:t>
            </a:r>
          </a:p>
          <a:p>
            <a:pPr lvl="1"/>
            <a:r>
              <a:rPr lang="en-US" dirty="0" smtClean="0"/>
              <a:t>Breaking up a learning experience, concept or skill into discrete parts, then giving students the assistance needed to learn the part</a:t>
            </a:r>
          </a:p>
          <a:p>
            <a:r>
              <a:rPr lang="en-US" dirty="0" smtClean="0"/>
              <a:t>Differentiation and Scaffolding BOTH</a:t>
            </a:r>
          </a:p>
          <a:p>
            <a:pPr lvl="1"/>
            <a:r>
              <a:rPr lang="en-US" dirty="0" smtClean="0"/>
              <a:t>Move student learning and understanding from where it is to where it should be</a:t>
            </a:r>
          </a:p>
          <a:p>
            <a:pPr lvl="1"/>
            <a:r>
              <a:rPr lang="en-US" dirty="0" smtClean="0"/>
              <a:t>Blended in a classroom to the point that the two are indistinguishable</a:t>
            </a:r>
          </a:p>
          <a:p>
            <a:pPr lvl="1"/>
            <a:r>
              <a:rPr lang="en-US" dirty="0" smtClean="0"/>
              <a:t>Essential to learning and engagement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85800" y="457200"/>
          <a:ext cx="73152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7467600" y="6488668"/>
            <a:ext cx="1295400" cy="369332"/>
          </a:xfrm>
          <a:prstGeom prst="rect">
            <a:avLst/>
          </a:prstGeom>
          <a:noFill/>
        </p:spPr>
        <p:txBody>
          <a:bodyPr wrap="square" rtlCol="0">
            <a:spAutoFit/>
          </a:bodyPr>
          <a:lstStyle/>
          <a:p>
            <a:r>
              <a:rPr lang="en-US" dirty="0" smtClean="0"/>
              <a:t>~</a:t>
            </a:r>
            <a:r>
              <a:rPr lang="en-US" dirty="0" err="1" smtClean="0"/>
              <a:t>Bentz</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endParaRPr lang="en-US" dirty="0" smtClean="0"/>
          </a:p>
          <a:p>
            <a:pPr lvl="8"/>
            <a:endParaRPr lang="en-US" dirty="0" smtClean="0"/>
          </a:p>
          <a:p>
            <a:pPr lvl="8"/>
            <a:endParaRPr lang="en-US" dirty="0" smtClean="0"/>
          </a:p>
          <a:p>
            <a:pPr lvl="8"/>
            <a:r>
              <a:rPr lang="en-US" dirty="0" smtClean="0"/>
              <a:t>~Dr. </a:t>
            </a:r>
            <a:r>
              <a:rPr lang="en-US" dirty="0" err="1" smtClean="0"/>
              <a:t>Johnell</a:t>
            </a:r>
            <a:r>
              <a:rPr lang="en-US" dirty="0" smtClean="0"/>
              <a:t> </a:t>
            </a:r>
            <a:r>
              <a:rPr lang="en-US" dirty="0" err="1" smtClean="0"/>
              <a:t>Bentz</a:t>
            </a:r>
            <a:endParaRPr lang="en-US" dirty="0" smtClean="0"/>
          </a:p>
          <a:p>
            <a:pPr>
              <a:buNone/>
            </a:pPr>
            <a:endParaRPr lang="en-US" dirty="0" smtClean="0"/>
          </a:p>
        </p:txBody>
      </p:sp>
      <p:graphicFrame>
        <p:nvGraphicFramePr>
          <p:cNvPr id="5" name="Diagram 4"/>
          <p:cNvGraphicFramePr/>
          <p:nvPr/>
        </p:nvGraphicFramePr>
        <p:xfrm>
          <a:off x="685800" y="609600"/>
          <a:ext cx="73152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391400" y="6488668"/>
            <a:ext cx="1371600" cy="369332"/>
          </a:xfrm>
          <a:prstGeom prst="rect">
            <a:avLst/>
          </a:prstGeom>
          <a:noFill/>
        </p:spPr>
        <p:txBody>
          <a:bodyPr wrap="square" rtlCol="0">
            <a:spAutoFit/>
          </a:bodyPr>
          <a:lstStyle/>
          <a:p>
            <a:r>
              <a:rPr lang="en-US" dirty="0" smtClean="0"/>
              <a:t>~</a:t>
            </a:r>
            <a:r>
              <a:rPr lang="en-US" dirty="0" err="1" smtClean="0"/>
              <a:t>Bentz</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57800" y="6096000"/>
            <a:ext cx="2743200" cy="261610"/>
          </a:xfrm>
          <a:prstGeom prst="rect">
            <a:avLst/>
          </a:prstGeom>
          <a:noFill/>
        </p:spPr>
        <p:txBody>
          <a:bodyPr wrap="square" rtlCol="0">
            <a:spAutoFit/>
          </a:bodyPr>
          <a:lstStyle/>
          <a:p>
            <a:r>
              <a:rPr lang="en-US" sz="1100" dirty="0" smtClean="0"/>
              <a:t>~teachingasleadership.org</a:t>
            </a:r>
            <a:endParaRPr lang="en-US" sz="1100" dirty="0"/>
          </a:p>
        </p:txBody>
      </p:sp>
      <p:sp>
        <p:nvSpPr>
          <p:cNvPr id="5" name="Title 4"/>
          <p:cNvSpPr>
            <a:spLocks noGrp="1"/>
          </p:cNvSpPr>
          <p:nvPr>
            <p:ph type="title"/>
          </p:nvPr>
        </p:nvSpPr>
        <p:spPr/>
        <p:txBody>
          <a:bodyPr/>
          <a:lstStyle/>
          <a:p>
            <a:pPr algn="ctr"/>
            <a:r>
              <a:rPr lang="en-US" dirty="0" smtClean="0"/>
              <a:t>Traditional	vs.	Differentiated</a:t>
            </a:r>
            <a:endParaRPr lang="en-US" dirty="0"/>
          </a:p>
        </p:txBody>
      </p:sp>
      <p:sp>
        <p:nvSpPr>
          <p:cNvPr id="6" name="Content Placeholder 5"/>
          <p:cNvSpPr>
            <a:spLocks noGrp="1"/>
          </p:cNvSpPr>
          <p:nvPr>
            <p:ph sz="quarter" idx="1"/>
          </p:nvPr>
        </p:nvSpPr>
        <p:spPr>
          <a:ln>
            <a:solidFill>
              <a:schemeClr val="accent1"/>
            </a:solidFill>
          </a:ln>
        </p:spPr>
        <p:txBody>
          <a:bodyPr>
            <a:normAutofit fontScale="70000" lnSpcReduction="20000"/>
          </a:bodyPr>
          <a:lstStyle/>
          <a:p>
            <a:r>
              <a:rPr lang="en-US" dirty="0" smtClean="0"/>
              <a:t>Student differences ignored or acted upon when problematic</a:t>
            </a:r>
          </a:p>
          <a:p>
            <a:pPr>
              <a:buNone/>
            </a:pPr>
            <a:r>
              <a:rPr lang="en-US" dirty="0" smtClean="0"/>
              <a:t> </a:t>
            </a:r>
          </a:p>
          <a:p>
            <a:r>
              <a:rPr lang="en-US" dirty="0" smtClean="0"/>
              <a:t>Assessment only at the end of learning to see “who got it”</a:t>
            </a:r>
          </a:p>
          <a:p>
            <a:pPr>
              <a:buNone/>
            </a:pPr>
            <a:r>
              <a:rPr lang="en-US" dirty="0" smtClean="0"/>
              <a:t> </a:t>
            </a:r>
          </a:p>
          <a:p>
            <a:r>
              <a:rPr lang="en-US" dirty="0" smtClean="0"/>
              <a:t>One definition of excellence exists (100 percent  achievement, on objectives tested once) </a:t>
            </a:r>
          </a:p>
          <a:p>
            <a:endParaRPr lang="en-US" dirty="0" smtClean="0"/>
          </a:p>
          <a:p>
            <a:r>
              <a:rPr lang="en-US" dirty="0" smtClean="0"/>
              <a:t>Student interest infrequently tapped </a:t>
            </a:r>
          </a:p>
          <a:p>
            <a:endParaRPr lang="en-US" dirty="0" smtClean="0"/>
          </a:p>
          <a:p>
            <a:r>
              <a:rPr lang="en-US" dirty="0" smtClean="0"/>
              <a:t>Whole-class instruction dominates </a:t>
            </a:r>
          </a:p>
          <a:p>
            <a:endParaRPr lang="en-US" dirty="0"/>
          </a:p>
        </p:txBody>
      </p:sp>
      <p:sp>
        <p:nvSpPr>
          <p:cNvPr id="7" name="Content Placeholder 6"/>
          <p:cNvSpPr>
            <a:spLocks noGrp="1"/>
          </p:cNvSpPr>
          <p:nvPr>
            <p:ph sz="quarter" idx="2"/>
          </p:nvPr>
        </p:nvSpPr>
        <p:spPr>
          <a:ln>
            <a:solidFill>
              <a:schemeClr val="accent1"/>
            </a:solidFill>
          </a:ln>
        </p:spPr>
        <p:txBody>
          <a:bodyPr>
            <a:normAutofit fontScale="70000" lnSpcReduction="20000"/>
          </a:bodyPr>
          <a:lstStyle/>
          <a:p>
            <a:r>
              <a:rPr lang="en-US" dirty="0" smtClean="0"/>
              <a:t>Student differences studied as a basis for planning </a:t>
            </a:r>
          </a:p>
          <a:p>
            <a:endParaRPr lang="en-US" dirty="0" smtClean="0"/>
          </a:p>
          <a:p>
            <a:r>
              <a:rPr lang="en-US" dirty="0" smtClean="0"/>
              <a:t>Assessment on-going and diagnostic to be responsive to learning needs </a:t>
            </a:r>
          </a:p>
          <a:p>
            <a:endParaRPr lang="en-US" dirty="0" smtClean="0"/>
          </a:p>
          <a:p>
            <a:r>
              <a:rPr lang="en-US" dirty="0" smtClean="0"/>
              <a:t>Excellence defined in large measure by individual growth for a starting point </a:t>
            </a:r>
          </a:p>
          <a:p>
            <a:endParaRPr lang="en-US" dirty="0" smtClean="0"/>
          </a:p>
          <a:p>
            <a:r>
              <a:rPr lang="en-US" dirty="0" smtClean="0"/>
              <a:t>Students frequently make interest-based learning choices </a:t>
            </a:r>
          </a:p>
          <a:p>
            <a:endParaRPr lang="en-US" dirty="0" smtClean="0"/>
          </a:p>
          <a:p>
            <a:r>
              <a:rPr lang="en-US" dirty="0" smtClean="0"/>
              <a:t>Many instructional arrangements (groupings, partner work, centers)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Traditional	vs.	 Differentiated</a:t>
            </a:r>
            <a:endParaRPr lang="en-US" dirty="0"/>
          </a:p>
        </p:txBody>
      </p:sp>
      <p:sp>
        <p:nvSpPr>
          <p:cNvPr id="3" name="Content Placeholder 2"/>
          <p:cNvSpPr>
            <a:spLocks noGrp="1"/>
          </p:cNvSpPr>
          <p:nvPr>
            <p:ph sz="quarter" idx="1"/>
          </p:nvPr>
        </p:nvSpPr>
        <p:spPr>
          <a:ln>
            <a:solidFill>
              <a:schemeClr val="accent1"/>
            </a:solidFill>
          </a:ln>
        </p:spPr>
        <p:txBody>
          <a:bodyPr>
            <a:normAutofit fontScale="77500" lnSpcReduction="20000"/>
          </a:bodyPr>
          <a:lstStyle/>
          <a:p>
            <a:endParaRPr lang="en-US" dirty="0" smtClean="0"/>
          </a:p>
          <a:p>
            <a:r>
              <a:rPr lang="en-US" dirty="0" smtClean="0"/>
              <a:t>Coverage of texts and curriculum drives instruction</a:t>
            </a:r>
          </a:p>
          <a:p>
            <a:endParaRPr lang="en-US" dirty="0" smtClean="0"/>
          </a:p>
          <a:p>
            <a:r>
              <a:rPr lang="en-US" dirty="0" smtClean="0"/>
              <a:t>Single option assignments </a:t>
            </a:r>
          </a:p>
          <a:p>
            <a:endParaRPr lang="en-US" dirty="0" smtClean="0"/>
          </a:p>
          <a:p>
            <a:r>
              <a:rPr lang="en-US" dirty="0" smtClean="0"/>
              <a:t>A single text prevails </a:t>
            </a:r>
          </a:p>
          <a:p>
            <a:endParaRPr lang="en-US" dirty="0" smtClean="0"/>
          </a:p>
          <a:p>
            <a:r>
              <a:rPr lang="en-US" dirty="0" smtClean="0"/>
              <a:t>Time is relatively inflexible </a:t>
            </a:r>
          </a:p>
          <a:p>
            <a:endParaRPr lang="en-US" dirty="0" smtClean="0"/>
          </a:p>
          <a:p>
            <a:r>
              <a:rPr lang="en-US" dirty="0" smtClean="0"/>
              <a:t>Students assessed in one way </a:t>
            </a:r>
          </a:p>
          <a:p>
            <a:endParaRPr lang="en-US" dirty="0"/>
          </a:p>
        </p:txBody>
      </p:sp>
      <p:sp>
        <p:nvSpPr>
          <p:cNvPr id="4" name="Content Placeholder 3"/>
          <p:cNvSpPr>
            <a:spLocks noGrp="1"/>
          </p:cNvSpPr>
          <p:nvPr>
            <p:ph sz="quarter" idx="2"/>
          </p:nvPr>
        </p:nvSpPr>
        <p:spPr>
          <a:ln>
            <a:solidFill>
              <a:schemeClr val="accent1"/>
            </a:solidFill>
          </a:ln>
        </p:spPr>
        <p:txBody>
          <a:bodyPr>
            <a:normAutofit fontScale="77500" lnSpcReduction="20000"/>
          </a:bodyPr>
          <a:lstStyle/>
          <a:p>
            <a:endParaRPr lang="en-US" dirty="0" smtClean="0"/>
          </a:p>
          <a:p>
            <a:r>
              <a:rPr lang="en-US" dirty="0" smtClean="0"/>
              <a:t>Curriculum/standards still drives instruction</a:t>
            </a:r>
          </a:p>
          <a:p>
            <a:endParaRPr lang="en-US" dirty="0" smtClean="0"/>
          </a:p>
          <a:p>
            <a:r>
              <a:rPr lang="en-US" dirty="0" smtClean="0"/>
              <a:t>Multi-option assignments </a:t>
            </a:r>
          </a:p>
          <a:p>
            <a:endParaRPr lang="en-US" dirty="0" smtClean="0"/>
          </a:p>
          <a:p>
            <a:r>
              <a:rPr lang="en-US" dirty="0" smtClean="0"/>
              <a:t>Multiple materials provided (visuals, </a:t>
            </a:r>
            <a:r>
              <a:rPr lang="en-US" dirty="0" err="1" smtClean="0"/>
              <a:t>manipulatives</a:t>
            </a:r>
            <a:r>
              <a:rPr lang="en-US" dirty="0" smtClean="0"/>
              <a:t>)</a:t>
            </a:r>
          </a:p>
          <a:p>
            <a:pPr>
              <a:buNone/>
            </a:pPr>
            <a:r>
              <a:rPr lang="en-US" dirty="0" smtClean="0"/>
              <a:t> </a:t>
            </a:r>
          </a:p>
          <a:p>
            <a:r>
              <a:rPr lang="en-US" dirty="0" smtClean="0"/>
              <a:t>Time is flexible, based on student need </a:t>
            </a:r>
          </a:p>
          <a:p>
            <a:endParaRPr lang="en-US" dirty="0" smtClean="0"/>
          </a:p>
          <a:p>
            <a:r>
              <a:rPr lang="en-US" dirty="0" smtClean="0"/>
              <a:t>Students assessed in multiple ways </a:t>
            </a:r>
          </a:p>
          <a:p>
            <a:pPr>
              <a:buNone/>
            </a:pPr>
            <a:r>
              <a:rPr lang="en-US" dirty="0" smtClean="0"/>
              <a:t> </a:t>
            </a:r>
          </a:p>
          <a:p>
            <a:endParaRPr lang="en-US" dirty="0"/>
          </a:p>
        </p:txBody>
      </p:sp>
      <p:sp>
        <p:nvSpPr>
          <p:cNvPr id="5" name="Rectangle 4"/>
          <p:cNvSpPr/>
          <p:nvPr/>
        </p:nvSpPr>
        <p:spPr>
          <a:xfrm>
            <a:off x="4343401" y="6172201"/>
            <a:ext cx="2819399" cy="276999"/>
          </a:xfrm>
          <a:prstGeom prst="rect">
            <a:avLst/>
          </a:prstGeom>
        </p:spPr>
        <p:txBody>
          <a:bodyPr wrap="square">
            <a:spAutoFit/>
          </a:bodyPr>
          <a:lstStyle/>
          <a:p>
            <a:r>
              <a:rPr lang="en-US" sz="1200" dirty="0" smtClean="0"/>
              <a:t>~teachingasleadership.org</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 Content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the teacher plans to teach</a:t>
            </a:r>
          </a:p>
          <a:p>
            <a:endParaRPr lang="en-US" dirty="0" smtClean="0"/>
          </a:p>
          <a:p>
            <a:r>
              <a:rPr lang="en-US" dirty="0" smtClean="0"/>
              <a:t>What the students need to learn</a:t>
            </a:r>
          </a:p>
          <a:p>
            <a:endParaRPr lang="en-US" dirty="0" smtClean="0"/>
          </a:p>
          <a:p>
            <a:r>
              <a:rPr lang="en-US" dirty="0" smtClean="0"/>
              <a:t>Presenting material to students in more than one way everyday!</a:t>
            </a:r>
          </a:p>
          <a:p>
            <a:pPr lvl="1"/>
            <a:r>
              <a:rPr lang="en-US" dirty="0" smtClean="0"/>
              <a:t>Auditory, Visual, Kinesthetic, Tactile, etc.</a:t>
            </a:r>
          </a:p>
          <a:p>
            <a:pPr lvl="1"/>
            <a:endParaRPr lang="en-US" dirty="0" smtClean="0"/>
          </a:p>
          <a:p>
            <a:r>
              <a:rPr lang="en-US" dirty="0" smtClean="0"/>
              <a:t>Determined through pre-assessment and formative assessment</a:t>
            </a:r>
          </a:p>
          <a:p>
            <a:endParaRPr lang="en-US" dirty="0" smtClean="0"/>
          </a:p>
          <a:p>
            <a:r>
              <a:rPr lang="en-US" dirty="0" smtClean="0"/>
              <a:t>Take the time to be thorough!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7" name="Content Placeholder 6"/>
          <p:cNvSpPr>
            <a:spLocks noGrp="1"/>
          </p:cNvSpPr>
          <p:nvPr>
            <p:ph sz="quarter" idx="2"/>
          </p:nvPr>
        </p:nvSpPr>
        <p:spPr>
          <a:xfrm>
            <a:off x="457200" y="1447800"/>
            <a:ext cx="3657600" cy="4800600"/>
          </a:xfrm>
        </p:spPr>
        <p:txBody>
          <a:bodyPr>
            <a:normAutofit/>
          </a:bodyPr>
          <a:lstStyle/>
          <a:p>
            <a:pPr marL="274320" lvl="1">
              <a:spcBef>
                <a:spcPts val="600"/>
              </a:spcBef>
              <a:buSzPct val="70000"/>
              <a:buFont typeface="Courier New" pitchFamily="49" charset="0"/>
              <a:buChar char="o"/>
            </a:pPr>
            <a:r>
              <a:rPr lang="en-US" sz="1700" dirty="0" smtClean="0"/>
              <a:t>Textbooks</a:t>
            </a:r>
          </a:p>
          <a:p>
            <a:pPr marL="274320" lvl="1">
              <a:spcBef>
                <a:spcPts val="600"/>
              </a:spcBef>
              <a:buSzPct val="70000"/>
              <a:buFont typeface="Courier New" pitchFamily="49" charset="0"/>
              <a:buChar char="o"/>
            </a:pPr>
            <a:r>
              <a:rPr lang="en-US" sz="1700" dirty="0" smtClean="0"/>
              <a:t>Speakers</a:t>
            </a:r>
          </a:p>
          <a:p>
            <a:pPr marL="274320" lvl="1">
              <a:spcBef>
                <a:spcPts val="600"/>
              </a:spcBef>
              <a:buSzPct val="70000"/>
              <a:buFont typeface="Courier New" pitchFamily="49" charset="0"/>
              <a:buChar char="o"/>
            </a:pPr>
            <a:r>
              <a:rPr lang="en-US" sz="1700" dirty="0" smtClean="0"/>
              <a:t>Fieldtrips (real or virtual)</a:t>
            </a:r>
          </a:p>
          <a:p>
            <a:pPr marL="274320" lvl="1">
              <a:spcBef>
                <a:spcPts val="600"/>
              </a:spcBef>
              <a:buSzPct val="70000"/>
              <a:buFont typeface="Courier New" pitchFamily="49" charset="0"/>
              <a:buChar char="o"/>
            </a:pPr>
            <a:r>
              <a:rPr lang="en-US" sz="1700" dirty="0" smtClean="0"/>
              <a:t>Videos</a:t>
            </a:r>
          </a:p>
          <a:p>
            <a:pPr marL="274320" lvl="1">
              <a:spcBef>
                <a:spcPts val="600"/>
              </a:spcBef>
              <a:buSzPct val="70000"/>
              <a:buFont typeface="Courier New" pitchFamily="49" charset="0"/>
              <a:buChar char="o"/>
            </a:pPr>
            <a:r>
              <a:rPr lang="en-US" sz="1700" dirty="0" smtClean="0"/>
              <a:t>Demonstrations</a:t>
            </a:r>
          </a:p>
          <a:p>
            <a:pPr marL="274320" lvl="1">
              <a:spcBef>
                <a:spcPts val="600"/>
              </a:spcBef>
              <a:buSzPct val="70000"/>
              <a:buFont typeface="Courier New" pitchFamily="49" charset="0"/>
              <a:buChar char="o"/>
            </a:pPr>
            <a:r>
              <a:rPr lang="en-US" sz="1700" dirty="0" smtClean="0"/>
              <a:t>Lectures</a:t>
            </a:r>
          </a:p>
          <a:p>
            <a:pPr marL="274320" lvl="1">
              <a:spcBef>
                <a:spcPts val="600"/>
              </a:spcBef>
              <a:buSzPct val="70000"/>
              <a:buFont typeface="Courier New" pitchFamily="49" charset="0"/>
              <a:buChar char="o"/>
            </a:pPr>
            <a:r>
              <a:rPr lang="en-US" sz="1700" dirty="0" smtClean="0"/>
              <a:t>Internet sources </a:t>
            </a:r>
          </a:p>
          <a:p>
            <a:pPr marL="274320" lvl="1">
              <a:spcBef>
                <a:spcPts val="600"/>
              </a:spcBef>
              <a:buSzPct val="70000"/>
              <a:buFont typeface="Courier New" pitchFamily="49" charset="0"/>
              <a:buChar char="o"/>
            </a:pPr>
            <a:r>
              <a:rPr lang="en-US" sz="1700" dirty="0" smtClean="0"/>
              <a:t>Paper resources (newspaper, magazines, books)</a:t>
            </a:r>
          </a:p>
          <a:p>
            <a:pPr marL="274320" lvl="1">
              <a:spcBef>
                <a:spcPts val="600"/>
              </a:spcBef>
              <a:buSzPct val="70000"/>
              <a:buFont typeface="Courier New" pitchFamily="49" charset="0"/>
              <a:buChar char="o"/>
            </a:pPr>
            <a:r>
              <a:rPr lang="en-US" sz="1700" dirty="0" smtClean="0"/>
              <a:t>Power point</a:t>
            </a:r>
          </a:p>
          <a:p>
            <a:pPr marL="274320" lvl="1">
              <a:spcBef>
                <a:spcPts val="600"/>
              </a:spcBef>
              <a:buSzPct val="70000"/>
              <a:buFont typeface="Courier New" pitchFamily="49" charset="0"/>
              <a:buChar char="o"/>
            </a:pPr>
            <a:r>
              <a:rPr lang="en-US" sz="1700" dirty="0" smtClean="0"/>
              <a:t>Podcasts</a:t>
            </a:r>
          </a:p>
          <a:p>
            <a:pPr marL="274320" lvl="1">
              <a:spcBef>
                <a:spcPts val="600"/>
              </a:spcBef>
              <a:buSzPct val="70000"/>
              <a:buFont typeface="Courier New" pitchFamily="49" charset="0"/>
              <a:buChar char="o"/>
            </a:pPr>
            <a:r>
              <a:rPr lang="en-US" sz="1700" dirty="0" err="1" smtClean="0"/>
              <a:t>Webquests</a:t>
            </a:r>
            <a:endParaRPr lang="en-US" sz="1700" dirty="0" smtClean="0"/>
          </a:p>
          <a:p>
            <a:pPr>
              <a:buFont typeface="Courier New" pitchFamily="49" charset="0"/>
              <a:buChar char="o"/>
            </a:pPr>
            <a:endParaRPr lang="en-US" dirty="0" smtClean="0"/>
          </a:p>
        </p:txBody>
      </p:sp>
      <p:sp>
        <p:nvSpPr>
          <p:cNvPr id="9" name="Content Placeholder 8"/>
          <p:cNvSpPr>
            <a:spLocks noGrp="1"/>
          </p:cNvSpPr>
          <p:nvPr>
            <p:ph sz="quarter" idx="4"/>
          </p:nvPr>
        </p:nvSpPr>
        <p:spPr>
          <a:xfrm>
            <a:off x="4419599" y="1371600"/>
            <a:ext cx="3609975" cy="4876800"/>
          </a:xfrm>
        </p:spPr>
        <p:txBody>
          <a:bodyPr>
            <a:normAutofit fontScale="70000" lnSpcReduction="20000"/>
          </a:bodyPr>
          <a:lstStyle/>
          <a:p>
            <a:pPr>
              <a:buFont typeface="Courier New" pitchFamily="49" charset="0"/>
              <a:buChar char="o"/>
            </a:pPr>
            <a:r>
              <a:rPr lang="en-US" dirty="0" smtClean="0"/>
              <a:t>Varying reading level of materials</a:t>
            </a:r>
          </a:p>
          <a:p>
            <a:pPr>
              <a:buFont typeface="Courier New" pitchFamily="49" charset="0"/>
              <a:buChar char="o"/>
            </a:pPr>
            <a:r>
              <a:rPr lang="en-US" dirty="0" smtClean="0"/>
              <a:t>Putting text on CD/Tape/</a:t>
            </a:r>
            <a:r>
              <a:rPr lang="en-US" dirty="0" err="1" smtClean="0"/>
              <a:t>Ipod</a:t>
            </a:r>
            <a:endParaRPr lang="en-US" dirty="0" smtClean="0"/>
          </a:p>
          <a:p>
            <a:pPr>
              <a:buFont typeface="Courier New" pitchFamily="49" charset="0"/>
              <a:buChar char="o"/>
            </a:pPr>
            <a:r>
              <a:rPr lang="en-US" dirty="0" smtClean="0"/>
              <a:t>Grouping/peer buddies</a:t>
            </a:r>
          </a:p>
          <a:p>
            <a:pPr>
              <a:buFont typeface="Courier New" pitchFamily="49" charset="0"/>
              <a:buChar char="o"/>
            </a:pPr>
            <a:r>
              <a:rPr lang="en-US" dirty="0" smtClean="0"/>
              <a:t>Multi-level questioning</a:t>
            </a:r>
          </a:p>
          <a:p>
            <a:pPr>
              <a:buFont typeface="Courier New" pitchFamily="49" charset="0"/>
              <a:buChar char="o"/>
            </a:pPr>
            <a:r>
              <a:rPr lang="en-US" dirty="0" smtClean="0"/>
              <a:t>Real world materials/examples</a:t>
            </a:r>
          </a:p>
          <a:p>
            <a:pPr>
              <a:buFont typeface="Courier New" pitchFamily="49" charset="0"/>
              <a:buChar char="o"/>
            </a:pPr>
            <a:r>
              <a:rPr lang="en-US" dirty="0" smtClean="0"/>
              <a:t>Multi-level computer programs</a:t>
            </a:r>
          </a:p>
          <a:p>
            <a:pPr>
              <a:buFont typeface="Courier New" pitchFamily="49" charset="0"/>
              <a:buChar char="o"/>
            </a:pPr>
            <a:r>
              <a:rPr lang="en-US" dirty="0" smtClean="0"/>
              <a:t>Meeting with small group to re-teach skill or extend skill</a:t>
            </a:r>
          </a:p>
          <a:p>
            <a:pPr>
              <a:buFont typeface="Courier New" pitchFamily="49" charset="0"/>
              <a:buChar char="o"/>
            </a:pPr>
            <a:r>
              <a:rPr lang="en-US" dirty="0" smtClean="0"/>
              <a:t>Modeling</a:t>
            </a:r>
          </a:p>
          <a:p>
            <a:pPr>
              <a:buFont typeface="Courier New" pitchFamily="49" charset="0"/>
              <a:buChar char="o"/>
            </a:pPr>
            <a:r>
              <a:rPr lang="en-US" dirty="0" smtClean="0"/>
              <a:t>Vocabulary instruction based on readiness level</a:t>
            </a:r>
          </a:p>
          <a:p>
            <a:pPr>
              <a:buFont typeface="Courier New" pitchFamily="49" charset="0"/>
              <a:buChar char="o"/>
            </a:pPr>
            <a:r>
              <a:rPr lang="en-US" dirty="0" smtClean="0"/>
              <a:t>Use more than one method of presentation</a:t>
            </a:r>
          </a:p>
          <a:p>
            <a:pPr>
              <a:buFont typeface="Courier New" pitchFamily="49" charset="0"/>
              <a:buChar char="o"/>
            </a:pPr>
            <a:r>
              <a:rPr lang="en-US" dirty="0" smtClean="0"/>
              <a:t>Graphic organizers</a:t>
            </a:r>
          </a:p>
          <a:p>
            <a:pPr>
              <a:buFont typeface="Courier New" pitchFamily="49" charset="0"/>
              <a:buChar char="o"/>
            </a:pPr>
            <a:r>
              <a:rPr lang="en-US" dirty="0" smtClean="0"/>
              <a:t>Fill in blank notes</a:t>
            </a:r>
            <a:endParaRPr lang="en-US" dirty="0"/>
          </a:p>
        </p:txBody>
      </p:sp>
      <p:sp>
        <p:nvSpPr>
          <p:cNvPr id="6" name="Text Placeholder 5"/>
          <p:cNvSpPr>
            <a:spLocks noGrp="1"/>
          </p:cNvSpPr>
          <p:nvPr>
            <p:ph type="body" sz="quarter" idx="1"/>
          </p:nvPr>
        </p:nvSpPr>
        <p:spPr>
          <a:xfrm>
            <a:off x="457200" y="533400"/>
            <a:ext cx="3657600" cy="658368"/>
          </a:xfrm>
        </p:spPr>
        <p:txBody>
          <a:bodyPr/>
          <a:lstStyle/>
          <a:p>
            <a:pPr algn="ctr"/>
            <a:r>
              <a:rPr lang="en-US" dirty="0" smtClean="0"/>
              <a:t>Content Methods</a:t>
            </a:r>
            <a:endParaRPr lang="en-US" dirty="0"/>
          </a:p>
        </p:txBody>
      </p:sp>
      <p:sp>
        <p:nvSpPr>
          <p:cNvPr id="8" name="Text Placeholder 7"/>
          <p:cNvSpPr>
            <a:spLocks noGrp="1"/>
          </p:cNvSpPr>
          <p:nvPr>
            <p:ph type="body" sz="quarter" idx="3"/>
          </p:nvPr>
        </p:nvSpPr>
        <p:spPr>
          <a:xfrm>
            <a:off x="4343400" y="457200"/>
            <a:ext cx="3657600" cy="658368"/>
          </a:xfrm>
        </p:spPr>
        <p:txBody>
          <a:bodyPr/>
          <a:lstStyle/>
          <a:p>
            <a:pPr algn="ctr"/>
            <a:r>
              <a:rPr lang="en-US" dirty="0" smtClean="0"/>
              <a:t>Differentiated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2231</TotalTime>
  <Words>3122</Words>
  <Application>Microsoft Office PowerPoint</Application>
  <PresentationFormat>On-screen Show (4:3)</PresentationFormat>
  <Paragraphs>465</Paragraphs>
  <Slides>28</Slides>
  <Notes>23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 Differentiated Instruction  with technology</vt:lpstr>
      <vt:lpstr>Slide 2</vt:lpstr>
      <vt:lpstr>What is differentiation???</vt:lpstr>
      <vt:lpstr>Slide 4</vt:lpstr>
      <vt:lpstr>Slide 5</vt:lpstr>
      <vt:lpstr>Traditional vs. Differentiated</vt:lpstr>
      <vt:lpstr>Traditional vs.  Differentiated</vt:lpstr>
      <vt:lpstr>Differentiate Content</vt:lpstr>
      <vt:lpstr> </vt:lpstr>
      <vt:lpstr>Technology resources for Content</vt:lpstr>
      <vt:lpstr>Differentiate Process</vt:lpstr>
      <vt:lpstr>Slide 12</vt:lpstr>
      <vt:lpstr>Technology Resources for Process</vt:lpstr>
      <vt:lpstr>Scaffolding is part of the Process</vt:lpstr>
      <vt:lpstr>Scaffolding through transitions</vt:lpstr>
      <vt:lpstr>Scaffolding through Transitions</vt:lpstr>
      <vt:lpstr>Differentiate Product</vt:lpstr>
      <vt:lpstr>Slide 18</vt:lpstr>
      <vt:lpstr>Technology Resources for Product</vt:lpstr>
      <vt:lpstr>Differentiation pro’s and con’s</vt:lpstr>
      <vt:lpstr>Slide 21</vt:lpstr>
      <vt:lpstr>Proactive = Antecedent Modification</vt:lpstr>
      <vt:lpstr>Environmental Modifications</vt:lpstr>
      <vt:lpstr>Social Modifications</vt:lpstr>
      <vt:lpstr>Task Modifications</vt:lpstr>
      <vt:lpstr>Teacher Behavior Modifications</vt:lpstr>
      <vt:lpstr>Slide 27</vt:lpstr>
      <vt:lpstr>Questions???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Differentiation in the GNETS Classroom</dc:title>
  <dc:creator>NGEP</dc:creator>
  <cp:lastModifiedBy>NGEP</cp:lastModifiedBy>
  <cp:revision>177</cp:revision>
  <dcterms:created xsi:type="dcterms:W3CDTF">2014-11-12T16:45:44Z</dcterms:created>
  <dcterms:modified xsi:type="dcterms:W3CDTF">2015-10-08T20:07:08Z</dcterms:modified>
</cp:coreProperties>
</file>