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theme/themeOverride2.xml" ContentType="application/vnd.openxmlformats-officedocument.themeOverride+xml"/>
  <Override PartName="/ppt/drawings/drawing6.xml" ContentType="application/vnd.openxmlformats-officedocument.drawingml.chartshapes+xml"/>
  <Override PartName="/ppt/notesSlides/notesSlide6.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840" r:id="rId3"/>
  </p:sldMasterIdLst>
  <p:notesMasterIdLst>
    <p:notesMasterId r:id="rId29"/>
  </p:notesMasterIdLst>
  <p:sldIdLst>
    <p:sldId id="256" r:id="rId4"/>
    <p:sldId id="288" r:id="rId5"/>
    <p:sldId id="287" r:id="rId6"/>
    <p:sldId id="284" r:id="rId7"/>
    <p:sldId id="277" r:id="rId8"/>
    <p:sldId id="279" r:id="rId9"/>
    <p:sldId id="269" r:id="rId10"/>
    <p:sldId id="281" r:id="rId11"/>
    <p:sldId id="280" r:id="rId12"/>
    <p:sldId id="282" r:id="rId13"/>
    <p:sldId id="297" r:id="rId14"/>
    <p:sldId id="298" r:id="rId15"/>
    <p:sldId id="299" r:id="rId16"/>
    <p:sldId id="301" r:id="rId17"/>
    <p:sldId id="304" r:id="rId18"/>
    <p:sldId id="305" r:id="rId19"/>
    <p:sldId id="303" r:id="rId20"/>
    <p:sldId id="302" r:id="rId21"/>
    <p:sldId id="268" r:id="rId22"/>
    <p:sldId id="289" r:id="rId23"/>
    <p:sldId id="290" r:id="rId24"/>
    <p:sldId id="291" r:id="rId25"/>
    <p:sldId id="292" r:id="rId26"/>
    <p:sldId id="293" r:id="rId27"/>
    <p:sldId id="30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80" autoAdjust="0"/>
    <p:restoredTop sz="99693" autoAdjust="0"/>
  </p:normalViewPr>
  <p:slideViewPr>
    <p:cSldViewPr>
      <p:cViewPr varScale="1">
        <p:scale>
          <a:sx n="92" d="100"/>
          <a:sy n="92" d="100"/>
        </p:scale>
        <p:origin x="1236" y="90"/>
      </p:cViewPr>
      <p:guideLst>
        <p:guide orient="horz" pos="2160"/>
        <p:guide pos="2880"/>
      </p:guideLst>
    </p:cSldViewPr>
  </p:slideViewPr>
  <p:notesTextViewPr>
    <p:cViewPr>
      <p:scale>
        <a:sx n="1" d="1"/>
        <a:sy n="1" d="1"/>
      </p:scale>
      <p:origin x="0" y="0"/>
    </p:cViewPr>
  </p:notesTextViewPr>
  <p:sorterViewPr>
    <p:cViewPr>
      <p:scale>
        <a:sx n="100" d="100"/>
        <a:sy n="100" d="100"/>
      </p:scale>
      <p:origin x="0" y="30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package" Target="../embeddings/Microsoft_Excel_Worksheet5.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package" Target="../embeddings/Microsoft_Excel_Worksheet6.xlsx"/><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a:t>Work Related Behaviors-Corporate Classroom  </a:t>
            </a:r>
          </a:p>
        </c:rich>
      </c:tx>
      <c:layout>
        <c:manualLayout>
          <c:xMode val="edge"/>
          <c:yMode val="edge"/>
          <c:x val="0.30584640944808994"/>
          <c:y val="2.3917948254366439E-2"/>
        </c:manualLayout>
      </c:layout>
      <c:overlay val="1"/>
    </c:title>
    <c:autoTitleDeleted val="0"/>
    <c:plotArea>
      <c:layout>
        <c:manualLayout>
          <c:layoutTarget val="inner"/>
          <c:xMode val="edge"/>
          <c:yMode val="edge"/>
          <c:x val="0.2610717342212584"/>
          <c:y val="0.12174988982677379"/>
          <c:w val="0.73812357830271214"/>
          <c:h val="0.77826058818634836"/>
        </c:manualLayout>
      </c:layout>
      <c:barChart>
        <c:barDir val="col"/>
        <c:grouping val="clustered"/>
        <c:varyColors val="0"/>
        <c:ser>
          <c:idx val="0"/>
          <c:order val="0"/>
          <c:invertIfNegative val="0"/>
          <c:dPt>
            <c:idx val="10"/>
            <c:invertIfNegative val="0"/>
            <c:bubble3D val="0"/>
            <c:spPr>
              <a:solidFill>
                <a:srgbClr val="FFFF00"/>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data!$A$13:$K$13</c:f>
              <c:numCache>
                <c:formatCode>General</c:formatCode>
                <c:ptCount val="11"/>
                <c:pt idx="0">
                  <c:v>63</c:v>
                </c:pt>
                <c:pt idx="1">
                  <c:v>64</c:v>
                </c:pt>
                <c:pt idx="2">
                  <c:v>72</c:v>
                </c:pt>
                <c:pt idx="3">
                  <c:v>90</c:v>
                </c:pt>
                <c:pt idx="4">
                  <c:v>90</c:v>
                </c:pt>
                <c:pt idx="5">
                  <c:v>72</c:v>
                </c:pt>
                <c:pt idx="6">
                  <c:v>69</c:v>
                </c:pt>
                <c:pt idx="7">
                  <c:v>83</c:v>
                </c:pt>
                <c:pt idx="8">
                  <c:v>88</c:v>
                </c:pt>
                <c:pt idx="9">
                  <c:v>86</c:v>
                </c:pt>
                <c:pt idx="10">
                  <c:v>77.7</c:v>
                </c:pt>
              </c:numCache>
            </c:numRef>
          </c:val>
        </c:ser>
        <c:dLbls>
          <c:showLegendKey val="0"/>
          <c:showVal val="0"/>
          <c:showCatName val="0"/>
          <c:showSerName val="0"/>
          <c:showPercent val="0"/>
          <c:showBubbleSize val="0"/>
        </c:dLbls>
        <c:gapWidth val="150"/>
        <c:axId val="324187304"/>
        <c:axId val="324187696"/>
      </c:barChart>
      <c:catAx>
        <c:axId val="324187304"/>
        <c:scaling>
          <c:orientation val="minMax"/>
        </c:scaling>
        <c:delete val="0"/>
        <c:axPos val="b"/>
        <c:majorTickMark val="out"/>
        <c:minorTickMark val="none"/>
        <c:tickLblPos val="nextTo"/>
        <c:crossAx val="324187696"/>
        <c:crosses val="autoZero"/>
        <c:auto val="1"/>
        <c:lblAlgn val="ctr"/>
        <c:lblOffset val="100"/>
        <c:noMultiLvlLbl val="0"/>
      </c:catAx>
      <c:valAx>
        <c:axId val="324187696"/>
        <c:scaling>
          <c:orientation val="minMax"/>
          <c:max val="100"/>
          <c:min val="0"/>
        </c:scaling>
        <c:delete val="0"/>
        <c:axPos val="l"/>
        <c:majorGridlines/>
        <c:numFmt formatCode="General" sourceLinked="1"/>
        <c:majorTickMark val="out"/>
        <c:minorTickMark val="none"/>
        <c:tickLblPos val="nextTo"/>
        <c:crossAx val="324187304"/>
        <c:crosses val="autoZero"/>
        <c:crossBetween val="between"/>
      </c:valAx>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ysClr val="windowText" lastClr="000000"/>
          </a:solidFill>
          <a:latin typeface="+mn-lt"/>
          <a:ea typeface="+mn-ea"/>
          <a:cs typeface="+mn-cs"/>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en-US"/>
              <a:t>Coffee Sales - Corporate Classroom</a:t>
            </a:r>
          </a:p>
        </c:rich>
      </c:tx>
      <c:layout>
        <c:manualLayout>
          <c:xMode val="edge"/>
          <c:yMode val="edge"/>
          <c:x val="0.30584640944808994"/>
          <c:y val="2.3917948254366439E-2"/>
        </c:manualLayout>
      </c:layout>
      <c:overlay val="1"/>
    </c:title>
    <c:autoTitleDeleted val="0"/>
    <c:plotArea>
      <c:layout>
        <c:manualLayout>
          <c:layoutTarget val="inner"/>
          <c:xMode val="edge"/>
          <c:yMode val="edge"/>
          <c:x val="0.25950831247950318"/>
          <c:y val="0.1152268130301284"/>
          <c:w val="0.73812357830271214"/>
          <c:h val="0.77826058818634836"/>
        </c:manualLayout>
      </c:layout>
      <c:barChart>
        <c:barDir val="col"/>
        <c:grouping val="clustered"/>
        <c:varyColors val="0"/>
        <c:ser>
          <c:idx val="0"/>
          <c:order val="0"/>
          <c:invertIfNegative val="0"/>
          <c:dPt>
            <c:idx val="5"/>
            <c:invertIfNegative val="0"/>
            <c:bubble3D val="0"/>
            <c:spPr>
              <a:solidFill>
                <a:srgbClr val="FFFF00"/>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data!$A$13:$J$13</c:f>
              <c:numCache>
                <c:formatCode>General</c:formatCode>
                <c:ptCount val="10"/>
                <c:pt idx="0">
                  <c:v>90</c:v>
                </c:pt>
                <c:pt idx="1">
                  <c:v>83</c:v>
                </c:pt>
                <c:pt idx="2">
                  <c:v>64</c:v>
                </c:pt>
                <c:pt idx="3">
                  <c:v>81</c:v>
                </c:pt>
                <c:pt idx="4">
                  <c:v>90</c:v>
                </c:pt>
                <c:pt idx="5">
                  <c:v>81.599999999999994</c:v>
                </c:pt>
              </c:numCache>
            </c:numRef>
          </c:val>
        </c:ser>
        <c:dLbls>
          <c:showLegendKey val="0"/>
          <c:showVal val="0"/>
          <c:showCatName val="0"/>
          <c:showSerName val="0"/>
          <c:showPercent val="0"/>
          <c:showBubbleSize val="0"/>
        </c:dLbls>
        <c:gapWidth val="150"/>
        <c:axId val="323965344"/>
        <c:axId val="323965736"/>
      </c:barChart>
      <c:catAx>
        <c:axId val="323965344"/>
        <c:scaling>
          <c:orientation val="minMax"/>
        </c:scaling>
        <c:delete val="0"/>
        <c:axPos val="b"/>
        <c:majorTickMark val="out"/>
        <c:minorTickMark val="none"/>
        <c:tickLblPos val="nextTo"/>
        <c:crossAx val="323965736"/>
        <c:crosses val="autoZero"/>
        <c:auto val="1"/>
        <c:lblAlgn val="ctr"/>
        <c:lblOffset val="100"/>
        <c:noMultiLvlLbl val="0"/>
      </c:catAx>
      <c:valAx>
        <c:axId val="323965736"/>
        <c:scaling>
          <c:orientation val="minMax"/>
          <c:max val="100"/>
          <c:min val="0"/>
        </c:scaling>
        <c:delete val="0"/>
        <c:axPos val="l"/>
        <c:majorGridlines/>
        <c:numFmt formatCode="General" sourceLinked="1"/>
        <c:majorTickMark val="out"/>
        <c:minorTickMark val="none"/>
        <c:tickLblPos val="nextTo"/>
        <c:crossAx val="323965344"/>
        <c:crosses val="autoZero"/>
        <c:crossBetween val="between"/>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a:t>Work Related Behaviors-Corporate Classroom</a:t>
            </a:r>
          </a:p>
        </c:rich>
      </c:tx>
      <c:layout>
        <c:manualLayout>
          <c:xMode val="edge"/>
          <c:yMode val="edge"/>
          <c:x val="0.30584640944808994"/>
          <c:y val="2.3917948254366439E-2"/>
        </c:manualLayout>
      </c:layout>
      <c:overlay val="1"/>
    </c:title>
    <c:autoTitleDeleted val="0"/>
    <c:plotArea>
      <c:layout>
        <c:manualLayout>
          <c:layoutTarget val="inner"/>
          <c:xMode val="edge"/>
          <c:yMode val="edge"/>
          <c:x val="0.2610717342212584"/>
          <c:y val="0.12174988982677379"/>
          <c:w val="0.73812357830271214"/>
          <c:h val="0.77826058818634836"/>
        </c:manualLayout>
      </c:layout>
      <c:barChart>
        <c:barDir val="col"/>
        <c:grouping val="clustered"/>
        <c:varyColors val="0"/>
        <c:ser>
          <c:idx val="0"/>
          <c:order val="0"/>
          <c:invertIfNegative val="0"/>
          <c:dPt>
            <c:idx val="10"/>
            <c:invertIfNegative val="0"/>
            <c:bubble3D val="0"/>
            <c:spPr>
              <a:solidFill>
                <a:srgbClr val="FFFF00"/>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data!$A$13:$K$13</c:f>
              <c:numCache>
                <c:formatCode>General</c:formatCode>
                <c:ptCount val="11"/>
                <c:pt idx="0">
                  <c:v>78</c:v>
                </c:pt>
                <c:pt idx="1">
                  <c:v>73</c:v>
                </c:pt>
                <c:pt idx="2">
                  <c:v>78</c:v>
                </c:pt>
                <c:pt idx="3">
                  <c:v>84</c:v>
                </c:pt>
                <c:pt idx="4">
                  <c:v>89</c:v>
                </c:pt>
                <c:pt idx="5">
                  <c:v>77</c:v>
                </c:pt>
                <c:pt idx="6">
                  <c:v>87</c:v>
                </c:pt>
                <c:pt idx="7">
                  <c:v>82</c:v>
                </c:pt>
                <c:pt idx="8">
                  <c:v>81</c:v>
                </c:pt>
                <c:pt idx="9">
                  <c:v>80</c:v>
                </c:pt>
                <c:pt idx="10">
                  <c:v>80.900000000000006</c:v>
                </c:pt>
              </c:numCache>
            </c:numRef>
          </c:val>
        </c:ser>
        <c:dLbls>
          <c:showLegendKey val="0"/>
          <c:showVal val="0"/>
          <c:showCatName val="0"/>
          <c:showSerName val="0"/>
          <c:showPercent val="0"/>
          <c:showBubbleSize val="0"/>
        </c:dLbls>
        <c:gapWidth val="150"/>
        <c:axId val="323966520"/>
        <c:axId val="323966912"/>
      </c:barChart>
      <c:catAx>
        <c:axId val="323966520"/>
        <c:scaling>
          <c:orientation val="minMax"/>
        </c:scaling>
        <c:delete val="0"/>
        <c:axPos val="b"/>
        <c:majorTickMark val="out"/>
        <c:minorTickMark val="none"/>
        <c:tickLblPos val="nextTo"/>
        <c:crossAx val="323966912"/>
        <c:crosses val="autoZero"/>
        <c:auto val="1"/>
        <c:lblAlgn val="ctr"/>
        <c:lblOffset val="100"/>
        <c:noMultiLvlLbl val="0"/>
      </c:catAx>
      <c:valAx>
        <c:axId val="323966912"/>
        <c:scaling>
          <c:orientation val="minMax"/>
          <c:max val="100"/>
          <c:min val="0"/>
        </c:scaling>
        <c:delete val="0"/>
        <c:axPos val="l"/>
        <c:majorGridlines/>
        <c:numFmt formatCode="General" sourceLinked="1"/>
        <c:majorTickMark val="out"/>
        <c:minorTickMark val="none"/>
        <c:tickLblPos val="nextTo"/>
        <c:crossAx val="323966520"/>
        <c:crosses val="autoZero"/>
        <c:crossBetween val="between"/>
      </c:valAx>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ysClr val="windowText" lastClr="000000"/>
          </a:solidFill>
          <a:latin typeface="+mn-lt"/>
          <a:ea typeface="+mn-ea"/>
          <a:cs typeface="+mn-cs"/>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en-US" dirty="0"/>
              <a:t>Coffee Sales - Corporate </a:t>
            </a:r>
            <a:r>
              <a:rPr lang="en-US" dirty="0" smtClean="0"/>
              <a:t>Classroom</a:t>
            </a:r>
            <a:endParaRPr lang="en-US" dirty="0"/>
          </a:p>
        </c:rich>
      </c:tx>
      <c:layout>
        <c:manualLayout>
          <c:xMode val="edge"/>
          <c:yMode val="edge"/>
          <c:x val="0.30584640944808994"/>
          <c:y val="2.3917948254366439E-2"/>
        </c:manualLayout>
      </c:layout>
      <c:overlay val="1"/>
    </c:title>
    <c:autoTitleDeleted val="0"/>
    <c:plotArea>
      <c:layout>
        <c:manualLayout>
          <c:layoutTarget val="inner"/>
          <c:xMode val="edge"/>
          <c:yMode val="edge"/>
          <c:x val="0.25950831247950318"/>
          <c:y val="0.1152268130301284"/>
          <c:w val="0.73812357830271214"/>
          <c:h val="0.77826058818634836"/>
        </c:manualLayout>
      </c:layout>
      <c:barChart>
        <c:barDir val="col"/>
        <c:grouping val="clustered"/>
        <c:varyColors val="0"/>
        <c:ser>
          <c:idx val="0"/>
          <c:order val="0"/>
          <c:invertIfNegative val="0"/>
          <c:dPt>
            <c:idx val="5"/>
            <c:invertIfNegative val="0"/>
            <c:bubble3D val="0"/>
            <c:spPr>
              <a:solidFill>
                <a:srgbClr val="FFFF00"/>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data!$A$13:$J$13</c:f>
              <c:numCache>
                <c:formatCode>General</c:formatCode>
                <c:ptCount val="10"/>
                <c:pt idx="0">
                  <c:v>90</c:v>
                </c:pt>
                <c:pt idx="1">
                  <c:v>87</c:v>
                </c:pt>
                <c:pt idx="2">
                  <c:v>86</c:v>
                </c:pt>
                <c:pt idx="3">
                  <c:v>87</c:v>
                </c:pt>
                <c:pt idx="4">
                  <c:v>86</c:v>
                </c:pt>
                <c:pt idx="5">
                  <c:v>87.2</c:v>
                </c:pt>
              </c:numCache>
            </c:numRef>
          </c:val>
        </c:ser>
        <c:dLbls>
          <c:showLegendKey val="0"/>
          <c:showVal val="0"/>
          <c:showCatName val="0"/>
          <c:showSerName val="0"/>
          <c:showPercent val="0"/>
          <c:showBubbleSize val="0"/>
        </c:dLbls>
        <c:gapWidth val="150"/>
        <c:axId val="323967696"/>
        <c:axId val="323968088"/>
      </c:barChart>
      <c:catAx>
        <c:axId val="323967696"/>
        <c:scaling>
          <c:orientation val="minMax"/>
        </c:scaling>
        <c:delete val="0"/>
        <c:axPos val="b"/>
        <c:majorTickMark val="out"/>
        <c:minorTickMark val="none"/>
        <c:tickLblPos val="nextTo"/>
        <c:crossAx val="323968088"/>
        <c:crosses val="autoZero"/>
        <c:auto val="1"/>
        <c:lblAlgn val="ctr"/>
        <c:lblOffset val="100"/>
        <c:noMultiLvlLbl val="0"/>
      </c:catAx>
      <c:valAx>
        <c:axId val="323968088"/>
        <c:scaling>
          <c:orientation val="minMax"/>
          <c:max val="100"/>
          <c:min val="0"/>
        </c:scaling>
        <c:delete val="0"/>
        <c:axPos val="l"/>
        <c:majorGridlines/>
        <c:numFmt formatCode="General" sourceLinked="1"/>
        <c:majorTickMark val="out"/>
        <c:minorTickMark val="none"/>
        <c:tickLblPos val="nextTo"/>
        <c:crossAx val="323967696"/>
        <c:crosses val="autoZero"/>
        <c:crossBetween val="between"/>
      </c:valAx>
    </c:plotArea>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a:lstStyle/>
          <a:p>
            <a:pPr>
              <a:defRPr/>
            </a:pPr>
            <a:r>
              <a:rPr lang="en-US"/>
              <a:t>Work Related Behaviors-Corporate Classroom </a:t>
            </a:r>
          </a:p>
          <a:p>
            <a:pPr>
              <a:defRPr/>
            </a:pPr>
            <a:r>
              <a:rPr lang="en-US"/>
              <a:t>Jacob Puckett, February</a:t>
            </a:r>
            <a:r>
              <a:rPr lang="en-US" baseline="0"/>
              <a:t> 2014</a:t>
            </a:r>
            <a:endParaRPr lang="en-US"/>
          </a:p>
        </c:rich>
      </c:tx>
      <c:layout>
        <c:manualLayout>
          <c:xMode val="edge"/>
          <c:yMode val="edge"/>
          <c:x val="0.30130100214745886"/>
          <c:y val="0"/>
        </c:manualLayout>
      </c:layout>
      <c:overlay val="1"/>
    </c:title>
    <c:autoTitleDeleted val="0"/>
    <c:plotArea>
      <c:layout>
        <c:manualLayout>
          <c:layoutTarget val="inner"/>
          <c:xMode val="edge"/>
          <c:yMode val="edge"/>
          <c:x val="0.2610717342212584"/>
          <c:y val="0.12174988982677379"/>
          <c:w val="0.73812357830271214"/>
          <c:h val="0.77826058818634836"/>
        </c:manualLayout>
      </c:layout>
      <c:barChart>
        <c:barDir val="col"/>
        <c:grouping val="clustered"/>
        <c:varyColors val="0"/>
        <c:ser>
          <c:idx val="0"/>
          <c:order val="0"/>
          <c:invertIfNegative val="0"/>
          <c:dPt>
            <c:idx val="10"/>
            <c:invertIfNegative val="0"/>
            <c:bubble3D val="0"/>
            <c:spPr>
              <a:solidFill>
                <a:srgbClr val="FFFF00"/>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data!$A$13:$K$13</c:f>
              <c:numCache>
                <c:formatCode>General</c:formatCode>
                <c:ptCount val="11"/>
                <c:pt idx="0">
                  <c:v>54</c:v>
                </c:pt>
                <c:pt idx="1">
                  <c:v>58</c:v>
                </c:pt>
                <c:pt idx="2">
                  <c:v>62</c:v>
                </c:pt>
                <c:pt idx="3">
                  <c:v>65</c:v>
                </c:pt>
                <c:pt idx="4">
                  <c:v>59</c:v>
                </c:pt>
                <c:pt idx="5">
                  <c:v>57</c:v>
                </c:pt>
                <c:pt idx="6">
                  <c:v>56</c:v>
                </c:pt>
                <c:pt idx="7">
                  <c:v>64</c:v>
                </c:pt>
                <c:pt idx="8">
                  <c:v>69</c:v>
                </c:pt>
                <c:pt idx="9">
                  <c:v>80</c:v>
                </c:pt>
                <c:pt idx="10">
                  <c:v>62.4</c:v>
                </c:pt>
              </c:numCache>
            </c:numRef>
          </c:val>
        </c:ser>
        <c:dLbls>
          <c:showLegendKey val="0"/>
          <c:showVal val="0"/>
          <c:showCatName val="0"/>
          <c:showSerName val="0"/>
          <c:showPercent val="0"/>
          <c:showBubbleSize val="0"/>
        </c:dLbls>
        <c:gapWidth val="150"/>
        <c:axId val="322334384"/>
        <c:axId val="322334776"/>
      </c:barChart>
      <c:catAx>
        <c:axId val="322334384"/>
        <c:scaling>
          <c:orientation val="minMax"/>
        </c:scaling>
        <c:delete val="0"/>
        <c:axPos val="b"/>
        <c:majorTickMark val="out"/>
        <c:minorTickMark val="none"/>
        <c:tickLblPos val="nextTo"/>
        <c:crossAx val="322334776"/>
        <c:crosses val="autoZero"/>
        <c:auto val="1"/>
        <c:lblAlgn val="ctr"/>
        <c:lblOffset val="100"/>
        <c:noMultiLvlLbl val="0"/>
      </c:catAx>
      <c:valAx>
        <c:axId val="322334776"/>
        <c:scaling>
          <c:orientation val="minMax"/>
          <c:max val="100"/>
          <c:min val="0"/>
        </c:scaling>
        <c:delete val="0"/>
        <c:axPos val="l"/>
        <c:majorGridlines/>
        <c:numFmt formatCode="General" sourceLinked="1"/>
        <c:majorTickMark val="out"/>
        <c:minorTickMark val="none"/>
        <c:tickLblPos val="nextTo"/>
        <c:crossAx val="322334384"/>
        <c:crosses val="autoZero"/>
        <c:crossBetween val="between"/>
      </c:valAx>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ysClr val="windowText" lastClr="000000"/>
          </a:solidFill>
          <a:latin typeface="+mn-lt"/>
          <a:ea typeface="+mn-ea"/>
          <a:cs typeface="+mn-cs"/>
        </a:defRPr>
      </a:pPr>
      <a:endParaRPr lang="en-US"/>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a:lstStyle/>
          <a:p>
            <a:pPr>
              <a:defRPr/>
            </a:pPr>
            <a:r>
              <a:rPr lang="en-US" dirty="0"/>
              <a:t>Work Related Behaviors-Corporate Classroom </a:t>
            </a:r>
          </a:p>
          <a:p>
            <a:pPr>
              <a:defRPr/>
            </a:pPr>
            <a:r>
              <a:rPr lang="en-US" dirty="0"/>
              <a:t>Jacob Puckett</a:t>
            </a:r>
            <a:r>
              <a:rPr lang="en-US"/>
              <a:t>, </a:t>
            </a:r>
            <a:r>
              <a:rPr lang="en-US" smtClean="0"/>
              <a:t>October</a:t>
            </a:r>
            <a:r>
              <a:rPr lang="en-US" baseline="0" smtClean="0"/>
              <a:t> 2014</a:t>
            </a:r>
            <a:endParaRPr lang="en-US" dirty="0"/>
          </a:p>
        </c:rich>
      </c:tx>
      <c:layout>
        <c:manualLayout>
          <c:xMode val="edge"/>
          <c:yMode val="edge"/>
          <c:x val="0.28115509866822203"/>
          <c:y val="0"/>
        </c:manualLayout>
      </c:layout>
      <c:overlay val="1"/>
    </c:title>
    <c:autoTitleDeleted val="0"/>
    <c:plotArea>
      <c:layout>
        <c:manualLayout>
          <c:layoutTarget val="inner"/>
          <c:xMode val="edge"/>
          <c:yMode val="edge"/>
          <c:x val="0.2610717342212584"/>
          <c:y val="0.12174988982677379"/>
          <c:w val="0.73812357830271214"/>
          <c:h val="0.77826058818634836"/>
        </c:manualLayout>
      </c:layout>
      <c:barChart>
        <c:barDir val="col"/>
        <c:grouping val="clustered"/>
        <c:varyColors val="0"/>
        <c:ser>
          <c:idx val="0"/>
          <c:order val="0"/>
          <c:invertIfNegative val="0"/>
          <c:dPt>
            <c:idx val="10"/>
            <c:invertIfNegative val="0"/>
            <c:bubble3D val="0"/>
            <c:spPr>
              <a:solidFill>
                <a:srgbClr val="FFFF00"/>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data!$A$13:$K$13</c:f>
              <c:numCache>
                <c:formatCode>General</c:formatCode>
                <c:ptCount val="11"/>
                <c:pt idx="0">
                  <c:v>77</c:v>
                </c:pt>
                <c:pt idx="1">
                  <c:v>79</c:v>
                </c:pt>
                <c:pt idx="2">
                  <c:v>80</c:v>
                </c:pt>
                <c:pt idx="3">
                  <c:v>77</c:v>
                </c:pt>
                <c:pt idx="4">
                  <c:v>80</c:v>
                </c:pt>
                <c:pt idx="5">
                  <c:v>72</c:v>
                </c:pt>
                <c:pt idx="6">
                  <c:v>70</c:v>
                </c:pt>
                <c:pt idx="7">
                  <c:v>80</c:v>
                </c:pt>
                <c:pt idx="8">
                  <c:v>80</c:v>
                </c:pt>
                <c:pt idx="9">
                  <c:v>79</c:v>
                </c:pt>
                <c:pt idx="10">
                  <c:v>77.400000000000006</c:v>
                </c:pt>
              </c:numCache>
            </c:numRef>
          </c:val>
        </c:ser>
        <c:dLbls>
          <c:showLegendKey val="0"/>
          <c:showVal val="0"/>
          <c:showCatName val="0"/>
          <c:showSerName val="0"/>
          <c:showPercent val="0"/>
          <c:showBubbleSize val="0"/>
        </c:dLbls>
        <c:gapWidth val="150"/>
        <c:axId val="322335560"/>
        <c:axId val="322335952"/>
      </c:barChart>
      <c:catAx>
        <c:axId val="322335560"/>
        <c:scaling>
          <c:orientation val="minMax"/>
        </c:scaling>
        <c:delete val="0"/>
        <c:axPos val="b"/>
        <c:majorTickMark val="out"/>
        <c:minorTickMark val="none"/>
        <c:tickLblPos val="nextTo"/>
        <c:crossAx val="322335952"/>
        <c:crosses val="autoZero"/>
        <c:auto val="1"/>
        <c:lblAlgn val="ctr"/>
        <c:lblOffset val="100"/>
        <c:noMultiLvlLbl val="0"/>
      </c:catAx>
      <c:valAx>
        <c:axId val="322335952"/>
        <c:scaling>
          <c:orientation val="minMax"/>
          <c:max val="100"/>
          <c:min val="0"/>
        </c:scaling>
        <c:delete val="0"/>
        <c:axPos val="l"/>
        <c:majorGridlines/>
        <c:numFmt formatCode="General" sourceLinked="1"/>
        <c:majorTickMark val="out"/>
        <c:minorTickMark val="none"/>
        <c:tickLblPos val="nextTo"/>
        <c:crossAx val="322335560"/>
        <c:crosses val="autoZero"/>
        <c:crossBetween val="between"/>
      </c:valAx>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ysClr val="windowText" lastClr="000000"/>
          </a:solidFill>
          <a:latin typeface="+mn-lt"/>
          <a:ea typeface="+mn-ea"/>
          <a:cs typeface="+mn-cs"/>
        </a:defRPr>
      </a:pPr>
      <a:endParaRPr lang="en-US"/>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baseline="0" dirty="0"/>
              <a:t>Current Status of Corporate Classroom </a:t>
            </a:r>
            <a:r>
              <a:rPr lang="en-US" sz="2000" baseline="0" dirty="0" smtClean="0"/>
              <a:t>Participants</a:t>
            </a:r>
            <a:endParaRPr lang="en-US" sz="2000" dirty="0"/>
          </a:p>
        </c:rich>
      </c:tx>
      <c:layout>
        <c:manualLayout>
          <c:xMode val="edge"/>
          <c:yMode val="edge"/>
          <c:x val="7.4329250510353332E-4"/>
          <c:y val="0"/>
        </c:manualLayout>
      </c:layout>
      <c:overlay val="0"/>
    </c:title>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1"/>
          <c:showBubbleSize val="0"/>
          <c:showLeaderLines val="0"/>
        </c:dLbls>
      </c:pie3DChart>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400" baseline="0" dirty="0"/>
              <a:t>Current Status of Corporate Classroom Participants, </a:t>
            </a:r>
            <a:endParaRPr lang="en-US" sz="2400" baseline="0" dirty="0" smtClean="0"/>
          </a:p>
          <a:p>
            <a:pPr>
              <a:defRPr/>
            </a:pPr>
            <a:r>
              <a:rPr lang="en-US" sz="2400" baseline="0" dirty="0" smtClean="0"/>
              <a:t>as </a:t>
            </a:r>
            <a:r>
              <a:rPr lang="en-US" sz="2400" baseline="0" dirty="0"/>
              <a:t>of October 2015</a:t>
            </a:r>
            <a:endParaRPr lang="en-US" sz="2400" dirty="0"/>
          </a:p>
        </c:rich>
      </c:tx>
      <c:layout>
        <c:manualLayout>
          <c:xMode val="edge"/>
          <c:yMode val="edge"/>
          <c:x val="6.8775154735954622E-2"/>
          <c:y val="6.2119303268909569E-2"/>
        </c:manualLayout>
      </c:layout>
      <c:overlay val="0"/>
    </c:title>
    <c:autoTitleDeleted val="0"/>
    <c:view3D>
      <c:rotX val="30"/>
      <c:rotY val="0"/>
      <c:rAngAx val="0"/>
    </c:view3D>
    <c:floor>
      <c:thickness val="0"/>
    </c:floor>
    <c:sideWall>
      <c:thickness val="0"/>
    </c:sideWall>
    <c:backWall>
      <c:thickness val="0"/>
    </c:backWall>
    <c:plotArea>
      <c:layout/>
      <c:pie3DChart>
        <c:varyColors val="1"/>
        <c:ser>
          <c:idx val="0"/>
          <c:order val="0"/>
          <c:dLbls>
            <c:dLbl>
              <c:idx val="0"/>
              <c:layout/>
              <c:tx>
                <c:rich>
                  <a:bodyPr/>
                  <a:lstStyle/>
                  <a:p>
                    <a:r>
                      <a:rPr lang="en-US" sz="1400" b="1"/>
                      <a:t>39%</a:t>
                    </a:r>
                  </a:p>
                </c:rich>
              </c:tx>
              <c:showLegendKey val="0"/>
              <c:showVal val="0"/>
              <c:showCatName val="0"/>
              <c:showSerName val="0"/>
              <c:showPercent val="1"/>
              <c:showBubbleSize val="0"/>
              <c:extLst>
                <c:ext xmlns:c15="http://schemas.microsoft.com/office/drawing/2012/chart" uri="{CE6537A1-D6FC-4f65-9D91-7224C49458BB}">
                  <c15:layout/>
                </c:ext>
              </c:extLst>
            </c:dLbl>
            <c:dLbl>
              <c:idx val="1"/>
              <c:layout/>
              <c:tx>
                <c:rich>
                  <a:bodyPr/>
                  <a:lstStyle/>
                  <a:p>
                    <a:r>
                      <a:rPr lang="en-US" sz="1400" b="1"/>
                      <a:t>15%</a:t>
                    </a:r>
                  </a:p>
                </c:rich>
              </c:tx>
              <c:showLegendKey val="0"/>
              <c:showVal val="0"/>
              <c:showCatName val="0"/>
              <c:showSerName val="0"/>
              <c:showPercent val="1"/>
              <c:showBubbleSize val="0"/>
              <c:extLst>
                <c:ext xmlns:c15="http://schemas.microsoft.com/office/drawing/2012/chart" uri="{CE6537A1-D6FC-4f65-9D91-7224C49458BB}">
                  <c15:layout/>
                </c:ext>
              </c:extLst>
            </c:dLbl>
            <c:dLbl>
              <c:idx val="2"/>
              <c:layout/>
              <c:tx>
                <c:rich>
                  <a:bodyPr/>
                  <a:lstStyle/>
                  <a:p>
                    <a:r>
                      <a:rPr lang="en-US" sz="1400" b="1"/>
                      <a:t>15%</a:t>
                    </a:r>
                  </a:p>
                </c:rich>
              </c:tx>
              <c:showLegendKey val="0"/>
              <c:showVal val="0"/>
              <c:showCatName val="0"/>
              <c:showSerName val="0"/>
              <c:showPercent val="1"/>
              <c:showBubbleSize val="0"/>
              <c:extLst>
                <c:ext xmlns:c15="http://schemas.microsoft.com/office/drawing/2012/chart" uri="{CE6537A1-D6FC-4f65-9D91-7224C49458BB}">
                  <c15:layout/>
                </c:ext>
              </c:extLst>
            </c:dLbl>
            <c:dLbl>
              <c:idx val="3"/>
              <c:layout/>
              <c:tx>
                <c:rich>
                  <a:bodyPr/>
                  <a:lstStyle/>
                  <a:p>
                    <a:r>
                      <a:rPr lang="en-US" sz="1400" b="1"/>
                      <a:t>31%</a:t>
                    </a:r>
                  </a:p>
                </c:rich>
              </c:tx>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Sheet1!$A$2:$A$5</c:f>
              <c:strCache>
                <c:ptCount val="4"/>
                <c:pt idx="0">
                  <c:v>Exited program for paid employment</c:v>
                </c:pt>
                <c:pt idx="1">
                  <c:v>Still in program; have gained temporary paid employment through program</c:v>
                </c:pt>
                <c:pt idx="2">
                  <c:v>Exited program for other transition services</c:v>
                </c:pt>
                <c:pt idx="3">
                  <c:v>Still in program; no paid employment</c:v>
                </c:pt>
              </c:strCache>
            </c:strRef>
          </c:cat>
          <c:val>
            <c:numRef>
              <c:f>Sheet1!$B$2:$B$5</c:f>
              <c:numCache>
                <c:formatCode>General</c:formatCode>
                <c:ptCount val="4"/>
                <c:pt idx="0">
                  <c:v>5</c:v>
                </c:pt>
                <c:pt idx="1">
                  <c:v>2</c:v>
                </c:pt>
                <c:pt idx="2">
                  <c:v>2</c:v>
                </c:pt>
                <c:pt idx="3">
                  <c:v>4</c:v>
                </c:pt>
              </c:numCache>
            </c:numRef>
          </c:val>
        </c:ser>
        <c:dLbls>
          <c:showLegendKey val="0"/>
          <c:showVal val="0"/>
          <c:showCatName val="0"/>
          <c:showSerName val="0"/>
          <c:showPercent val="1"/>
          <c:showBubbleSize val="0"/>
          <c:showLeaderLines val="1"/>
        </c:dLbls>
      </c:pie3DChart>
    </c:plotArea>
    <c:legend>
      <c:legendPos val="r"/>
      <c:legendEntry>
        <c:idx val="2"/>
        <c:txPr>
          <a:bodyPr/>
          <a:lstStyle/>
          <a:p>
            <a:pPr>
              <a:defRPr sz="1400" baseline="0"/>
            </a:pPr>
            <a:endParaRPr lang="en-US"/>
          </a:p>
        </c:txPr>
      </c:legendEntry>
      <c:layout>
        <c:manualLayout>
          <c:xMode val="edge"/>
          <c:yMode val="edge"/>
          <c:x val="0.64973945864738425"/>
          <c:y val="0.30561775232641375"/>
          <c:w val="0.31211873353026459"/>
          <c:h val="0.50914817465998563"/>
        </c:manualLayout>
      </c:layout>
      <c:overlay val="0"/>
      <c:txPr>
        <a:bodyPr/>
        <a:lstStyle/>
        <a:p>
          <a:pPr>
            <a:defRPr sz="1400"/>
          </a:pPr>
          <a:endParaRPr lang="en-US"/>
        </a:p>
      </c:txPr>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4BB558-D571-4A30-91D6-DB11AFE362A9}" type="doc">
      <dgm:prSet loTypeId="urn:microsoft.com/office/officeart/2005/8/layout/arrow2" loCatId="process" qsTypeId="urn:microsoft.com/office/officeart/2005/8/quickstyle/simple1" qsCatId="simple" csTypeId="urn:microsoft.com/office/officeart/2005/8/colors/accent1_2" csCatId="accent1" phldr="1"/>
      <dgm:spPr/>
    </dgm:pt>
    <dgm:pt modelId="{5F1CB6CA-8BDE-4C41-80CE-12E031124D01}">
      <dgm:prSet phldrT="[Text]"/>
      <dgm:spPr/>
      <dgm:t>
        <a:bodyPr/>
        <a:lstStyle/>
        <a:p>
          <a:r>
            <a:rPr lang="en-US" dirty="0" smtClean="0"/>
            <a:t>Phase 1</a:t>
          </a:r>
          <a:r>
            <a:rPr lang="en-US" dirty="0" smtClean="0"/>
            <a:t>: </a:t>
          </a:r>
        </a:p>
        <a:p>
          <a:r>
            <a:rPr lang="en-US" dirty="0" smtClean="0"/>
            <a:t>Initial Start Up</a:t>
          </a:r>
        </a:p>
        <a:p>
          <a:r>
            <a:rPr lang="en-US" dirty="0" smtClean="0"/>
            <a:t>Summer/Fall 2013</a:t>
          </a:r>
          <a:endParaRPr lang="en-US" dirty="0" smtClean="0"/>
        </a:p>
        <a:p>
          <a:endParaRPr lang="en-US" dirty="0"/>
        </a:p>
      </dgm:t>
    </dgm:pt>
    <dgm:pt modelId="{7B3661EC-B4C9-4D0C-9D8C-CA36962CBC8F}" type="parTrans" cxnId="{9E6453BF-F854-4DE6-918A-DC52BA02ED68}">
      <dgm:prSet/>
      <dgm:spPr/>
      <dgm:t>
        <a:bodyPr/>
        <a:lstStyle/>
        <a:p>
          <a:endParaRPr lang="en-US"/>
        </a:p>
      </dgm:t>
    </dgm:pt>
    <dgm:pt modelId="{A8F56B2E-B30D-4728-8824-D6D0C29980BC}" type="sibTrans" cxnId="{9E6453BF-F854-4DE6-918A-DC52BA02ED68}">
      <dgm:prSet/>
      <dgm:spPr/>
      <dgm:t>
        <a:bodyPr/>
        <a:lstStyle/>
        <a:p>
          <a:endParaRPr lang="en-US"/>
        </a:p>
      </dgm:t>
    </dgm:pt>
    <dgm:pt modelId="{2D0E72C6-8572-4F1F-B311-0D19B76647EC}">
      <dgm:prSet phldrT="[Text]"/>
      <dgm:spPr/>
      <dgm:t>
        <a:bodyPr/>
        <a:lstStyle/>
        <a:p>
          <a:r>
            <a:rPr lang="en-US" dirty="0" smtClean="0"/>
            <a:t>Phase 2:</a:t>
          </a:r>
        </a:p>
        <a:p>
          <a:r>
            <a:rPr lang="en-US" dirty="0" smtClean="0"/>
            <a:t>CCSD </a:t>
          </a:r>
          <a:r>
            <a:rPr lang="en-US" dirty="0" smtClean="0"/>
            <a:t>Locations:</a:t>
          </a:r>
        </a:p>
        <a:p>
          <a:r>
            <a:rPr lang="en-US" dirty="0" smtClean="0"/>
            <a:t>Spring 2014</a:t>
          </a:r>
          <a:endParaRPr lang="en-US" dirty="0" smtClean="0"/>
        </a:p>
      </dgm:t>
    </dgm:pt>
    <dgm:pt modelId="{5C016B1C-5834-4557-862F-ECF2AFCB85C6}" type="parTrans" cxnId="{2F290922-E919-43E2-BA28-5543AC84A5D7}">
      <dgm:prSet/>
      <dgm:spPr/>
      <dgm:t>
        <a:bodyPr/>
        <a:lstStyle/>
        <a:p>
          <a:endParaRPr lang="en-US"/>
        </a:p>
      </dgm:t>
    </dgm:pt>
    <dgm:pt modelId="{A867A8B3-8EA0-4000-9CAB-692B59ABC89F}" type="sibTrans" cxnId="{2F290922-E919-43E2-BA28-5543AC84A5D7}">
      <dgm:prSet/>
      <dgm:spPr/>
      <dgm:t>
        <a:bodyPr/>
        <a:lstStyle/>
        <a:p>
          <a:endParaRPr lang="en-US"/>
        </a:p>
      </dgm:t>
    </dgm:pt>
    <dgm:pt modelId="{A7390315-CF5C-4D85-B3C1-F9A971D42FB6}">
      <dgm:prSet phldrT="[Text]"/>
      <dgm:spPr/>
      <dgm:t>
        <a:bodyPr/>
        <a:lstStyle/>
        <a:p>
          <a:r>
            <a:rPr lang="en-US" dirty="0" smtClean="0"/>
            <a:t>Phase 3:</a:t>
          </a:r>
        </a:p>
        <a:p>
          <a:r>
            <a:rPr lang="en-US" dirty="0" smtClean="0"/>
            <a:t>Community </a:t>
          </a:r>
          <a:r>
            <a:rPr lang="en-US" dirty="0" smtClean="0"/>
            <a:t>Businesses:</a:t>
          </a:r>
        </a:p>
        <a:p>
          <a:r>
            <a:rPr lang="en-US" dirty="0" smtClean="0"/>
            <a:t>Fall 2014 to Present</a:t>
          </a:r>
          <a:endParaRPr lang="en-US" dirty="0"/>
        </a:p>
      </dgm:t>
    </dgm:pt>
    <dgm:pt modelId="{3FD736C0-6FC9-4D00-9856-4D0CC0539201}" type="parTrans" cxnId="{EE575D37-1065-4165-9AEC-69FAAD63A717}">
      <dgm:prSet/>
      <dgm:spPr/>
      <dgm:t>
        <a:bodyPr/>
        <a:lstStyle/>
        <a:p>
          <a:endParaRPr lang="en-US"/>
        </a:p>
      </dgm:t>
    </dgm:pt>
    <dgm:pt modelId="{7F48DD7E-44A8-4A1C-9302-1CA6F6EA0074}" type="sibTrans" cxnId="{EE575D37-1065-4165-9AEC-69FAAD63A717}">
      <dgm:prSet/>
      <dgm:spPr/>
      <dgm:t>
        <a:bodyPr/>
        <a:lstStyle/>
        <a:p>
          <a:endParaRPr lang="en-US"/>
        </a:p>
      </dgm:t>
    </dgm:pt>
    <dgm:pt modelId="{951BC234-114D-44BC-92BD-44540138C406}" type="pres">
      <dgm:prSet presAssocID="{854BB558-D571-4A30-91D6-DB11AFE362A9}" presName="arrowDiagram" presStyleCnt="0">
        <dgm:presLayoutVars>
          <dgm:chMax val="5"/>
          <dgm:dir/>
          <dgm:resizeHandles val="exact"/>
        </dgm:presLayoutVars>
      </dgm:prSet>
      <dgm:spPr/>
    </dgm:pt>
    <dgm:pt modelId="{416B8B79-8676-4B5B-BDDB-5951B830CA6A}" type="pres">
      <dgm:prSet presAssocID="{854BB558-D571-4A30-91D6-DB11AFE362A9}" presName="arrow" presStyleLbl="bgShp" presStyleIdx="0" presStyleCnt="1" custScaleX="103122"/>
      <dgm:spPr>
        <a:ln>
          <a:solidFill>
            <a:srgbClr val="FF0000"/>
          </a:solidFill>
        </a:ln>
      </dgm:spPr>
    </dgm:pt>
    <dgm:pt modelId="{D78FE1F3-3F4A-49F3-8EA7-34E57D2BCCDE}" type="pres">
      <dgm:prSet presAssocID="{854BB558-D571-4A30-91D6-DB11AFE362A9}" presName="arrowDiagram3" presStyleCnt="0"/>
      <dgm:spPr/>
    </dgm:pt>
    <dgm:pt modelId="{7B42C1BD-890B-47E5-BF5A-899F80A026BA}" type="pres">
      <dgm:prSet presAssocID="{5F1CB6CA-8BDE-4C41-80CE-12E031124D01}" presName="bullet3a" presStyleLbl="node1" presStyleIdx="0" presStyleCnt="3"/>
      <dgm:spPr/>
    </dgm:pt>
    <dgm:pt modelId="{1D9FB504-CFC2-41E5-A9E0-5932DABF5004}" type="pres">
      <dgm:prSet presAssocID="{5F1CB6CA-8BDE-4C41-80CE-12E031124D01}" presName="textBox3a" presStyleLbl="revTx" presStyleIdx="0" presStyleCnt="3">
        <dgm:presLayoutVars>
          <dgm:bulletEnabled val="1"/>
        </dgm:presLayoutVars>
      </dgm:prSet>
      <dgm:spPr/>
      <dgm:t>
        <a:bodyPr/>
        <a:lstStyle/>
        <a:p>
          <a:endParaRPr lang="en-US"/>
        </a:p>
      </dgm:t>
    </dgm:pt>
    <dgm:pt modelId="{A1D119A6-5AED-4AB4-9667-B39D98DE61CC}" type="pres">
      <dgm:prSet presAssocID="{2D0E72C6-8572-4F1F-B311-0D19B76647EC}" presName="bullet3b" presStyleLbl="node1" presStyleIdx="1" presStyleCnt="3"/>
      <dgm:spPr/>
    </dgm:pt>
    <dgm:pt modelId="{1639548B-4C3F-4281-9BC9-3A18376186EE}" type="pres">
      <dgm:prSet presAssocID="{2D0E72C6-8572-4F1F-B311-0D19B76647EC}" presName="textBox3b" presStyleLbl="revTx" presStyleIdx="1" presStyleCnt="3">
        <dgm:presLayoutVars>
          <dgm:bulletEnabled val="1"/>
        </dgm:presLayoutVars>
      </dgm:prSet>
      <dgm:spPr/>
      <dgm:t>
        <a:bodyPr/>
        <a:lstStyle/>
        <a:p>
          <a:endParaRPr lang="en-US"/>
        </a:p>
      </dgm:t>
    </dgm:pt>
    <dgm:pt modelId="{01BC4436-D787-4557-81AC-B5B50C62A5E5}" type="pres">
      <dgm:prSet presAssocID="{A7390315-CF5C-4D85-B3C1-F9A971D42FB6}" presName="bullet3c" presStyleLbl="node1" presStyleIdx="2" presStyleCnt="3"/>
      <dgm:spPr/>
    </dgm:pt>
    <dgm:pt modelId="{DA5EF0D2-E6AC-4D22-B8F2-FB82C85AEB74}" type="pres">
      <dgm:prSet presAssocID="{A7390315-CF5C-4D85-B3C1-F9A971D42FB6}" presName="textBox3c" presStyleLbl="revTx" presStyleIdx="2" presStyleCnt="3">
        <dgm:presLayoutVars>
          <dgm:bulletEnabled val="1"/>
        </dgm:presLayoutVars>
      </dgm:prSet>
      <dgm:spPr/>
      <dgm:t>
        <a:bodyPr/>
        <a:lstStyle/>
        <a:p>
          <a:endParaRPr lang="en-US"/>
        </a:p>
      </dgm:t>
    </dgm:pt>
  </dgm:ptLst>
  <dgm:cxnLst>
    <dgm:cxn modelId="{55A306DE-B4EB-439A-975E-B796B0B45502}" type="presOf" srcId="{A7390315-CF5C-4D85-B3C1-F9A971D42FB6}" destId="{DA5EF0D2-E6AC-4D22-B8F2-FB82C85AEB74}" srcOrd="0" destOrd="0" presId="urn:microsoft.com/office/officeart/2005/8/layout/arrow2"/>
    <dgm:cxn modelId="{9D4E4845-8D88-4346-8846-F3F193BC0BD5}" type="presOf" srcId="{5F1CB6CA-8BDE-4C41-80CE-12E031124D01}" destId="{1D9FB504-CFC2-41E5-A9E0-5932DABF5004}" srcOrd="0" destOrd="0" presId="urn:microsoft.com/office/officeart/2005/8/layout/arrow2"/>
    <dgm:cxn modelId="{C325BBD4-E4FB-4C50-BA4F-08CF9CBB4E11}" type="presOf" srcId="{854BB558-D571-4A30-91D6-DB11AFE362A9}" destId="{951BC234-114D-44BC-92BD-44540138C406}" srcOrd="0" destOrd="0" presId="urn:microsoft.com/office/officeart/2005/8/layout/arrow2"/>
    <dgm:cxn modelId="{2F290922-E919-43E2-BA28-5543AC84A5D7}" srcId="{854BB558-D571-4A30-91D6-DB11AFE362A9}" destId="{2D0E72C6-8572-4F1F-B311-0D19B76647EC}" srcOrd="1" destOrd="0" parTransId="{5C016B1C-5834-4557-862F-ECF2AFCB85C6}" sibTransId="{A867A8B3-8EA0-4000-9CAB-692B59ABC89F}"/>
    <dgm:cxn modelId="{9E6453BF-F854-4DE6-918A-DC52BA02ED68}" srcId="{854BB558-D571-4A30-91D6-DB11AFE362A9}" destId="{5F1CB6CA-8BDE-4C41-80CE-12E031124D01}" srcOrd="0" destOrd="0" parTransId="{7B3661EC-B4C9-4D0C-9D8C-CA36962CBC8F}" sibTransId="{A8F56B2E-B30D-4728-8824-D6D0C29980BC}"/>
    <dgm:cxn modelId="{E533CE84-637B-48C8-A019-3632276A069C}" type="presOf" srcId="{2D0E72C6-8572-4F1F-B311-0D19B76647EC}" destId="{1639548B-4C3F-4281-9BC9-3A18376186EE}" srcOrd="0" destOrd="0" presId="urn:microsoft.com/office/officeart/2005/8/layout/arrow2"/>
    <dgm:cxn modelId="{EE575D37-1065-4165-9AEC-69FAAD63A717}" srcId="{854BB558-D571-4A30-91D6-DB11AFE362A9}" destId="{A7390315-CF5C-4D85-B3C1-F9A971D42FB6}" srcOrd="2" destOrd="0" parTransId="{3FD736C0-6FC9-4D00-9856-4D0CC0539201}" sibTransId="{7F48DD7E-44A8-4A1C-9302-1CA6F6EA0074}"/>
    <dgm:cxn modelId="{DA97C7AD-0C50-42E7-AB58-13451392B3AE}" type="presParOf" srcId="{951BC234-114D-44BC-92BD-44540138C406}" destId="{416B8B79-8676-4B5B-BDDB-5951B830CA6A}" srcOrd="0" destOrd="0" presId="urn:microsoft.com/office/officeart/2005/8/layout/arrow2"/>
    <dgm:cxn modelId="{BC938CA3-51A3-4998-A3AF-C3B283BA9DF1}" type="presParOf" srcId="{951BC234-114D-44BC-92BD-44540138C406}" destId="{D78FE1F3-3F4A-49F3-8EA7-34E57D2BCCDE}" srcOrd="1" destOrd="0" presId="urn:microsoft.com/office/officeart/2005/8/layout/arrow2"/>
    <dgm:cxn modelId="{D9407631-E0F4-42A0-944A-2D73928659F2}" type="presParOf" srcId="{D78FE1F3-3F4A-49F3-8EA7-34E57D2BCCDE}" destId="{7B42C1BD-890B-47E5-BF5A-899F80A026BA}" srcOrd="0" destOrd="0" presId="urn:microsoft.com/office/officeart/2005/8/layout/arrow2"/>
    <dgm:cxn modelId="{D31A7C8F-890B-4DA9-9680-2ADAF01FD161}" type="presParOf" srcId="{D78FE1F3-3F4A-49F3-8EA7-34E57D2BCCDE}" destId="{1D9FB504-CFC2-41E5-A9E0-5932DABF5004}" srcOrd="1" destOrd="0" presId="urn:microsoft.com/office/officeart/2005/8/layout/arrow2"/>
    <dgm:cxn modelId="{CA77B923-6560-4817-BE28-9D4DC11CE431}" type="presParOf" srcId="{D78FE1F3-3F4A-49F3-8EA7-34E57D2BCCDE}" destId="{A1D119A6-5AED-4AB4-9667-B39D98DE61CC}" srcOrd="2" destOrd="0" presId="urn:microsoft.com/office/officeart/2005/8/layout/arrow2"/>
    <dgm:cxn modelId="{009C44F7-66AE-4C7E-9C80-4C4EBEACCFD7}" type="presParOf" srcId="{D78FE1F3-3F4A-49F3-8EA7-34E57D2BCCDE}" destId="{1639548B-4C3F-4281-9BC9-3A18376186EE}" srcOrd="3" destOrd="0" presId="urn:microsoft.com/office/officeart/2005/8/layout/arrow2"/>
    <dgm:cxn modelId="{D645C48F-4397-4289-977B-BF97AAAF77BE}" type="presParOf" srcId="{D78FE1F3-3F4A-49F3-8EA7-34E57D2BCCDE}" destId="{01BC4436-D787-4557-81AC-B5B50C62A5E5}" srcOrd="4" destOrd="0" presId="urn:microsoft.com/office/officeart/2005/8/layout/arrow2"/>
    <dgm:cxn modelId="{541C29D5-4181-422D-9536-92F0110C0D8B}" type="presParOf" srcId="{D78FE1F3-3F4A-49F3-8EA7-34E57D2BCCDE}" destId="{DA5EF0D2-E6AC-4D22-B8F2-FB82C85AEB74}"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B8B79-8676-4B5B-BDDB-5951B830CA6A}">
      <dsp:nvSpPr>
        <dsp:cNvPr id="0" name=""/>
        <dsp:cNvSpPr/>
      </dsp:nvSpPr>
      <dsp:spPr>
        <a:xfrm>
          <a:off x="104773" y="0"/>
          <a:ext cx="8096253" cy="4906962"/>
        </a:xfrm>
        <a:prstGeom prst="swooshArrow">
          <a:avLst>
            <a:gd name="adj1" fmla="val 25000"/>
            <a:gd name="adj2" fmla="val 25000"/>
          </a:avLst>
        </a:prstGeom>
        <a:solidFill>
          <a:schemeClr val="accent1">
            <a:tint val="40000"/>
            <a:hueOff val="0"/>
            <a:satOff val="0"/>
            <a:lumOff val="0"/>
            <a:alphaOff val="0"/>
          </a:schemeClr>
        </a:solidFill>
        <a:ln>
          <a:solidFill>
            <a:srgbClr val="FF0000"/>
          </a:solidFill>
        </a:ln>
        <a:effectLst/>
      </dsp:spPr>
      <dsp:style>
        <a:lnRef idx="0">
          <a:scrgbClr r="0" g="0" b="0"/>
        </a:lnRef>
        <a:fillRef idx="1">
          <a:scrgbClr r="0" g="0" b="0"/>
        </a:fillRef>
        <a:effectRef idx="0">
          <a:scrgbClr r="0" g="0" b="0"/>
        </a:effectRef>
        <a:fontRef idx="minor"/>
      </dsp:style>
    </dsp:sp>
    <dsp:sp modelId="{7B42C1BD-890B-47E5-BF5A-899F80A026BA}">
      <dsp:nvSpPr>
        <dsp:cNvPr id="0" name=""/>
        <dsp:cNvSpPr/>
      </dsp:nvSpPr>
      <dsp:spPr>
        <a:xfrm>
          <a:off x="1224424" y="3386785"/>
          <a:ext cx="204129" cy="2041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9FB504-CFC2-41E5-A9E0-5932DABF5004}">
      <dsp:nvSpPr>
        <dsp:cNvPr id="0" name=""/>
        <dsp:cNvSpPr/>
      </dsp:nvSpPr>
      <dsp:spPr>
        <a:xfrm>
          <a:off x="1326489" y="3488850"/>
          <a:ext cx="1829315" cy="1418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164" tIns="0" rIns="0" bIns="0" numCol="1" spcCol="1270" anchor="t" anchorCtr="0">
          <a:noAutofit/>
        </a:bodyPr>
        <a:lstStyle/>
        <a:p>
          <a:pPr lvl="0" algn="l" defTabSz="755650">
            <a:lnSpc>
              <a:spcPct val="90000"/>
            </a:lnSpc>
            <a:spcBef>
              <a:spcPct val="0"/>
            </a:spcBef>
            <a:spcAft>
              <a:spcPct val="35000"/>
            </a:spcAft>
          </a:pPr>
          <a:r>
            <a:rPr lang="en-US" sz="1700" kern="1200" dirty="0" smtClean="0"/>
            <a:t>Phase 1</a:t>
          </a:r>
          <a:r>
            <a:rPr lang="en-US" sz="1700" kern="1200" dirty="0" smtClean="0"/>
            <a:t>: </a:t>
          </a:r>
        </a:p>
        <a:p>
          <a:pPr lvl="0" algn="l" defTabSz="755650">
            <a:lnSpc>
              <a:spcPct val="90000"/>
            </a:lnSpc>
            <a:spcBef>
              <a:spcPct val="0"/>
            </a:spcBef>
            <a:spcAft>
              <a:spcPct val="35000"/>
            </a:spcAft>
          </a:pPr>
          <a:r>
            <a:rPr lang="en-US" sz="1700" kern="1200" dirty="0" smtClean="0"/>
            <a:t>Initial Start Up</a:t>
          </a:r>
        </a:p>
        <a:p>
          <a:pPr lvl="0" algn="l" defTabSz="755650">
            <a:lnSpc>
              <a:spcPct val="90000"/>
            </a:lnSpc>
            <a:spcBef>
              <a:spcPct val="0"/>
            </a:spcBef>
            <a:spcAft>
              <a:spcPct val="35000"/>
            </a:spcAft>
          </a:pPr>
          <a:r>
            <a:rPr lang="en-US" sz="1700" kern="1200" dirty="0" smtClean="0"/>
            <a:t>Summer/Fall 2013</a:t>
          </a:r>
          <a:endParaRPr lang="en-US" sz="1700" kern="1200" dirty="0" smtClean="0"/>
        </a:p>
        <a:p>
          <a:pPr lvl="0" algn="l" defTabSz="755650">
            <a:lnSpc>
              <a:spcPct val="90000"/>
            </a:lnSpc>
            <a:spcBef>
              <a:spcPct val="0"/>
            </a:spcBef>
            <a:spcAft>
              <a:spcPct val="35000"/>
            </a:spcAft>
          </a:pPr>
          <a:endParaRPr lang="en-US" sz="1700" kern="1200" dirty="0"/>
        </a:p>
      </dsp:txBody>
      <dsp:txXfrm>
        <a:off x="1326489" y="3488850"/>
        <a:ext cx="1829315" cy="1418112"/>
      </dsp:txXfrm>
    </dsp:sp>
    <dsp:sp modelId="{A1D119A6-5AED-4AB4-9667-B39D98DE61CC}">
      <dsp:nvSpPr>
        <dsp:cNvPr id="0" name=""/>
        <dsp:cNvSpPr/>
      </dsp:nvSpPr>
      <dsp:spPr>
        <a:xfrm>
          <a:off x="3026261" y="2053073"/>
          <a:ext cx="369003" cy="3690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39548B-4C3F-4281-9BC9-3A18376186EE}">
      <dsp:nvSpPr>
        <dsp:cNvPr id="0" name=""/>
        <dsp:cNvSpPr/>
      </dsp:nvSpPr>
      <dsp:spPr>
        <a:xfrm>
          <a:off x="3210763" y="2237575"/>
          <a:ext cx="1884273" cy="2669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5527" tIns="0" rIns="0" bIns="0" numCol="1" spcCol="1270" anchor="t" anchorCtr="0">
          <a:noAutofit/>
        </a:bodyPr>
        <a:lstStyle/>
        <a:p>
          <a:pPr lvl="0" algn="l" defTabSz="755650">
            <a:lnSpc>
              <a:spcPct val="90000"/>
            </a:lnSpc>
            <a:spcBef>
              <a:spcPct val="0"/>
            </a:spcBef>
            <a:spcAft>
              <a:spcPct val="35000"/>
            </a:spcAft>
          </a:pPr>
          <a:r>
            <a:rPr lang="en-US" sz="1700" kern="1200" dirty="0" smtClean="0"/>
            <a:t>Phase 2:</a:t>
          </a:r>
        </a:p>
        <a:p>
          <a:pPr lvl="0" algn="l" defTabSz="755650">
            <a:lnSpc>
              <a:spcPct val="90000"/>
            </a:lnSpc>
            <a:spcBef>
              <a:spcPct val="0"/>
            </a:spcBef>
            <a:spcAft>
              <a:spcPct val="35000"/>
            </a:spcAft>
          </a:pPr>
          <a:r>
            <a:rPr lang="en-US" sz="1700" kern="1200" dirty="0" smtClean="0"/>
            <a:t>CCSD </a:t>
          </a:r>
          <a:r>
            <a:rPr lang="en-US" sz="1700" kern="1200" dirty="0" smtClean="0"/>
            <a:t>Locations:</a:t>
          </a:r>
        </a:p>
        <a:p>
          <a:pPr lvl="0" algn="l" defTabSz="755650">
            <a:lnSpc>
              <a:spcPct val="90000"/>
            </a:lnSpc>
            <a:spcBef>
              <a:spcPct val="0"/>
            </a:spcBef>
            <a:spcAft>
              <a:spcPct val="35000"/>
            </a:spcAft>
          </a:pPr>
          <a:r>
            <a:rPr lang="en-US" sz="1700" kern="1200" dirty="0" smtClean="0"/>
            <a:t>Spring 2014</a:t>
          </a:r>
          <a:endParaRPr lang="en-US" sz="1700" kern="1200" dirty="0" smtClean="0"/>
        </a:p>
      </dsp:txBody>
      <dsp:txXfrm>
        <a:off x="3210763" y="2237575"/>
        <a:ext cx="1884273" cy="2669387"/>
      </dsp:txXfrm>
    </dsp:sp>
    <dsp:sp modelId="{01BC4436-D787-4557-81AC-B5B50C62A5E5}">
      <dsp:nvSpPr>
        <dsp:cNvPr id="0" name=""/>
        <dsp:cNvSpPr/>
      </dsp:nvSpPr>
      <dsp:spPr>
        <a:xfrm>
          <a:off x="5193176" y="1241461"/>
          <a:ext cx="510324" cy="5103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5EF0D2-E6AC-4D22-B8F2-FB82C85AEB74}">
      <dsp:nvSpPr>
        <dsp:cNvPr id="0" name=""/>
        <dsp:cNvSpPr/>
      </dsp:nvSpPr>
      <dsp:spPr>
        <a:xfrm>
          <a:off x="5448338" y="1496623"/>
          <a:ext cx="1884273" cy="3410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410" tIns="0" rIns="0" bIns="0" numCol="1" spcCol="1270" anchor="t" anchorCtr="0">
          <a:noAutofit/>
        </a:bodyPr>
        <a:lstStyle/>
        <a:p>
          <a:pPr lvl="0" algn="l" defTabSz="755650">
            <a:lnSpc>
              <a:spcPct val="90000"/>
            </a:lnSpc>
            <a:spcBef>
              <a:spcPct val="0"/>
            </a:spcBef>
            <a:spcAft>
              <a:spcPct val="35000"/>
            </a:spcAft>
          </a:pPr>
          <a:r>
            <a:rPr lang="en-US" sz="1700" kern="1200" dirty="0" smtClean="0"/>
            <a:t>Phase 3:</a:t>
          </a:r>
        </a:p>
        <a:p>
          <a:pPr lvl="0" algn="l" defTabSz="755650">
            <a:lnSpc>
              <a:spcPct val="90000"/>
            </a:lnSpc>
            <a:spcBef>
              <a:spcPct val="0"/>
            </a:spcBef>
            <a:spcAft>
              <a:spcPct val="35000"/>
            </a:spcAft>
          </a:pPr>
          <a:r>
            <a:rPr lang="en-US" sz="1700" kern="1200" dirty="0" smtClean="0"/>
            <a:t>Community </a:t>
          </a:r>
          <a:r>
            <a:rPr lang="en-US" sz="1700" kern="1200" dirty="0" smtClean="0"/>
            <a:t>Businesses:</a:t>
          </a:r>
        </a:p>
        <a:p>
          <a:pPr lvl="0" algn="l" defTabSz="755650">
            <a:lnSpc>
              <a:spcPct val="90000"/>
            </a:lnSpc>
            <a:spcBef>
              <a:spcPct val="0"/>
            </a:spcBef>
            <a:spcAft>
              <a:spcPct val="35000"/>
            </a:spcAft>
          </a:pPr>
          <a:r>
            <a:rPr lang="en-US" sz="1700" kern="1200" dirty="0" smtClean="0"/>
            <a:t>Fall 2014 to Present</a:t>
          </a:r>
          <a:endParaRPr lang="en-US" sz="1700" kern="1200" dirty="0"/>
        </a:p>
      </dsp:txBody>
      <dsp:txXfrm>
        <a:off x="5448338" y="1496623"/>
        <a:ext cx="1884273" cy="3410339"/>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0.23644</cdr:x>
      <cdr:y>0.14065</cdr:y>
    </cdr:from>
    <cdr:to>
      <cdr:x>0.27431</cdr:x>
      <cdr:y>0.19938</cdr:y>
    </cdr:to>
    <cdr:sp macro="" textlink="">
      <cdr:nvSpPr>
        <cdr:cNvPr id="2" name="TextBox 1"/>
        <cdr:cNvSpPr txBox="1"/>
      </cdr:nvSpPr>
      <cdr:spPr>
        <a:xfrm xmlns:a="http://schemas.openxmlformats.org/drawingml/2006/main">
          <a:off x="2245178" y="884464"/>
          <a:ext cx="359618" cy="36933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0.01842</cdr:x>
      <cdr:y>0.04173</cdr:y>
    </cdr:from>
    <cdr:to>
      <cdr:x>0.19243</cdr:x>
      <cdr:y>0.88563</cdr:y>
    </cdr:to>
    <cdr:sp macro="" textlink="">
      <cdr:nvSpPr>
        <cdr:cNvPr id="3" name="TextBox 2"/>
        <cdr:cNvSpPr txBox="1"/>
      </cdr:nvSpPr>
      <cdr:spPr>
        <a:xfrm xmlns:a="http://schemas.openxmlformats.org/drawingml/2006/main">
          <a:off x="174949" y="262423"/>
          <a:ext cx="1652296" cy="530678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0.02354</cdr:x>
      <cdr:y>0.07419</cdr:y>
    </cdr:from>
    <cdr:to>
      <cdr:x>0.2129</cdr:x>
      <cdr:y>0.87326</cdr:y>
    </cdr:to>
    <cdr:sp macro="" textlink="">
      <cdr:nvSpPr>
        <cdr:cNvPr id="5" name="TextBox 4"/>
        <cdr:cNvSpPr txBox="1"/>
      </cdr:nvSpPr>
      <cdr:spPr>
        <a:xfrm xmlns:a="http://schemas.openxmlformats.org/drawingml/2006/main">
          <a:off x="223545" y="466530"/>
          <a:ext cx="1798087" cy="502492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0.00775</cdr:x>
      <cdr:y>0.33385</cdr:y>
    </cdr:from>
    <cdr:to>
      <cdr:x>0.22788</cdr:x>
      <cdr:y>0.98264</cdr:y>
    </cdr:to>
    <cdr:sp macro="" textlink="">
      <cdr:nvSpPr>
        <cdr:cNvPr id="8" name="TextBox 7"/>
        <cdr:cNvSpPr txBox="1"/>
      </cdr:nvSpPr>
      <cdr:spPr>
        <a:xfrm xmlns:a="http://schemas.openxmlformats.org/drawingml/2006/main">
          <a:off x="63779" y="1465413"/>
          <a:ext cx="1811582" cy="2847824"/>
        </a:xfrm>
        <a:prstGeom xmlns:a="http://schemas.openxmlformats.org/drawingml/2006/main" prst="rect">
          <a:avLst/>
        </a:prstGeom>
        <a:solidFill xmlns:a="http://schemas.openxmlformats.org/drawingml/2006/main">
          <a:srgbClr val="FFFF00"/>
        </a:solidFill>
      </cdr:spPr>
      <cdr:txBody>
        <a:bodyPr xmlns:a="http://schemas.openxmlformats.org/drawingml/2006/main" vertOverflow="clip" wrap="none" rtlCol="0"/>
        <a:lstStyle xmlns:a="http://schemas.openxmlformats.org/drawingml/2006/main"/>
        <a:p xmlns:a="http://schemas.openxmlformats.org/drawingml/2006/main">
          <a:r>
            <a:rPr lang="en-US" sz="900" b="1" dirty="0"/>
            <a:t>1-Responds appropriately </a:t>
          </a:r>
        </a:p>
        <a:p xmlns:a="http://schemas.openxmlformats.org/drawingml/2006/main">
          <a:r>
            <a:rPr lang="en-US" sz="900" b="1" dirty="0"/>
            <a:t>to verbal direction, correction or </a:t>
          </a:r>
        </a:p>
        <a:p xmlns:a="http://schemas.openxmlformats.org/drawingml/2006/main">
          <a:r>
            <a:rPr lang="en-US" sz="900" b="1" dirty="0"/>
            <a:t>social comment</a:t>
          </a:r>
        </a:p>
        <a:p xmlns:a="http://schemas.openxmlformats.org/drawingml/2006/main">
          <a:r>
            <a:rPr lang="en-US" sz="900" b="1" dirty="0"/>
            <a:t>2-Initiates</a:t>
          </a:r>
          <a:r>
            <a:rPr lang="en-US" sz="900" b="1" baseline="0" dirty="0"/>
            <a:t> appropriate social</a:t>
          </a:r>
        </a:p>
        <a:p xmlns:a="http://schemas.openxmlformats.org/drawingml/2006/main">
          <a:r>
            <a:rPr lang="en-US" sz="900" b="1" baseline="0" dirty="0"/>
            <a:t> and </a:t>
          </a:r>
          <a:r>
            <a:rPr lang="en-US" sz="900" b="1" baseline="0" dirty="0" err="1"/>
            <a:t>workrelated</a:t>
          </a:r>
          <a:r>
            <a:rPr lang="en-US" sz="900" b="1" baseline="0" dirty="0"/>
            <a:t> conversations </a:t>
          </a:r>
        </a:p>
        <a:p xmlns:a="http://schemas.openxmlformats.org/drawingml/2006/main">
          <a:r>
            <a:rPr lang="en-US" sz="900" b="1" baseline="0" dirty="0"/>
            <a:t>with site staff</a:t>
          </a:r>
        </a:p>
        <a:p xmlns:a="http://schemas.openxmlformats.org/drawingml/2006/main">
          <a:r>
            <a:rPr lang="en-US" sz="900" b="1" dirty="0"/>
            <a:t>3-Exhibits appropriate interactions</a:t>
          </a:r>
        </a:p>
        <a:p xmlns:a="http://schemas.openxmlformats.org/drawingml/2006/main">
          <a:r>
            <a:rPr lang="en-US" sz="900" b="1" dirty="0"/>
            <a:t>with interns and trainer</a:t>
          </a:r>
        </a:p>
        <a:p xmlns:a="http://schemas.openxmlformats.org/drawingml/2006/main">
          <a:r>
            <a:rPr lang="en-US" sz="900" b="1" dirty="0"/>
            <a:t>4-Uses watch or other device to </a:t>
          </a:r>
        </a:p>
        <a:p xmlns:a="http://schemas.openxmlformats.org/drawingml/2006/main">
          <a:r>
            <a:rPr lang="en-US" sz="900" b="1" dirty="0"/>
            <a:t>manage time throughout</a:t>
          </a:r>
          <a:r>
            <a:rPr lang="en-US" sz="900" b="1" baseline="0" dirty="0"/>
            <a:t> the day</a:t>
          </a:r>
        </a:p>
        <a:p xmlns:a="http://schemas.openxmlformats.org/drawingml/2006/main">
          <a:r>
            <a:rPr lang="en-US" sz="900" b="1" baseline="0" dirty="0"/>
            <a:t>5-Gathers supplies and sets up</a:t>
          </a:r>
        </a:p>
        <a:p xmlns:a="http://schemas.openxmlformats.org/drawingml/2006/main">
          <a:r>
            <a:rPr lang="en-US" sz="900" b="1" baseline="0" dirty="0"/>
            <a:t> work area efficiently</a:t>
          </a:r>
        </a:p>
        <a:p xmlns:a="http://schemas.openxmlformats.org/drawingml/2006/main">
          <a:r>
            <a:rPr lang="en-US" sz="900" b="1" baseline="0" dirty="0"/>
            <a:t>6-Remains on task</a:t>
          </a:r>
        </a:p>
        <a:p xmlns:a="http://schemas.openxmlformats.org/drawingml/2006/main">
          <a:r>
            <a:rPr lang="en-US" sz="900" b="1" baseline="0" dirty="0"/>
            <a:t>7-Initiates moving from one task </a:t>
          </a:r>
        </a:p>
        <a:p xmlns:a="http://schemas.openxmlformats.org/drawingml/2006/main">
          <a:r>
            <a:rPr lang="en-US" sz="900" b="1" baseline="0" dirty="0"/>
            <a:t>to another</a:t>
          </a:r>
        </a:p>
        <a:p xmlns:a="http://schemas.openxmlformats.org/drawingml/2006/main">
          <a:r>
            <a:rPr lang="en-US" sz="900" b="1" baseline="0" dirty="0"/>
            <a:t>8-Monitors quality of work</a:t>
          </a:r>
        </a:p>
        <a:p xmlns:a="http://schemas.openxmlformats.org/drawingml/2006/main">
          <a:r>
            <a:rPr lang="en-US" sz="900" b="1" baseline="0" dirty="0"/>
            <a:t>9-Cleans up work area at</a:t>
          </a:r>
        </a:p>
        <a:p xmlns:a="http://schemas.openxmlformats.org/drawingml/2006/main">
          <a:r>
            <a:rPr lang="en-US" sz="900" b="1" baseline="0" dirty="0"/>
            <a:t> completion of task</a:t>
          </a:r>
        </a:p>
        <a:p xmlns:a="http://schemas.openxmlformats.org/drawingml/2006/main">
          <a:r>
            <a:rPr lang="en-US" sz="900" b="1" baseline="0" dirty="0"/>
            <a:t>10-Manages hygiene</a:t>
          </a:r>
        </a:p>
        <a:p xmlns:a="http://schemas.openxmlformats.org/drawingml/2006/main">
          <a:r>
            <a:rPr lang="en-US" sz="900" b="1" baseline="0" dirty="0"/>
            <a:t>11 - Overall Average</a:t>
          </a:r>
          <a:endParaRPr lang="en-US" sz="900" b="1" dirty="0"/>
        </a:p>
      </cdr:txBody>
    </cdr:sp>
  </cdr:relSizeAnchor>
  <cdr:relSizeAnchor xmlns:cdr="http://schemas.openxmlformats.org/drawingml/2006/chartDrawing">
    <cdr:from>
      <cdr:x>0.77778</cdr:x>
      <cdr:y>0.11465</cdr:y>
    </cdr:from>
    <cdr:to>
      <cdr:x>0.96153</cdr:x>
      <cdr:y>0.16456</cdr:y>
    </cdr:to>
    <cdr:sp macro="" textlink="">
      <cdr:nvSpPr>
        <cdr:cNvPr id="10" name="TextBox 9"/>
        <cdr:cNvSpPr txBox="1"/>
      </cdr:nvSpPr>
      <cdr:spPr>
        <a:xfrm xmlns:a="http://schemas.openxmlformats.org/drawingml/2006/main">
          <a:off x="6400800" y="503237"/>
          <a:ext cx="1512189" cy="2190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Overall Average=</a:t>
          </a:r>
        </a:p>
      </cdr:txBody>
    </cdr:sp>
  </cdr:relSizeAnchor>
  <cdr:relSizeAnchor xmlns:cdr="http://schemas.openxmlformats.org/drawingml/2006/chartDrawing">
    <cdr:from>
      <cdr:x>0.92378</cdr:x>
      <cdr:y>0.17622</cdr:y>
    </cdr:from>
    <cdr:to>
      <cdr:x>0.96639</cdr:x>
      <cdr:y>0.24831</cdr:y>
    </cdr:to>
    <cdr:cxnSp macro="">
      <cdr:nvCxnSpPr>
        <cdr:cNvPr id="12" name="Elbow Connector 11"/>
        <cdr:cNvCxnSpPr/>
      </cdr:nvCxnSpPr>
      <cdr:spPr>
        <a:xfrm xmlns:a="http://schemas.openxmlformats.org/drawingml/2006/main" rot="16200000" flipH="1">
          <a:off x="7466619" y="1066752"/>
          <a:ext cx="421063" cy="346130"/>
        </a:xfrm>
        <a:prstGeom xmlns:a="http://schemas.openxmlformats.org/drawingml/2006/main" prst="bentConnector3">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0.05973</cdr:x>
      <cdr:y>0.29385</cdr:y>
    </cdr:from>
    <cdr:to>
      <cdr:x>0.13606</cdr:x>
      <cdr:y>0.32615</cdr:y>
    </cdr:to>
    <cdr:sp macro="" textlink="">
      <cdr:nvSpPr>
        <cdr:cNvPr id="4" name="TextBox 3"/>
        <cdr:cNvSpPr txBox="1"/>
      </cdr:nvSpPr>
      <cdr:spPr>
        <a:xfrm xmlns:a="http://schemas.openxmlformats.org/drawingml/2006/main">
          <a:off x="485235" y="1716297"/>
          <a:ext cx="620024" cy="18870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0.01217</cdr:x>
      <cdr:y>0.26097</cdr:y>
    </cdr:from>
    <cdr:to>
      <cdr:x>0.11726</cdr:x>
      <cdr:y>0.33231</cdr:y>
    </cdr:to>
    <cdr:sp macro="" textlink="">
      <cdr:nvSpPr>
        <cdr:cNvPr id="7" name="TextBox 6"/>
        <cdr:cNvSpPr txBox="1"/>
      </cdr:nvSpPr>
      <cdr:spPr>
        <a:xfrm xmlns:a="http://schemas.openxmlformats.org/drawingml/2006/main">
          <a:off x="100154" y="1145494"/>
          <a:ext cx="864849" cy="31316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Legend:</a:t>
          </a:r>
        </a:p>
      </cdr:txBody>
    </cdr:sp>
  </cdr:relSizeAnchor>
</c:userShapes>
</file>

<file path=ppt/drawings/drawing2.xml><?xml version="1.0" encoding="utf-8"?>
<c:userShapes xmlns:c="http://schemas.openxmlformats.org/drawingml/2006/chart">
  <cdr:relSizeAnchor xmlns:cdr="http://schemas.openxmlformats.org/drawingml/2006/chartDrawing">
    <cdr:from>
      <cdr:x>0.23644</cdr:x>
      <cdr:y>0.14065</cdr:y>
    </cdr:from>
    <cdr:to>
      <cdr:x>0.27431</cdr:x>
      <cdr:y>0.19938</cdr:y>
    </cdr:to>
    <cdr:sp macro="" textlink="">
      <cdr:nvSpPr>
        <cdr:cNvPr id="2" name="TextBox 1"/>
        <cdr:cNvSpPr txBox="1"/>
      </cdr:nvSpPr>
      <cdr:spPr>
        <a:xfrm xmlns:a="http://schemas.openxmlformats.org/drawingml/2006/main">
          <a:off x="2245178" y="884464"/>
          <a:ext cx="359618" cy="36933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0.01842</cdr:x>
      <cdr:y>0.04173</cdr:y>
    </cdr:from>
    <cdr:to>
      <cdr:x>0.19243</cdr:x>
      <cdr:y>0.88563</cdr:y>
    </cdr:to>
    <cdr:sp macro="" textlink="">
      <cdr:nvSpPr>
        <cdr:cNvPr id="3" name="TextBox 2"/>
        <cdr:cNvSpPr txBox="1"/>
      </cdr:nvSpPr>
      <cdr:spPr>
        <a:xfrm xmlns:a="http://schemas.openxmlformats.org/drawingml/2006/main">
          <a:off x="174949" y="262423"/>
          <a:ext cx="1652296" cy="530678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0.02354</cdr:x>
      <cdr:y>0.07419</cdr:y>
    </cdr:from>
    <cdr:to>
      <cdr:x>0.2129</cdr:x>
      <cdr:y>0.87326</cdr:y>
    </cdr:to>
    <cdr:sp macro="" textlink="">
      <cdr:nvSpPr>
        <cdr:cNvPr id="5" name="TextBox 4"/>
        <cdr:cNvSpPr txBox="1"/>
      </cdr:nvSpPr>
      <cdr:spPr>
        <a:xfrm xmlns:a="http://schemas.openxmlformats.org/drawingml/2006/main">
          <a:off x="223545" y="466530"/>
          <a:ext cx="1798087" cy="502492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0.00222</cdr:x>
      <cdr:y>0.40154</cdr:y>
    </cdr:from>
    <cdr:to>
      <cdr:x>0.22235</cdr:x>
      <cdr:y>0.82616</cdr:y>
    </cdr:to>
    <cdr:sp macro="" textlink="">
      <cdr:nvSpPr>
        <cdr:cNvPr id="8" name="TextBox 7"/>
        <cdr:cNvSpPr txBox="1"/>
      </cdr:nvSpPr>
      <cdr:spPr>
        <a:xfrm xmlns:a="http://schemas.openxmlformats.org/drawingml/2006/main">
          <a:off x="17995" y="2345289"/>
          <a:ext cx="1788162" cy="2480122"/>
        </a:xfrm>
        <a:prstGeom xmlns:a="http://schemas.openxmlformats.org/drawingml/2006/main" prst="rect">
          <a:avLst/>
        </a:prstGeom>
        <a:solidFill xmlns:a="http://schemas.openxmlformats.org/drawingml/2006/main">
          <a:srgbClr val="FFFF00"/>
        </a:solidFill>
      </cdr:spPr>
      <cdr:txBody>
        <a:bodyPr xmlns:a="http://schemas.openxmlformats.org/drawingml/2006/main" vertOverflow="clip" wrap="none" rtlCol="0"/>
        <a:lstStyle xmlns:a="http://schemas.openxmlformats.org/drawingml/2006/main"/>
        <a:p xmlns:a="http://schemas.openxmlformats.org/drawingml/2006/main">
          <a:r>
            <a:rPr lang="en-US" sz="1200" b="1"/>
            <a:t>1-Set up</a:t>
          </a:r>
        </a:p>
        <a:p xmlns:a="http://schemas.openxmlformats.org/drawingml/2006/main">
          <a:r>
            <a:rPr lang="en-US" sz="1200" b="1"/>
            <a:t>2-Makes</a:t>
          </a:r>
          <a:r>
            <a:rPr lang="en-US" sz="1200" b="1" baseline="0"/>
            <a:t> coffee</a:t>
          </a:r>
        </a:p>
        <a:p xmlns:a="http://schemas.openxmlformats.org/drawingml/2006/main">
          <a:r>
            <a:rPr lang="en-US" sz="1200" b="1"/>
            <a:t>3-Customer</a:t>
          </a:r>
          <a:r>
            <a:rPr lang="en-US" sz="1200" b="1" baseline="0"/>
            <a:t> Service Skills</a:t>
          </a:r>
        </a:p>
        <a:p xmlns:a="http://schemas.openxmlformats.org/drawingml/2006/main">
          <a:r>
            <a:rPr lang="en-US" sz="1200" b="1"/>
            <a:t>4-Runs cash register</a:t>
          </a:r>
          <a:endParaRPr lang="en-US" sz="1200" b="1" baseline="0"/>
        </a:p>
        <a:p xmlns:a="http://schemas.openxmlformats.org/drawingml/2006/main">
          <a:r>
            <a:rPr lang="en-US" sz="1200" b="1" baseline="0"/>
            <a:t>5-Tears down and </a:t>
          </a:r>
        </a:p>
        <a:p xmlns:a="http://schemas.openxmlformats.org/drawingml/2006/main">
          <a:r>
            <a:rPr lang="en-US" sz="1200" b="1" baseline="0"/>
            <a:t>cleans up</a:t>
          </a:r>
        </a:p>
        <a:p xmlns:a="http://schemas.openxmlformats.org/drawingml/2006/main">
          <a:r>
            <a:rPr lang="en-US" sz="1200" b="1" baseline="0"/>
            <a:t>6-Overall Average</a:t>
          </a:r>
        </a:p>
      </cdr:txBody>
    </cdr:sp>
  </cdr:relSizeAnchor>
  <cdr:relSizeAnchor xmlns:cdr="http://schemas.openxmlformats.org/drawingml/2006/chartDrawing">
    <cdr:from>
      <cdr:x>0.69912</cdr:x>
      <cdr:y>0.23538</cdr:y>
    </cdr:from>
    <cdr:to>
      <cdr:x>0.77987</cdr:x>
      <cdr:y>0.27077</cdr:y>
    </cdr:to>
    <cdr:sp macro="" textlink="">
      <cdr:nvSpPr>
        <cdr:cNvPr id="4" name="TextBox 3"/>
        <cdr:cNvSpPr txBox="1"/>
      </cdr:nvSpPr>
      <cdr:spPr>
        <a:xfrm xmlns:a="http://schemas.openxmlformats.org/drawingml/2006/main">
          <a:off x="5679057" y="1374835"/>
          <a:ext cx="655967" cy="2066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0.69027</cdr:x>
      <cdr:y>0.22615</cdr:y>
    </cdr:from>
    <cdr:to>
      <cdr:x>0.81858</cdr:x>
      <cdr:y>0.27538</cdr:y>
    </cdr:to>
    <cdr:sp macro="" textlink="">
      <cdr:nvSpPr>
        <cdr:cNvPr id="6" name="TextBox 5"/>
        <cdr:cNvSpPr txBox="1"/>
      </cdr:nvSpPr>
      <cdr:spPr>
        <a:xfrm xmlns:a="http://schemas.openxmlformats.org/drawingml/2006/main">
          <a:off x="5607170" y="1320920"/>
          <a:ext cx="1042357" cy="28754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Overall Average</a:t>
          </a:r>
        </a:p>
      </cdr:txBody>
    </cdr:sp>
  </cdr:relSizeAnchor>
</c:userShapes>
</file>

<file path=ppt/drawings/drawing3.xml><?xml version="1.0" encoding="utf-8"?>
<c:userShapes xmlns:c="http://schemas.openxmlformats.org/drawingml/2006/chart">
  <cdr:relSizeAnchor xmlns:cdr="http://schemas.openxmlformats.org/drawingml/2006/chartDrawing">
    <cdr:from>
      <cdr:x>0.23644</cdr:x>
      <cdr:y>0.14065</cdr:y>
    </cdr:from>
    <cdr:to>
      <cdr:x>0.27431</cdr:x>
      <cdr:y>0.19938</cdr:y>
    </cdr:to>
    <cdr:sp macro="" textlink="">
      <cdr:nvSpPr>
        <cdr:cNvPr id="2" name="TextBox 1"/>
        <cdr:cNvSpPr txBox="1"/>
      </cdr:nvSpPr>
      <cdr:spPr>
        <a:xfrm xmlns:a="http://schemas.openxmlformats.org/drawingml/2006/main">
          <a:off x="2245178" y="884464"/>
          <a:ext cx="359618" cy="36933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0.01842</cdr:x>
      <cdr:y>0.04173</cdr:y>
    </cdr:from>
    <cdr:to>
      <cdr:x>0.19243</cdr:x>
      <cdr:y>0.88563</cdr:y>
    </cdr:to>
    <cdr:sp macro="" textlink="">
      <cdr:nvSpPr>
        <cdr:cNvPr id="3" name="TextBox 2"/>
        <cdr:cNvSpPr txBox="1"/>
      </cdr:nvSpPr>
      <cdr:spPr>
        <a:xfrm xmlns:a="http://schemas.openxmlformats.org/drawingml/2006/main">
          <a:off x="174949" y="262423"/>
          <a:ext cx="1652296" cy="530678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0.02354</cdr:x>
      <cdr:y>0.07419</cdr:y>
    </cdr:from>
    <cdr:to>
      <cdr:x>0.2129</cdr:x>
      <cdr:y>0.87326</cdr:y>
    </cdr:to>
    <cdr:sp macro="" textlink="">
      <cdr:nvSpPr>
        <cdr:cNvPr id="5" name="TextBox 4"/>
        <cdr:cNvSpPr txBox="1"/>
      </cdr:nvSpPr>
      <cdr:spPr>
        <a:xfrm xmlns:a="http://schemas.openxmlformats.org/drawingml/2006/main">
          <a:off x="223545" y="466530"/>
          <a:ext cx="1798087" cy="502492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0.00775</cdr:x>
      <cdr:y>0.33385</cdr:y>
    </cdr:from>
    <cdr:to>
      <cdr:x>0.22788</cdr:x>
      <cdr:y>0.98264</cdr:y>
    </cdr:to>
    <cdr:sp macro="" textlink="">
      <cdr:nvSpPr>
        <cdr:cNvPr id="8" name="TextBox 7"/>
        <cdr:cNvSpPr txBox="1"/>
      </cdr:nvSpPr>
      <cdr:spPr>
        <a:xfrm xmlns:a="http://schemas.openxmlformats.org/drawingml/2006/main">
          <a:off x="63779" y="1465413"/>
          <a:ext cx="1811582" cy="2847823"/>
        </a:xfrm>
        <a:prstGeom xmlns:a="http://schemas.openxmlformats.org/drawingml/2006/main" prst="rect">
          <a:avLst/>
        </a:prstGeom>
        <a:solidFill xmlns:a="http://schemas.openxmlformats.org/drawingml/2006/main">
          <a:srgbClr val="FFFF00"/>
        </a:solidFill>
      </cdr:spPr>
      <cdr:txBody>
        <a:bodyPr xmlns:a="http://schemas.openxmlformats.org/drawingml/2006/main" vertOverflow="clip" wrap="none" rtlCol="0"/>
        <a:lstStyle xmlns:a="http://schemas.openxmlformats.org/drawingml/2006/main"/>
        <a:p xmlns:a="http://schemas.openxmlformats.org/drawingml/2006/main">
          <a:r>
            <a:rPr lang="en-US" sz="900" b="1" dirty="0"/>
            <a:t>1-Responds appropriately </a:t>
          </a:r>
        </a:p>
        <a:p xmlns:a="http://schemas.openxmlformats.org/drawingml/2006/main">
          <a:r>
            <a:rPr lang="en-US" sz="900" b="1" dirty="0"/>
            <a:t>to verbal direction, correction or </a:t>
          </a:r>
        </a:p>
        <a:p xmlns:a="http://schemas.openxmlformats.org/drawingml/2006/main">
          <a:r>
            <a:rPr lang="en-US" sz="900" b="1" dirty="0"/>
            <a:t>social comment</a:t>
          </a:r>
        </a:p>
        <a:p xmlns:a="http://schemas.openxmlformats.org/drawingml/2006/main">
          <a:r>
            <a:rPr lang="en-US" sz="900" b="1" dirty="0"/>
            <a:t>2-Initiates</a:t>
          </a:r>
          <a:r>
            <a:rPr lang="en-US" sz="900" b="1" baseline="0" dirty="0"/>
            <a:t> appropriate social</a:t>
          </a:r>
        </a:p>
        <a:p xmlns:a="http://schemas.openxmlformats.org/drawingml/2006/main">
          <a:r>
            <a:rPr lang="en-US" sz="900" b="1" baseline="0" dirty="0"/>
            <a:t> and </a:t>
          </a:r>
          <a:r>
            <a:rPr lang="en-US" sz="900" b="1" baseline="0" dirty="0" err="1"/>
            <a:t>workrelated</a:t>
          </a:r>
          <a:r>
            <a:rPr lang="en-US" sz="900" b="1" baseline="0" dirty="0"/>
            <a:t> conversations </a:t>
          </a:r>
        </a:p>
        <a:p xmlns:a="http://schemas.openxmlformats.org/drawingml/2006/main">
          <a:r>
            <a:rPr lang="en-US" sz="900" b="1" baseline="0" dirty="0"/>
            <a:t>with site staff</a:t>
          </a:r>
        </a:p>
        <a:p xmlns:a="http://schemas.openxmlformats.org/drawingml/2006/main">
          <a:r>
            <a:rPr lang="en-US" sz="900" b="1" dirty="0"/>
            <a:t>3-Exhibits appropriate interactions</a:t>
          </a:r>
        </a:p>
        <a:p xmlns:a="http://schemas.openxmlformats.org/drawingml/2006/main">
          <a:r>
            <a:rPr lang="en-US" sz="900" b="1" dirty="0"/>
            <a:t>with interns and trainer</a:t>
          </a:r>
        </a:p>
        <a:p xmlns:a="http://schemas.openxmlformats.org/drawingml/2006/main">
          <a:r>
            <a:rPr lang="en-US" sz="900" b="1" dirty="0"/>
            <a:t>4-Uses watch or other device to </a:t>
          </a:r>
        </a:p>
        <a:p xmlns:a="http://schemas.openxmlformats.org/drawingml/2006/main">
          <a:r>
            <a:rPr lang="en-US" sz="900" b="1" dirty="0"/>
            <a:t>manage time throughout</a:t>
          </a:r>
          <a:r>
            <a:rPr lang="en-US" sz="900" b="1" baseline="0" dirty="0"/>
            <a:t> the day</a:t>
          </a:r>
        </a:p>
        <a:p xmlns:a="http://schemas.openxmlformats.org/drawingml/2006/main">
          <a:r>
            <a:rPr lang="en-US" sz="900" b="1" baseline="0" dirty="0"/>
            <a:t>5-Gathers supplies and sets up</a:t>
          </a:r>
        </a:p>
        <a:p xmlns:a="http://schemas.openxmlformats.org/drawingml/2006/main">
          <a:r>
            <a:rPr lang="en-US" sz="900" b="1" baseline="0" dirty="0"/>
            <a:t> work area efficiently</a:t>
          </a:r>
        </a:p>
        <a:p xmlns:a="http://schemas.openxmlformats.org/drawingml/2006/main">
          <a:r>
            <a:rPr lang="en-US" sz="900" b="1" baseline="0" dirty="0"/>
            <a:t>6-Remains on task</a:t>
          </a:r>
        </a:p>
        <a:p xmlns:a="http://schemas.openxmlformats.org/drawingml/2006/main">
          <a:r>
            <a:rPr lang="en-US" sz="900" b="1" baseline="0" dirty="0"/>
            <a:t>7-Initiates moving from one task </a:t>
          </a:r>
        </a:p>
        <a:p xmlns:a="http://schemas.openxmlformats.org/drawingml/2006/main">
          <a:r>
            <a:rPr lang="en-US" sz="900" b="1" baseline="0" dirty="0"/>
            <a:t>to another</a:t>
          </a:r>
        </a:p>
        <a:p xmlns:a="http://schemas.openxmlformats.org/drawingml/2006/main">
          <a:r>
            <a:rPr lang="en-US" sz="900" b="1" baseline="0" dirty="0"/>
            <a:t>8-Monitors quality of work</a:t>
          </a:r>
        </a:p>
        <a:p xmlns:a="http://schemas.openxmlformats.org/drawingml/2006/main">
          <a:r>
            <a:rPr lang="en-US" sz="900" b="1" baseline="0" dirty="0"/>
            <a:t>9-Cleans up work area at</a:t>
          </a:r>
        </a:p>
        <a:p xmlns:a="http://schemas.openxmlformats.org/drawingml/2006/main">
          <a:r>
            <a:rPr lang="en-US" sz="900" b="1" baseline="0" dirty="0"/>
            <a:t> completion of task</a:t>
          </a:r>
        </a:p>
        <a:p xmlns:a="http://schemas.openxmlformats.org/drawingml/2006/main">
          <a:r>
            <a:rPr lang="en-US" sz="900" b="1" baseline="0" dirty="0"/>
            <a:t>10-Manages hygiene</a:t>
          </a:r>
        </a:p>
        <a:p xmlns:a="http://schemas.openxmlformats.org/drawingml/2006/main">
          <a:r>
            <a:rPr lang="en-US" sz="900" b="1" baseline="0" dirty="0"/>
            <a:t>11 - Overall Average</a:t>
          </a:r>
          <a:endParaRPr lang="en-US" sz="900" b="1" dirty="0"/>
        </a:p>
      </cdr:txBody>
    </cdr:sp>
  </cdr:relSizeAnchor>
  <cdr:relSizeAnchor xmlns:cdr="http://schemas.openxmlformats.org/drawingml/2006/chartDrawing">
    <cdr:from>
      <cdr:x>0.78184</cdr:x>
      <cdr:y>0.14849</cdr:y>
    </cdr:from>
    <cdr:to>
      <cdr:x>0.96559</cdr:x>
      <cdr:y>0.1984</cdr:y>
    </cdr:to>
    <cdr:sp macro="" textlink="">
      <cdr:nvSpPr>
        <cdr:cNvPr id="10" name="TextBox 9"/>
        <cdr:cNvSpPr txBox="1"/>
      </cdr:nvSpPr>
      <cdr:spPr>
        <a:xfrm xmlns:a="http://schemas.openxmlformats.org/drawingml/2006/main">
          <a:off x="6351068" y="867319"/>
          <a:ext cx="1492639" cy="2915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Overall Average=</a:t>
          </a:r>
        </a:p>
      </cdr:txBody>
    </cdr:sp>
  </cdr:relSizeAnchor>
  <cdr:relSizeAnchor xmlns:cdr="http://schemas.openxmlformats.org/drawingml/2006/chartDrawing">
    <cdr:from>
      <cdr:x>0.92378</cdr:x>
      <cdr:y>0.17622</cdr:y>
    </cdr:from>
    <cdr:to>
      <cdr:x>0.96639</cdr:x>
      <cdr:y>0.24831</cdr:y>
    </cdr:to>
    <cdr:cxnSp macro="">
      <cdr:nvCxnSpPr>
        <cdr:cNvPr id="12" name="Elbow Connector 11"/>
        <cdr:cNvCxnSpPr/>
      </cdr:nvCxnSpPr>
      <cdr:spPr>
        <a:xfrm xmlns:a="http://schemas.openxmlformats.org/drawingml/2006/main" rot="16200000" flipH="1">
          <a:off x="7466619" y="1066752"/>
          <a:ext cx="421063" cy="346130"/>
        </a:xfrm>
        <a:prstGeom xmlns:a="http://schemas.openxmlformats.org/drawingml/2006/main" prst="bentConnector3">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0.05973</cdr:x>
      <cdr:y>0.29385</cdr:y>
    </cdr:from>
    <cdr:to>
      <cdr:x>0.13606</cdr:x>
      <cdr:y>0.32615</cdr:y>
    </cdr:to>
    <cdr:sp macro="" textlink="">
      <cdr:nvSpPr>
        <cdr:cNvPr id="4" name="TextBox 3"/>
        <cdr:cNvSpPr txBox="1"/>
      </cdr:nvSpPr>
      <cdr:spPr>
        <a:xfrm xmlns:a="http://schemas.openxmlformats.org/drawingml/2006/main">
          <a:off x="485235" y="1716297"/>
          <a:ext cx="620024" cy="18870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0.01285</cdr:x>
      <cdr:y>0.27089</cdr:y>
    </cdr:from>
    <cdr:to>
      <cdr:x>0.11794</cdr:x>
      <cdr:y>0.32297</cdr:y>
    </cdr:to>
    <cdr:sp macro="" textlink="">
      <cdr:nvSpPr>
        <cdr:cNvPr id="7" name="TextBox 6"/>
        <cdr:cNvSpPr txBox="1"/>
      </cdr:nvSpPr>
      <cdr:spPr>
        <a:xfrm xmlns:a="http://schemas.openxmlformats.org/drawingml/2006/main">
          <a:off x="105767" y="1189037"/>
          <a:ext cx="864849" cy="228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Legend:</a:t>
          </a:r>
        </a:p>
      </cdr:txBody>
    </cdr:sp>
  </cdr:relSizeAnchor>
</c:userShapes>
</file>

<file path=ppt/drawings/drawing4.xml><?xml version="1.0" encoding="utf-8"?>
<c:userShapes xmlns:c="http://schemas.openxmlformats.org/drawingml/2006/chart">
  <cdr:relSizeAnchor xmlns:cdr="http://schemas.openxmlformats.org/drawingml/2006/chartDrawing">
    <cdr:from>
      <cdr:x>0.23644</cdr:x>
      <cdr:y>0.14065</cdr:y>
    </cdr:from>
    <cdr:to>
      <cdr:x>0.27431</cdr:x>
      <cdr:y>0.19938</cdr:y>
    </cdr:to>
    <cdr:sp macro="" textlink="">
      <cdr:nvSpPr>
        <cdr:cNvPr id="2" name="TextBox 1"/>
        <cdr:cNvSpPr txBox="1"/>
      </cdr:nvSpPr>
      <cdr:spPr>
        <a:xfrm xmlns:a="http://schemas.openxmlformats.org/drawingml/2006/main">
          <a:off x="2245178" y="884464"/>
          <a:ext cx="359618" cy="36933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0.01842</cdr:x>
      <cdr:y>0.04173</cdr:y>
    </cdr:from>
    <cdr:to>
      <cdr:x>0.19243</cdr:x>
      <cdr:y>0.88563</cdr:y>
    </cdr:to>
    <cdr:sp macro="" textlink="">
      <cdr:nvSpPr>
        <cdr:cNvPr id="3" name="TextBox 2"/>
        <cdr:cNvSpPr txBox="1"/>
      </cdr:nvSpPr>
      <cdr:spPr>
        <a:xfrm xmlns:a="http://schemas.openxmlformats.org/drawingml/2006/main">
          <a:off x="174949" y="262423"/>
          <a:ext cx="1652296" cy="530678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0.02354</cdr:x>
      <cdr:y>0.07419</cdr:y>
    </cdr:from>
    <cdr:to>
      <cdr:x>0.2129</cdr:x>
      <cdr:y>0.87326</cdr:y>
    </cdr:to>
    <cdr:sp macro="" textlink="">
      <cdr:nvSpPr>
        <cdr:cNvPr id="5" name="TextBox 4"/>
        <cdr:cNvSpPr txBox="1"/>
      </cdr:nvSpPr>
      <cdr:spPr>
        <a:xfrm xmlns:a="http://schemas.openxmlformats.org/drawingml/2006/main">
          <a:off x="223545" y="466530"/>
          <a:ext cx="1798087" cy="502492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0.00222</cdr:x>
      <cdr:y>0.40154</cdr:y>
    </cdr:from>
    <cdr:to>
      <cdr:x>0.22235</cdr:x>
      <cdr:y>0.82616</cdr:y>
    </cdr:to>
    <cdr:sp macro="" textlink="">
      <cdr:nvSpPr>
        <cdr:cNvPr id="8" name="TextBox 7"/>
        <cdr:cNvSpPr txBox="1"/>
      </cdr:nvSpPr>
      <cdr:spPr>
        <a:xfrm xmlns:a="http://schemas.openxmlformats.org/drawingml/2006/main">
          <a:off x="17995" y="2345289"/>
          <a:ext cx="1788162" cy="2480122"/>
        </a:xfrm>
        <a:prstGeom xmlns:a="http://schemas.openxmlformats.org/drawingml/2006/main" prst="rect">
          <a:avLst/>
        </a:prstGeom>
        <a:solidFill xmlns:a="http://schemas.openxmlformats.org/drawingml/2006/main">
          <a:srgbClr val="FFFF00"/>
        </a:solidFill>
      </cdr:spPr>
      <cdr:txBody>
        <a:bodyPr xmlns:a="http://schemas.openxmlformats.org/drawingml/2006/main" vertOverflow="clip" wrap="none" rtlCol="0"/>
        <a:lstStyle xmlns:a="http://schemas.openxmlformats.org/drawingml/2006/main"/>
        <a:p xmlns:a="http://schemas.openxmlformats.org/drawingml/2006/main">
          <a:r>
            <a:rPr lang="en-US" sz="1200" b="1"/>
            <a:t>1-Set up</a:t>
          </a:r>
        </a:p>
        <a:p xmlns:a="http://schemas.openxmlformats.org/drawingml/2006/main">
          <a:r>
            <a:rPr lang="en-US" sz="1200" b="1"/>
            <a:t>2-Makes</a:t>
          </a:r>
          <a:r>
            <a:rPr lang="en-US" sz="1200" b="1" baseline="0"/>
            <a:t> coffee</a:t>
          </a:r>
        </a:p>
        <a:p xmlns:a="http://schemas.openxmlformats.org/drawingml/2006/main">
          <a:r>
            <a:rPr lang="en-US" sz="1200" b="1"/>
            <a:t>3-Customer</a:t>
          </a:r>
          <a:r>
            <a:rPr lang="en-US" sz="1200" b="1" baseline="0"/>
            <a:t> Service Skills</a:t>
          </a:r>
        </a:p>
        <a:p xmlns:a="http://schemas.openxmlformats.org/drawingml/2006/main">
          <a:r>
            <a:rPr lang="en-US" sz="1200" b="1"/>
            <a:t>4-Runs cash register</a:t>
          </a:r>
          <a:endParaRPr lang="en-US" sz="1200" b="1" baseline="0"/>
        </a:p>
        <a:p xmlns:a="http://schemas.openxmlformats.org/drawingml/2006/main">
          <a:r>
            <a:rPr lang="en-US" sz="1200" b="1" baseline="0"/>
            <a:t>5-Tears down and </a:t>
          </a:r>
        </a:p>
        <a:p xmlns:a="http://schemas.openxmlformats.org/drawingml/2006/main">
          <a:r>
            <a:rPr lang="en-US" sz="1200" b="1" baseline="0"/>
            <a:t>cleans up</a:t>
          </a:r>
        </a:p>
        <a:p xmlns:a="http://schemas.openxmlformats.org/drawingml/2006/main">
          <a:r>
            <a:rPr lang="en-US" sz="1200" b="1" baseline="0"/>
            <a:t>6-Overall Average</a:t>
          </a:r>
        </a:p>
      </cdr:txBody>
    </cdr:sp>
  </cdr:relSizeAnchor>
  <cdr:relSizeAnchor xmlns:cdr="http://schemas.openxmlformats.org/drawingml/2006/chartDrawing">
    <cdr:from>
      <cdr:x>0.69912</cdr:x>
      <cdr:y>0.23538</cdr:y>
    </cdr:from>
    <cdr:to>
      <cdr:x>0.77987</cdr:x>
      <cdr:y>0.27077</cdr:y>
    </cdr:to>
    <cdr:sp macro="" textlink="">
      <cdr:nvSpPr>
        <cdr:cNvPr id="4" name="TextBox 3"/>
        <cdr:cNvSpPr txBox="1"/>
      </cdr:nvSpPr>
      <cdr:spPr>
        <a:xfrm xmlns:a="http://schemas.openxmlformats.org/drawingml/2006/main">
          <a:off x="5679057" y="1374835"/>
          <a:ext cx="655967" cy="2066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0.69027</cdr:x>
      <cdr:y>0.22615</cdr:y>
    </cdr:from>
    <cdr:to>
      <cdr:x>0.81858</cdr:x>
      <cdr:y>0.27538</cdr:y>
    </cdr:to>
    <cdr:sp macro="" textlink="">
      <cdr:nvSpPr>
        <cdr:cNvPr id="6" name="TextBox 5"/>
        <cdr:cNvSpPr txBox="1"/>
      </cdr:nvSpPr>
      <cdr:spPr>
        <a:xfrm xmlns:a="http://schemas.openxmlformats.org/drawingml/2006/main">
          <a:off x="5607170" y="1320920"/>
          <a:ext cx="1042357" cy="28754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Overall Average</a:t>
          </a:r>
        </a:p>
      </cdr:txBody>
    </cdr:sp>
  </cdr:relSizeAnchor>
</c:userShapes>
</file>

<file path=ppt/drawings/drawing5.xml><?xml version="1.0" encoding="utf-8"?>
<c:userShapes xmlns:c="http://schemas.openxmlformats.org/drawingml/2006/chart">
  <cdr:relSizeAnchor xmlns:cdr="http://schemas.openxmlformats.org/drawingml/2006/chartDrawing">
    <cdr:from>
      <cdr:x>0.23644</cdr:x>
      <cdr:y>0.14065</cdr:y>
    </cdr:from>
    <cdr:to>
      <cdr:x>0.27431</cdr:x>
      <cdr:y>0.19938</cdr:y>
    </cdr:to>
    <cdr:sp macro="" textlink="">
      <cdr:nvSpPr>
        <cdr:cNvPr id="2" name="TextBox 1"/>
        <cdr:cNvSpPr txBox="1"/>
      </cdr:nvSpPr>
      <cdr:spPr>
        <a:xfrm xmlns:a="http://schemas.openxmlformats.org/drawingml/2006/main">
          <a:off x="2245178" y="884464"/>
          <a:ext cx="359618" cy="36933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0.01842</cdr:x>
      <cdr:y>0.04173</cdr:y>
    </cdr:from>
    <cdr:to>
      <cdr:x>0.19243</cdr:x>
      <cdr:y>0.88563</cdr:y>
    </cdr:to>
    <cdr:sp macro="" textlink="">
      <cdr:nvSpPr>
        <cdr:cNvPr id="3" name="TextBox 2"/>
        <cdr:cNvSpPr txBox="1"/>
      </cdr:nvSpPr>
      <cdr:spPr>
        <a:xfrm xmlns:a="http://schemas.openxmlformats.org/drawingml/2006/main">
          <a:off x="174949" y="262423"/>
          <a:ext cx="1652296" cy="530678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0.02354</cdr:x>
      <cdr:y>0.07419</cdr:y>
    </cdr:from>
    <cdr:to>
      <cdr:x>0.2129</cdr:x>
      <cdr:y>0.87326</cdr:y>
    </cdr:to>
    <cdr:sp macro="" textlink="">
      <cdr:nvSpPr>
        <cdr:cNvPr id="5" name="TextBox 4"/>
        <cdr:cNvSpPr txBox="1"/>
      </cdr:nvSpPr>
      <cdr:spPr>
        <a:xfrm xmlns:a="http://schemas.openxmlformats.org/drawingml/2006/main">
          <a:off x="223545" y="466530"/>
          <a:ext cx="1798087" cy="502492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0.00775</cdr:x>
      <cdr:y>0.33385</cdr:y>
    </cdr:from>
    <cdr:to>
      <cdr:x>0.22788</cdr:x>
      <cdr:y>0.88308</cdr:y>
    </cdr:to>
    <cdr:sp macro="" textlink="">
      <cdr:nvSpPr>
        <cdr:cNvPr id="8" name="TextBox 7"/>
        <cdr:cNvSpPr txBox="1"/>
      </cdr:nvSpPr>
      <cdr:spPr>
        <a:xfrm xmlns:a="http://schemas.openxmlformats.org/drawingml/2006/main">
          <a:off x="62924" y="1949928"/>
          <a:ext cx="1788162" cy="3207958"/>
        </a:xfrm>
        <a:prstGeom xmlns:a="http://schemas.openxmlformats.org/drawingml/2006/main" prst="rect">
          <a:avLst/>
        </a:prstGeom>
        <a:solidFill xmlns:a="http://schemas.openxmlformats.org/drawingml/2006/main">
          <a:srgbClr val="FFFF00"/>
        </a:solidFill>
      </cdr:spPr>
      <cdr:txBody>
        <a:bodyPr xmlns:a="http://schemas.openxmlformats.org/drawingml/2006/main" vertOverflow="clip" wrap="none" rtlCol="0"/>
        <a:lstStyle xmlns:a="http://schemas.openxmlformats.org/drawingml/2006/main"/>
        <a:p xmlns:a="http://schemas.openxmlformats.org/drawingml/2006/main">
          <a:r>
            <a:rPr lang="en-US" sz="900" b="1"/>
            <a:t>1-Responds appropriately </a:t>
          </a:r>
        </a:p>
        <a:p xmlns:a="http://schemas.openxmlformats.org/drawingml/2006/main">
          <a:r>
            <a:rPr lang="en-US" sz="900" b="1"/>
            <a:t>to verbal direction, correction or </a:t>
          </a:r>
        </a:p>
        <a:p xmlns:a="http://schemas.openxmlformats.org/drawingml/2006/main">
          <a:r>
            <a:rPr lang="en-US" sz="900" b="1"/>
            <a:t>social comment</a:t>
          </a:r>
        </a:p>
        <a:p xmlns:a="http://schemas.openxmlformats.org/drawingml/2006/main">
          <a:r>
            <a:rPr lang="en-US" sz="900" b="1"/>
            <a:t>2-Initiates</a:t>
          </a:r>
          <a:r>
            <a:rPr lang="en-US" sz="900" b="1" baseline="0"/>
            <a:t> appropriate social</a:t>
          </a:r>
        </a:p>
        <a:p xmlns:a="http://schemas.openxmlformats.org/drawingml/2006/main">
          <a:r>
            <a:rPr lang="en-US" sz="900" b="1" baseline="0"/>
            <a:t> and workrelated conversations </a:t>
          </a:r>
        </a:p>
        <a:p xmlns:a="http://schemas.openxmlformats.org/drawingml/2006/main">
          <a:r>
            <a:rPr lang="en-US" sz="900" b="1" baseline="0"/>
            <a:t>with site staff</a:t>
          </a:r>
        </a:p>
        <a:p xmlns:a="http://schemas.openxmlformats.org/drawingml/2006/main">
          <a:r>
            <a:rPr lang="en-US" sz="900" b="1"/>
            <a:t>3-Exhibits appropriate interactions</a:t>
          </a:r>
        </a:p>
        <a:p xmlns:a="http://schemas.openxmlformats.org/drawingml/2006/main">
          <a:r>
            <a:rPr lang="en-US" sz="900" b="1"/>
            <a:t>with interns and trainer</a:t>
          </a:r>
        </a:p>
        <a:p xmlns:a="http://schemas.openxmlformats.org/drawingml/2006/main">
          <a:r>
            <a:rPr lang="en-US" sz="900" b="1"/>
            <a:t>4-Uses watch or other device to </a:t>
          </a:r>
        </a:p>
        <a:p xmlns:a="http://schemas.openxmlformats.org/drawingml/2006/main">
          <a:r>
            <a:rPr lang="en-US" sz="900" b="1"/>
            <a:t>manage time throughout</a:t>
          </a:r>
          <a:r>
            <a:rPr lang="en-US" sz="900" b="1" baseline="0"/>
            <a:t> the day</a:t>
          </a:r>
        </a:p>
        <a:p xmlns:a="http://schemas.openxmlformats.org/drawingml/2006/main">
          <a:r>
            <a:rPr lang="en-US" sz="900" b="1" baseline="0"/>
            <a:t>5-Gathers supplies and sets up</a:t>
          </a:r>
        </a:p>
        <a:p xmlns:a="http://schemas.openxmlformats.org/drawingml/2006/main">
          <a:r>
            <a:rPr lang="en-US" sz="900" b="1" baseline="0"/>
            <a:t> work area efficiently</a:t>
          </a:r>
        </a:p>
        <a:p xmlns:a="http://schemas.openxmlformats.org/drawingml/2006/main">
          <a:r>
            <a:rPr lang="en-US" sz="900" b="1" baseline="0"/>
            <a:t>6-Remains on task</a:t>
          </a:r>
        </a:p>
        <a:p xmlns:a="http://schemas.openxmlformats.org/drawingml/2006/main">
          <a:r>
            <a:rPr lang="en-US" sz="900" b="1" baseline="0"/>
            <a:t>7-Initiates moving from one task </a:t>
          </a:r>
        </a:p>
        <a:p xmlns:a="http://schemas.openxmlformats.org/drawingml/2006/main">
          <a:r>
            <a:rPr lang="en-US" sz="900" b="1" baseline="0"/>
            <a:t>to another</a:t>
          </a:r>
        </a:p>
        <a:p xmlns:a="http://schemas.openxmlformats.org/drawingml/2006/main">
          <a:r>
            <a:rPr lang="en-US" sz="900" b="1" baseline="0"/>
            <a:t>8-Monitors quality of work</a:t>
          </a:r>
        </a:p>
        <a:p xmlns:a="http://schemas.openxmlformats.org/drawingml/2006/main">
          <a:r>
            <a:rPr lang="en-US" sz="900" b="1" baseline="0"/>
            <a:t>9-Cleans up work area at</a:t>
          </a:r>
        </a:p>
        <a:p xmlns:a="http://schemas.openxmlformats.org/drawingml/2006/main">
          <a:r>
            <a:rPr lang="en-US" sz="900" b="1" baseline="0"/>
            <a:t> completion of task</a:t>
          </a:r>
        </a:p>
        <a:p xmlns:a="http://schemas.openxmlformats.org/drawingml/2006/main">
          <a:r>
            <a:rPr lang="en-US" sz="900" b="1" baseline="0"/>
            <a:t>10-Manages hygiene</a:t>
          </a:r>
        </a:p>
        <a:p xmlns:a="http://schemas.openxmlformats.org/drawingml/2006/main">
          <a:r>
            <a:rPr lang="en-US" sz="900" b="1" baseline="0"/>
            <a:t>11 - Overall Average</a:t>
          </a:r>
          <a:endParaRPr lang="en-US" sz="900" b="1"/>
        </a:p>
      </cdr:txBody>
    </cdr:sp>
  </cdr:relSizeAnchor>
  <cdr:relSizeAnchor xmlns:cdr="http://schemas.openxmlformats.org/drawingml/2006/chartDrawing">
    <cdr:from>
      <cdr:x>0.78184</cdr:x>
      <cdr:y>0.14849</cdr:y>
    </cdr:from>
    <cdr:to>
      <cdr:x>0.96559</cdr:x>
      <cdr:y>0.1984</cdr:y>
    </cdr:to>
    <cdr:sp macro="" textlink="">
      <cdr:nvSpPr>
        <cdr:cNvPr id="10" name="TextBox 9"/>
        <cdr:cNvSpPr txBox="1"/>
      </cdr:nvSpPr>
      <cdr:spPr>
        <a:xfrm xmlns:a="http://schemas.openxmlformats.org/drawingml/2006/main">
          <a:off x="6351068" y="867319"/>
          <a:ext cx="1492639" cy="2915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Overall Average=</a:t>
          </a:r>
        </a:p>
      </cdr:txBody>
    </cdr:sp>
  </cdr:relSizeAnchor>
  <cdr:relSizeAnchor xmlns:cdr="http://schemas.openxmlformats.org/drawingml/2006/chartDrawing">
    <cdr:from>
      <cdr:x>0.92378</cdr:x>
      <cdr:y>0.17622</cdr:y>
    </cdr:from>
    <cdr:to>
      <cdr:x>0.96639</cdr:x>
      <cdr:y>0.24831</cdr:y>
    </cdr:to>
    <cdr:cxnSp macro="">
      <cdr:nvCxnSpPr>
        <cdr:cNvPr id="12" name="Elbow Connector 11"/>
        <cdr:cNvCxnSpPr/>
      </cdr:nvCxnSpPr>
      <cdr:spPr>
        <a:xfrm xmlns:a="http://schemas.openxmlformats.org/drawingml/2006/main" rot="16200000" flipH="1">
          <a:off x="7466619" y="1066752"/>
          <a:ext cx="421063" cy="346130"/>
        </a:xfrm>
        <a:prstGeom xmlns:a="http://schemas.openxmlformats.org/drawingml/2006/main" prst="bentConnector3">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0.05973</cdr:x>
      <cdr:y>0.29385</cdr:y>
    </cdr:from>
    <cdr:to>
      <cdr:x>0.13606</cdr:x>
      <cdr:y>0.32615</cdr:y>
    </cdr:to>
    <cdr:sp macro="" textlink="">
      <cdr:nvSpPr>
        <cdr:cNvPr id="4" name="TextBox 3"/>
        <cdr:cNvSpPr txBox="1"/>
      </cdr:nvSpPr>
      <cdr:spPr>
        <a:xfrm xmlns:a="http://schemas.openxmlformats.org/drawingml/2006/main">
          <a:off x="485235" y="1716297"/>
          <a:ext cx="620024" cy="18870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0.01217</cdr:x>
      <cdr:y>0.29385</cdr:y>
    </cdr:from>
    <cdr:to>
      <cdr:x>0.11726</cdr:x>
      <cdr:y>0.33231</cdr:y>
    </cdr:to>
    <cdr:sp macro="" textlink="">
      <cdr:nvSpPr>
        <cdr:cNvPr id="7" name="TextBox 6"/>
        <cdr:cNvSpPr txBox="1"/>
      </cdr:nvSpPr>
      <cdr:spPr>
        <a:xfrm xmlns:a="http://schemas.openxmlformats.org/drawingml/2006/main">
          <a:off x="98845" y="1716297"/>
          <a:ext cx="853655" cy="2246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Legend:</a:t>
          </a:r>
        </a:p>
      </cdr:txBody>
    </cdr:sp>
  </cdr:relSizeAnchor>
</c:userShapes>
</file>

<file path=ppt/drawings/drawing6.xml><?xml version="1.0" encoding="utf-8"?>
<c:userShapes xmlns:c="http://schemas.openxmlformats.org/drawingml/2006/chart">
  <cdr:relSizeAnchor xmlns:cdr="http://schemas.openxmlformats.org/drawingml/2006/chartDrawing">
    <cdr:from>
      <cdr:x>0.23644</cdr:x>
      <cdr:y>0.14065</cdr:y>
    </cdr:from>
    <cdr:to>
      <cdr:x>0.27431</cdr:x>
      <cdr:y>0.19938</cdr:y>
    </cdr:to>
    <cdr:sp macro="" textlink="">
      <cdr:nvSpPr>
        <cdr:cNvPr id="2" name="TextBox 1"/>
        <cdr:cNvSpPr txBox="1"/>
      </cdr:nvSpPr>
      <cdr:spPr>
        <a:xfrm xmlns:a="http://schemas.openxmlformats.org/drawingml/2006/main">
          <a:off x="2245178" y="884464"/>
          <a:ext cx="359618" cy="36933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0.01842</cdr:x>
      <cdr:y>0.04173</cdr:y>
    </cdr:from>
    <cdr:to>
      <cdr:x>0.19243</cdr:x>
      <cdr:y>0.88563</cdr:y>
    </cdr:to>
    <cdr:sp macro="" textlink="">
      <cdr:nvSpPr>
        <cdr:cNvPr id="3" name="TextBox 2"/>
        <cdr:cNvSpPr txBox="1"/>
      </cdr:nvSpPr>
      <cdr:spPr>
        <a:xfrm xmlns:a="http://schemas.openxmlformats.org/drawingml/2006/main">
          <a:off x="174949" y="262423"/>
          <a:ext cx="1652296" cy="530678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0.02354</cdr:x>
      <cdr:y>0.07419</cdr:y>
    </cdr:from>
    <cdr:to>
      <cdr:x>0.2129</cdr:x>
      <cdr:y>0.87326</cdr:y>
    </cdr:to>
    <cdr:sp macro="" textlink="">
      <cdr:nvSpPr>
        <cdr:cNvPr id="5" name="TextBox 4"/>
        <cdr:cNvSpPr txBox="1"/>
      </cdr:nvSpPr>
      <cdr:spPr>
        <a:xfrm xmlns:a="http://schemas.openxmlformats.org/drawingml/2006/main">
          <a:off x="223545" y="466530"/>
          <a:ext cx="1798087" cy="502492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0.00775</cdr:x>
      <cdr:y>0.33385</cdr:y>
    </cdr:from>
    <cdr:to>
      <cdr:x>0.22788</cdr:x>
      <cdr:y>0.88308</cdr:y>
    </cdr:to>
    <cdr:sp macro="" textlink="">
      <cdr:nvSpPr>
        <cdr:cNvPr id="8" name="TextBox 7"/>
        <cdr:cNvSpPr txBox="1"/>
      </cdr:nvSpPr>
      <cdr:spPr>
        <a:xfrm xmlns:a="http://schemas.openxmlformats.org/drawingml/2006/main">
          <a:off x="62924" y="1949928"/>
          <a:ext cx="1788162" cy="3207958"/>
        </a:xfrm>
        <a:prstGeom xmlns:a="http://schemas.openxmlformats.org/drawingml/2006/main" prst="rect">
          <a:avLst/>
        </a:prstGeom>
        <a:solidFill xmlns:a="http://schemas.openxmlformats.org/drawingml/2006/main">
          <a:srgbClr val="FFFF00"/>
        </a:solidFill>
      </cdr:spPr>
      <cdr:txBody>
        <a:bodyPr xmlns:a="http://schemas.openxmlformats.org/drawingml/2006/main" vertOverflow="clip" wrap="none" rtlCol="0"/>
        <a:lstStyle xmlns:a="http://schemas.openxmlformats.org/drawingml/2006/main"/>
        <a:p xmlns:a="http://schemas.openxmlformats.org/drawingml/2006/main">
          <a:r>
            <a:rPr lang="en-US" sz="900" b="1"/>
            <a:t>1-Responds appropriately </a:t>
          </a:r>
        </a:p>
        <a:p xmlns:a="http://schemas.openxmlformats.org/drawingml/2006/main">
          <a:r>
            <a:rPr lang="en-US" sz="900" b="1"/>
            <a:t>to verbal direction, correction or </a:t>
          </a:r>
        </a:p>
        <a:p xmlns:a="http://schemas.openxmlformats.org/drawingml/2006/main">
          <a:r>
            <a:rPr lang="en-US" sz="900" b="1"/>
            <a:t>social comment</a:t>
          </a:r>
        </a:p>
        <a:p xmlns:a="http://schemas.openxmlformats.org/drawingml/2006/main">
          <a:r>
            <a:rPr lang="en-US" sz="900" b="1"/>
            <a:t>2-Initiates</a:t>
          </a:r>
          <a:r>
            <a:rPr lang="en-US" sz="900" b="1" baseline="0"/>
            <a:t> appropriate social</a:t>
          </a:r>
        </a:p>
        <a:p xmlns:a="http://schemas.openxmlformats.org/drawingml/2006/main">
          <a:r>
            <a:rPr lang="en-US" sz="900" b="1" baseline="0"/>
            <a:t> and workrelated conversations </a:t>
          </a:r>
        </a:p>
        <a:p xmlns:a="http://schemas.openxmlformats.org/drawingml/2006/main">
          <a:r>
            <a:rPr lang="en-US" sz="900" b="1" baseline="0"/>
            <a:t>with site staff</a:t>
          </a:r>
        </a:p>
        <a:p xmlns:a="http://schemas.openxmlformats.org/drawingml/2006/main">
          <a:r>
            <a:rPr lang="en-US" sz="900" b="1"/>
            <a:t>3-Exhibits appropriate interactions</a:t>
          </a:r>
        </a:p>
        <a:p xmlns:a="http://schemas.openxmlformats.org/drawingml/2006/main">
          <a:r>
            <a:rPr lang="en-US" sz="900" b="1"/>
            <a:t>with interns and trainer</a:t>
          </a:r>
        </a:p>
        <a:p xmlns:a="http://schemas.openxmlformats.org/drawingml/2006/main">
          <a:r>
            <a:rPr lang="en-US" sz="900" b="1"/>
            <a:t>4-Uses watch or other device to </a:t>
          </a:r>
        </a:p>
        <a:p xmlns:a="http://schemas.openxmlformats.org/drawingml/2006/main">
          <a:r>
            <a:rPr lang="en-US" sz="900" b="1"/>
            <a:t>manage time throughout</a:t>
          </a:r>
          <a:r>
            <a:rPr lang="en-US" sz="900" b="1" baseline="0"/>
            <a:t> the day</a:t>
          </a:r>
        </a:p>
        <a:p xmlns:a="http://schemas.openxmlformats.org/drawingml/2006/main">
          <a:r>
            <a:rPr lang="en-US" sz="900" b="1" baseline="0"/>
            <a:t>5-Gathers supplies and sets up</a:t>
          </a:r>
        </a:p>
        <a:p xmlns:a="http://schemas.openxmlformats.org/drawingml/2006/main">
          <a:r>
            <a:rPr lang="en-US" sz="900" b="1" baseline="0"/>
            <a:t> work area efficiently</a:t>
          </a:r>
        </a:p>
        <a:p xmlns:a="http://schemas.openxmlformats.org/drawingml/2006/main">
          <a:r>
            <a:rPr lang="en-US" sz="900" b="1" baseline="0"/>
            <a:t>6-Remains on task</a:t>
          </a:r>
        </a:p>
        <a:p xmlns:a="http://schemas.openxmlformats.org/drawingml/2006/main">
          <a:r>
            <a:rPr lang="en-US" sz="900" b="1" baseline="0"/>
            <a:t>7-Initiates moving from one task </a:t>
          </a:r>
        </a:p>
        <a:p xmlns:a="http://schemas.openxmlformats.org/drawingml/2006/main">
          <a:r>
            <a:rPr lang="en-US" sz="900" b="1" baseline="0"/>
            <a:t>to another</a:t>
          </a:r>
        </a:p>
        <a:p xmlns:a="http://schemas.openxmlformats.org/drawingml/2006/main">
          <a:r>
            <a:rPr lang="en-US" sz="900" b="1" baseline="0"/>
            <a:t>8-Monitors quality of work</a:t>
          </a:r>
        </a:p>
        <a:p xmlns:a="http://schemas.openxmlformats.org/drawingml/2006/main">
          <a:r>
            <a:rPr lang="en-US" sz="900" b="1" baseline="0"/>
            <a:t>9-Cleans up work area at</a:t>
          </a:r>
        </a:p>
        <a:p xmlns:a="http://schemas.openxmlformats.org/drawingml/2006/main">
          <a:r>
            <a:rPr lang="en-US" sz="900" b="1" baseline="0"/>
            <a:t> completion of task</a:t>
          </a:r>
        </a:p>
        <a:p xmlns:a="http://schemas.openxmlformats.org/drawingml/2006/main">
          <a:r>
            <a:rPr lang="en-US" sz="900" b="1" baseline="0"/>
            <a:t>10-Manages hygiene</a:t>
          </a:r>
        </a:p>
        <a:p xmlns:a="http://schemas.openxmlformats.org/drawingml/2006/main">
          <a:r>
            <a:rPr lang="en-US" sz="900" b="1" baseline="0"/>
            <a:t>11 - Overall Average</a:t>
          </a:r>
          <a:endParaRPr lang="en-US" sz="900" b="1"/>
        </a:p>
      </cdr:txBody>
    </cdr:sp>
  </cdr:relSizeAnchor>
  <cdr:relSizeAnchor xmlns:cdr="http://schemas.openxmlformats.org/drawingml/2006/chartDrawing">
    <cdr:from>
      <cdr:x>0.78184</cdr:x>
      <cdr:y>0.14849</cdr:y>
    </cdr:from>
    <cdr:to>
      <cdr:x>0.96559</cdr:x>
      <cdr:y>0.1984</cdr:y>
    </cdr:to>
    <cdr:sp macro="" textlink="">
      <cdr:nvSpPr>
        <cdr:cNvPr id="10" name="TextBox 9"/>
        <cdr:cNvSpPr txBox="1"/>
      </cdr:nvSpPr>
      <cdr:spPr>
        <a:xfrm xmlns:a="http://schemas.openxmlformats.org/drawingml/2006/main">
          <a:off x="6351068" y="867319"/>
          <a:ext cx="1492639" cy="2915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Overall Average=</a:t>
          </a:r>
        </a:p>
      </cdr:txBody>
    </cdr:sp>
  </cdr:relSizeAnchor>
  <cdr:relSizeAnchor xmlns:cdr="http://schemas.openxmlformats.org/drawingml/2006/chartDrawing">
    <cdr:from>
      <cdr:x>0.92378</cdr:x>
      <cdr:y>0.17622</cdr:y>
    </cdr:from>
    <cdr:to>
      <cdr:x>0.96639</cdr:x>
      <cdr:y>0.24831</cdr:y>
    </cdr:to>
    <cdr:cxnSp macro="">
      <cdr:nvCxnSpPr>
        <cdr:cNvPr id="12" name="Elbow Connector 11"/>
        <cdr:cNvCxnSpPr/>
      </cdr:nvCxnSpPr>
      <cdr:spPr>
        <a:xfrm xmlns:a="http://schemas.openxmlformats.org/drawingml/2006/main" rot="16200000" flipH="1">
          <a:off x="7466619" y="1066752"/>
          <a:ext cx="421063" cy="346130"/>
        </a:xfrm>
        <a:prstGeom xmlns:a="http://schemas.openxmlformats.org/drawingml/2006/main" prst="bentConnector3">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0.05973</cdr:x>
      <cdr:y>0.29385</cdr:y>
    </cdr:from>
    <cdr:to>
      <cdr:x>0.13606</cdr:x>
      <cdr:y>0.32615</cdr:y>
    </cdr:to>
    <cdr:sp macro="" textlink="">
      <cdr:nvSpPr>
        <cdr:cNvPr id="4" name="TextBox 3"/>
        <cdr:cNvSpPr txBox="1"/>
      </cdr:nvSpPr>
      <cdr:spPr>
        <a:xfrm xmlns:a="http://schemas.openxmlformats.org/drawingml/2006/main">
          <a:off x="485235" y="1716297"/>
          <a:ext cx="620024" cy="18870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0.01217</cdr:x>
      <cdr:y>0.29385</cdr:y>
    </cdr:from>
    <cdr:to>
      <cdr:x>0.11726</cdr:x>
      <cdr:y>0.33231</cdr:y>
    </cdr:to>
    <cdr:sp macro="" textlink="">
      <cdr:nvSpPr>
        <cdr:cNvPr id="7" name="TextBox 6"/>
        <cdr:cNvSpPr txBox="1"/>
      </cdr:nvSpPr>
      <cdr:spPr>
        <a:xfrm xmlns:a="http://schemas.openxmlformats.org/drawingml/2006/main">
          <a:off x="98845" y="1716297"/>
          <a:ext cx="853655" cy="2246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Legend:</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9C94F3-0668-480A-9E94-3BC43A374518}" type="datetimeFigureOut">
              <a:rPr lang="en-US" smtClean="0"/>
              <a:t>10/8/2015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4496D8-7A59-42D2-8926-20EDF6768B0B}" type="slidenum">
              <a:rPr lang="en-US" smtClean="0"/>
              <a:t>‹#›</a:t>
            </a:fld>
            <a:endParaRPr lang="en-US"/>
          </a:p>
        </p:txBody>
      </p:sp>
    </p:spTree>
    <p:extLst>
      <p:ext uri="{BB962C8B-B14F-4D97-AF65-F5344CB8AC3E}">
        <p14:creationId xmlns:p14="http://schemas.microsoft.com/office/powerpoint/2010/main" val="866121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4496D8-7A59-42D2-8926-20EDF6768B0B}" type="slidenum">
              <a:rPr lang="en-US" smtClean="0"/>
              <a:t>11</a:t>
            </a:fld>
            <a:endParaRPr lang="en-US"/>
          </a:p>
        </p:txBody>
      </p:sp>
    </p:spTree>
    <p:extLst>
      <p:ext uri="{BB962C8B-B14F-4D97-AF65-F5344CB8AC3E}">
        <p14:creationId xmlns:p14="http://schemas.microsoft.com/office/powerpoint/2010/main" val="757948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4496D8-7A59-42D2-8926-20EDF6768B0B}" type="slidenum">
              <a:rPr lang="en-US" smtClean="0"/>
              <a:t>12</a:t>
            </a:fld>
            <a:endParaRPr lang="en-US"/>
          </a:p>
        </p:txBody>
      </p:sp>
    </p:spTree>
    <p:extLst>
      <p:ext uri="{BB962C8B-B14F-4D97-AF65-F5344CB8AC3E}">
        <p14:creationId xmlns:p14="http://schemas.microsoft.com/office/powerpoint/2010/main" val="2560099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Mobility: We work with interns on mobility by</a:t>
            </a:r>
            <a:r>
              <a:rPr lang="en-US" baseline="0" dirty="0" smtClean="0"/>
              <a:t> conducting travel training with public transit and helping them study for their driver’s permit.  </a:t>
            </a:r>
          </a:p>
          <a:p>
            <a:pPr marL="228600" indent="-228600">
              <a:buAutoNum type="arabicPeriod"/>
            </a:pPr>
            <a:r>
              <a:rPr lang="en-US" baseline="0" dirty="0" smtClean="0"/>
              <a:t>Communication: Often our interns have difficulty with effective communication, particularly communication in an adult environment.  We work with them through our morning coffee service where they have the opportunity to practice adult conversation.  We also do role play and lessons on important communication skills such as asking questions, phone skills, and </a:t>
            </a:r>
          </a:p>
          <a:p>
            <a:pPr marL="228600" indent="-228600">
              <a:buAutoNum type="arabicPeriod"/>
            </a:pPr>
            <a:r>
              <a:rPr lang="en-US" baseline="0" dirty="0" smtClean="0"/>
              <a:t>Self-care: Students who attend our program are independent in self-care</a:t>
            </a:r>
          </a:p>
          <a:p>
            <a:pPr marL="228600" indent="-228600">
              <a:buAutoNum type="arabicPeriod"/>
            </a:pPr>
            <a:r>
              <a:rPr lang="en-US" baseline="0" dirty="0" smtClean="0"/>
              <a:t>We teach them how to self-direct and take responsibility for their own work days by gradually fading our level of support</a:t>
            </a:r>
          </a:p>
          <a:p>
            <a:pPr marL="228600" indent="-228600">
              <a:buAutoNum type="arabicPeriod"/>
            </a:pPr>
            <a:r>
              <a:rPr lang="en-US" baseline="0" dirty="0" smtClean="0"/>
              <a:t>We see their interpersonal skills grow as their confidence grows.  They are treated as co-workers and as adults by their fellow workers and they begin to interact with them appropriately.</a:t>
            </a:r>
          </a:p>
          <a:p>
            <a:pPr marL="228600" indent="-228600">
              <a:buAutoNum type="arabicPeriod"/>
            </a:pPr>
            <a:r>
              <a:rPr lang="en-US" baseline="0" dirty="0" smtClean="0"/>
              <a:t>Work Skills-They have the opportunity to boost their work skills through job sampling and job immersion.  Our interns are exposed to many types of technology they have never encountered before and they are able to build a resume of work skills</a:t>
            </a:r>
          </a:p>
          <a:p>
            <a:pPr marL="228600" indent="-228600">
              <a:buAutoNum type="arabicPeriod"/>
            </a:pPr>
            <a:r>
              <a:rPr lang="en-US" baseline="0" dirty="0" smtClean="0"/>
              <a:t>Work tolerance- Attention is often a challenge for our interns as they have never had to do a full work week before coming to our program.</a:t>
            </a:r>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0B4496D8-7A59-42D2-8926-20EDF6768B0B}" type="slidenum">
              <a:rPr lang="en-US" smtClean="0"/>
              <a:t>13</a:t>
            </a:fld>
            <a:endParaRPr lang="en-US"/>
          </a:p>
        </p:txBody>
      </p:sp>
    </p:spTree>
    <p:extLst>
      <p:ext uri="{BB962C8B-B14F-4D97-AF65-F5344CB8AC3E}">
        <p14:creationId xmlns:p14="http://schemas.microsoft.com/office/powerpoint/2010/main" val="262196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something that we see time and time again with the referrals to our program.</a:t>
            </a:r>
            <a:r>
              <a:rPr lang="en-US" baseline="0" dirty="0" smtClean="0"/>
              <a:t>  The students often come to us totally defeated by the high school experience-they may be on the verge of dropping out, they may be getting into behavioral troubles at school, or even showing signs of anxiety and depression.  Our goal is to show our interns that their diploma or test scores don’t define them, that despite literacy struggles they may have or challenges they may have had in school, they can still be successful.</a:t>
            </a:r>
          </a:p>
          <a:p>
            <a:endParaRPr lang="en-US" baseline="0" dirty="0" smtClean="0"/>
          </a:p>
        </p:txBody>
      </p:sp>
      <p:sp>
        <p:nvSpPr>
          <p:cNvPr id="4" name="Slide Number Placeholder 3"/>
          <p:cNvSpPr>
            <a:spLocks noGrp="1"/>
          </p:cNvSpPr>
          <p:nvPr>
            <p:ph type="sldNum" sz="quarter" idx="10"/>
          </p:nvPr>
        </p:nvSpPr>
        <p:spPr/>
        <p:txBody>
          <a:bodyPr/>
          <a:lstStyle/>
          <a:p>
            <a:fld id="{0B4496D8-7A59-42D2-8926-20EDF6768B0B}" type="slidenum">
              <a:rPr lang="en-US" smtClean="0"/>
              <a:t>14</a:t>
            </a:fld>
            <a:endParaRPr lang="en-US"/>
          </a:p>
        </p:txBody>
      </p:sp>
    </p:spTree>
    <p:extLst>
      <p:ext uri="{BB962C8B-B14F-4D97-AF65-F5344CB8AC3E}">
        <p14:creationId xmlns:p14="http://schemas.microsoft.com/office/powerpoint/2010/main" val="984796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Self-Awareness</a:t>
            </a:r>
            <a:r>
              <a:rPr lang="en-US" baseline="0" dirty="0" smtClean="0"/>
              <a:t> and goal setting play a big role in self-determination.  We analyze our data with our interns and combine it with their interests to help them set realistic goals.</a:t>
            </a:r>
            <a:endParaRPr lang="en-US" dirty="0" smtClean="0"/>
          </a:p>
          <a:p>
            <a:endParaRPr lang="en-US" dirty="0" smtClean="0"/>
          </a:p>
          <a:p>
            <a:r>
              <a:rPr lang="en-US" dirty="0" smtClean="0"/>
              <a:t>Self-Advocacy is</a:t>
            </a:r>
            <a:r>
              <a:rPr lang="en-US" baseline="0" dirty="0" smtClean="0"/>
              <a:t> essential to the success of youth with LD in any post-secondary setting, where accommodations will only be provided to those who choose to identify themselves as having a disability and request support.  Of course, there are advantages and disadvantages to disclosure and we work closely with our interns on this skill: practice through role play, talk through</a:t>
            </a:r>
            <a:endParaRPr lang="en-US" dirty="0"/>
          </a:p>
        </p:txBody>
      </p:sp>
      <p:sp>
        <p:nvSpPr>
          <p:cNvPr id="4" name="Slide Number Placeholder 3"/>
          <p:cNvSpPr>
            <a:spLocks noGrp="1"/>
          </p:cNvSpPr>
          <p:nvPr>
            <p:ph type="sldNum" sz="quarter" idx="10"/>
          </p:nvPr>
        </p:nvSpPr>
        <p:spPr/>
        <p:txBody>
          <a:bodyPr/>
          <a:lstStyle/>
          <a:p>
            <a:fld id="{0B4496D8-7A59-42D2-8926-20EDF6768B0B}" type="slidenum">
              <a:rPr lang="en-US" smtClean="0"/>
              <a:t>16</a:t>
            </a:fld>
            <a:endParaRPr lang="en-US"/>
          </a:p>
        </p:txBody>
      </p:sp>
    </p:spTree>
    <p:extLst>
      <p:ext uri="{BB962C8B-B14F-4D97-AF65-F5344CB8AC3E}">
        <p14:creationId xmlns:p14="http://schemas.microsoft.com/office/powerpoint/2010/main" val="3502112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4496D8-7A59-42D2-8926-20EDF6768B0B}" type="slidenum">
              <a:rPr lang="en-US" smtClean="0"/>
              <a:t>24</a:t>
            </a:fld>
            <a:endParaRPr lang="en-US"/>
          </a:p>
        </p:txBody>
      </p:sp>
    </p:spTree>
    <p:extLst>
      <p:ext uri="{BB962C8B-B14F-4D97-AF65-F5344CB8AC3E}">
        <p14:creationId xmlns:p14="http://schemas.microsoft.com/office/powerpoint/2010/main" val="1358650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3604486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84045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3604486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476465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75706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2130585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3643058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1489425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2511340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1018656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3832362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476465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840452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DE3E03A-BF92-4D75-8DD5-574D77DAF696}" type="datetimeFigureOut">
              <a:rPr lang="en-US" smtClean="0"/>
              <a:t>10/8/2015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627457E-0B71-4E49-9463-2AE00A6CB07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E3E03A-BF92-4D75-8DD5-574D77DAF696}"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7457E-0B71-4E49-9463-2AE00A6CB073}"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E3E03A-BF92-4D75-8DD5-574D77DAF696}"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7457E-0B71-4E49-9463-2AE00A6CB07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E3E03A-BF92-4D75-8DD5-574D77DAF696}"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7457E-0B71-4E49-9463-2AE00A6CB073}"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E3E03A-BF92-4D75-8DD5-574D77DAF696}" type="datetimeFigureOut">
              <a:rPr lang="en-US" smtClean="0"/>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27457E-0B71-4E49-9463-2AE00A6CB073}"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E3E03A-BF92-4D75-8DD5-574D77DAF696}" type="datetimeFigureOut">
              <a:rPr lang="en-US" smtClean="0"/>
              <a:t>10/8/2015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27457E-0B71-4E49-9463-2AE00A6CB073}"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3E03A-BF92-4D75-8DD5-574D77DAF696}" type="datetimeFigureOut">
              <a:rPr lang="en-US" smtClean="0"/>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7457E-0B71-4E49-9463-2AE00A6CB073}"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E3E03A-BF92-4D75-8DD5-574D77DAF696}"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7457E-0B71-4E49-9463-2AE00A6CB073}"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E3E03A-BF92-4D75-8DD5-574D77DAF696}"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627457E-0B71-4E49-9463-2AE00A6CB073}"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7570671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E3E03A-BF92-4D75-8DD5-574D77DAF696}"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7457E-0B71-4E49-9463-2AE00A6CB073}"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E3E03A-BF92-4D75-8DD5-574D77DAF696}"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7457E-0B71-4E49-9463-2AE00A6CB07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2130585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3643058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1489425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251134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1018656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DE3E03A-BF92-4D75-8DD5-574D77DAF696}" type="datetimeFigureOut">
              <a:rPr lang="en-US" smtClean="0"/>
              <a:t>10/8/2015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627457E-0B71-4E49-9463-2AE00A6CB073}" type="slidenum">
              <a:rPr lang="en-US" smtClean="0"/>
              <a:t>‹#›</a:t>
            </a:fld>
            <a:endParaRPr lang="en-US"/>
          </a:p>
        </p:txBody>
      </p:sp>
    </p:spTree>
    <p:extLst>
      <p:ext uri="{BB962C8B-B14F-4D97-AF65-F5344CB8AC3E}">
        <p14:creationId xmlns:p14="http://schemas.microsoft.com/office/powerpoint/2010/main" val="383236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27014747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270147478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10/8/2015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hyperlink" Target="http://www.nichd.nih.gov/health/topics/learning/conditioninfo/pages"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cld.org/wp-"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3" Type="http://schemas.openxmlformats.org/officeDocument/2006/relationships/hyperlink" Target="http://www.greatschools.org/gk/articles/learning-" TargetMode="External"/><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2.xml"/><Relationship Id="rId4" Type="http://schemas.openxmlformats.org/officeDocument/2006/relationships/chart" Target="../charts/char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0888" y="609600"/>
            <a:ext cx="7772400" cy="1470025"/>
          </a:xfrm>
        </p:spPr>
        <p:txBody>
          <a:bodyPr>
            <a:normAutofit fontScale="90000"/>
          </a:bodyPr>
          <a:lstStyle/>
          <a:p>
            <a:pPr algn="ctr"/>
            <a:r>
              <a:rPr lang="en-US" dirty="0" smtClean="0"/>
              <a:t>Cobb County School System’s Corporate Classroom</a:t>
            </a:r>
            <a:endParaRPr lang="en-US" dirty="0"/>
          </a:p>
        </p:txBody>
      </p:sp>
      <p:sp>
        <p:nvSpPr>
          <p:cNvPr id="3" name="Subtitle 2"/>
          <p:cNvSpPr>
            <a:spLocks noGrp="1"/>
          </p:cNvSpPr>
          <p:nvPr>
            <p:ph type="subTitle" idx="1"/>
          </p:nvPr>
        </p:nvSpPr>
        <p:spPr>
          <a:xfrm>
            <a:off x="1524000" y="2104739"/>
            <a:ext cx="6934200" cy="4191000"/>
          </a:xfrm>
        </p:spPr>
        <p:txBody>
          <a:bodyPr/>
          <a:lstStyle/>
          <a:p>
            <a:pPr algn="ctr"/>
            <a:endParaRPr lang="en-US" sz="2400" dirty="0" smtClean="0">
              <a:solidFill>
                <a:srgbClr val="FFFF00"/>
              </a:solidFill>
            </a:endParaRPr>
          </a:p>
          <a:p>
            <a:pPr algn="ctr"/>
            <a:r>
              <a:rPr lang="en-US" sz="2800" b="1" dirty="0" smtClean="0">
                <a:solidFill>
                  <a:srgbClr val="FFFF00"/>
                </a:solidFill>
              </a:rPr>
              <a:t>Teaching </a:t>
            </a:r>
            <a:r>
              <a:rPr lang="en-US" sz="2800" b="1" dirty="0">
                <a:solidFill>
                  <a:srgbClr val="FFFF00"/>
                </a:solidFill>
              </a:rPr>
              <a:t>T.C.B.: Equipping students with disabilities with their own strategies of self-accommodation in a </a:t>
            </a:r>
            <a:r>
              <a:rPr lang="en-US" sz="2800" b="1" dirty="0" smtClean="0">
                <a:solidFill>
                  <a:srgbClr val="FFFF00"/>
                </a:solidFill>
              </a:rPr>
              <a:t>workplace</a:t>
            </a:r>
            <a:endParaRPr lang="en-US" sz="2800" b="1"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00" y="4038600"/>
            <a:ext cx="1758876" cy="1711735"/>
          </a:xfrm>
          <a:prstGeom prst="rect">
            <a:avLst/>
          </a:prstGeom>
        </p:spPr>
      </p:pic>
      <p:sp>
        <p:nvSpPr>
          <p:cNvPr id="5" name="TextBox 4"/>
          <p:cNvSpPr txBox="1"/>
          <p:nvPr/>
        </p:nvSpPr>
        <p:spPr>
          <a:xfrm>
            <a:off x="1219200" y="5943600"/>
            <a:ext cx="7010400" cy="461665"/>
          </a:xfrm>
          <a:prstGeom prst="rect">
            <a:avLst/>
          </a:prstGeom>
          <a:noFill/>
        </p:spPr>
        <p:txBody>
          <a:bodyPr wrap="square" rtlCol="0">
            <a:spAutoFit/>
          </a:bodyPr>
          <a:lstStyle/>
          <a:p>
            <a:pPr algn="ctr"/>
            <a:r>
              <a:rPr lang="en-US" sz="2400" b="1" dirty="0" smtClean="0">
                <a:solidFill>
                  <a:srgbClr val="FFFF00"/>
                </a:solidFill>
              </a:rPr>
              <a:t>Lori Taylor &amp; Katherine Stewart</a:t>
            </a:r>
            <a:endParaRPr lang="en-US" sz="2400" b="1" dirty="0">
              <a:solidFill>
                <a:srgbClr val="FFFF00"/>
              </a:solidFill>
            </a:endParaRPr>
          </a:p>
        </p:txBody>
      </p:sp>
    </p:spTree>
    <p:extLst>
      <p:ext uri="{BB962C8B-B14F-4D97-AF65-F5344CB8AC3E}">
        <p14:creationId xmlns:p14="http://schemas.microsoft.com/office/powerpoint/2010/main" val="1713110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51003" y="914400"/>
            <a:ext cx="4758161" cy="707886"/>
          </a:xfrm>
          <a:prstGeom prst="rect">
            <a:avLst/>
          </a:prstGeom>
          <a:noFill/>
        </p:spPr>
        <p:txBody>
          <a:bodyPr wrap="none" lIns="91440" tIns="45720" rIns="91440" bIns="45720">
            <a:spAutoFit/>
          </a:bodyPr>
          <a:lstStyle/>
          <a:p>
            <a:pPr algn="ctr"/>
            <a:r>
              <a:rPr lang="en-US"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Situational Data</a:t>
            </a:r>
            <a:endParaRPr lang="en-US"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68369037"/>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7748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a:r>
              <a:rPr lang="en-US" dirty="0" smtClean="0"/>
              <a:t>Prevalence and Impact of Learning Disabilities</a:t>
            </a:r>
            <a:endParaRPr lang="en-US" dirty="0"/>
          </a:p>
        </p:txBody>
      </p:sp>
      <p:sp>
        <p:nvSpPr>
          <p:cNvPr id="3" name="Content Placeholder 2"/>
          <p:cNvSpPr>
            <a:spLocks noGrp="1"/>
          </p:cNvSpPr>
          <p:nvPr>
            <p:ph idx="1"/>
          </p:nvPr>
        </p:nvSpPr>
        <p:spPr>
          <a:xfrm>
            <a:off x="457200" y="1524000"/>
            <a:ext cx="8229600" cy="5105400"/>
          </a:xfrm>
        </p:spPr>
        <p:txBody>
          <a:bodyPr>
            <a:normAutofit fontScale="92500" lnSpcReduction="10000"/>
          </a:bodyPr>
          <a:lstStyle/>
          <a:p>
            <a:r>
              <a:rPr lang="en-US" dirty="0" smtClean="0"/>
              <a:t>National Institute of Health (2012) estimates that 15-20% of the population has some sort of Learning Disability, many undiagnosed</a:t>
            </a:r>
          </a:p>
          <a:p>
            <a:pPr marL="0" indent="0">
              <a:buNone/>
            </a:pPr>
            <a:endParaRPr lang="en-US" dirty="0" smtClean="0"/>
          </a:p>
          <a:p>
            <a:r>
              <a:rPr lang="en-US" dirty="0" smtClean="0"/>
              <a:t>The majority of individuals with Learning Disabilities have some type of reading deficits.  Two-thirds of secondary students with Learning Disability are three or more grade levels behind; 20% are five or more behind</a:t>
            </a:r>
          </a:p>
          <a:p>
            <a:pPr marL="0" indent="0">
              <a:buNone/>
            </a:pPr>
            <a:endParaRPr lang="en-US" dirty="0"/>
          </a:p>
          <a:p>
            <a:pPr marL="0" indent="0">
              <a:buNone/>
            </a:pPr>
            <a:r>
              <a:rPr lang="en-US" sz="1600" dirty="0" smtClean="0"/>
              <a:t>Sources:</a:t>
            </a:r>
          </a:p>
          <a:p>
            <a:pPr marL="0" indent="0">
              <a:buNone/>
            </a:pPr>
            <a:r>
              <a:rPr lang="en-US" sz="1600" dirty="0" smtClean="0"/>
              <a:t>National Institute of Health. (2012).  </a:t>
            </a:r>
            <a:r>
              <a:rPr lang="en-US" sz="1600" i="1" dirty="0" smtClean="0"/>
              <a:t>What are Learning Disabilities?</a:t>
            </a:r>
            <a:r>
              <a:rPr lang="en-US" sz="1600" dirty="0" smtClean="0"/>
              <a:t>  Retrieved Sept. 29</a:t>
            </a:r>
            <a:r>
              <a:rPr lang="en-US" sz="1600" dirty="0"/>
              <a:t>, 	2015, </a:t>
            </a:r>
            <a:r>
              <a:rPr lang="en-US" sz="1600" dirty="0" smtClean="0"/>
              <a:t>	from </a:t>
            </a:r>
            <a:r>
              <a:rPr lang="en-US" sz="1600" dirty="0" smtClean="0">
                <a:hlinkClick r:id="rId3"/>
              </a:rPr>
              <a:t>http</a:t>
            </a:r>
            <a:r>
              <a:rPr lang="en-US" sz="1600" dirty="0">
                <a:hlinkClick r:id="rId3"/>
              </a:rPr>
              <a:t>://</a:t>
            </a:r>
            <a:r>
              <a:rPr lang="en-US" sz="1600" dirty="0" smtClean="0">
                <a:hlinkClick r:id="rId3"/>
              </a:rPr>
              <a:t>www.nichd.nih.gov/health/topics/learning/conditioninfo/pages</a:t>
            </a:r>
            <a:r>
              <a:rPr lang="en-US" sz="1600" dirty="0"/>
              <a:t>.</a:t>
            </a:r>
            <a:r>
              <a:rPr lang="en-US" sz="1600" dirty="0" smtClean="0"/>
              <a:t>risk.aspx</a:t>
            </a:r>
          </a:p>
          <a:p>
            <a:pPr marL="0" indent="0">
              <a:buNone/>
            </a:pPr>
            <a:r>
              <a:rPr lang="en-US" sz="1600" dirty="0" smtClean="0"/>
              <a:t>Wagner, M., Newman, L., </a:t>
            </a:r>
            <a:r>
              <a:rPr lang="en-US" sz="1600" dirty="0" err="1" smtClean="0"/>
              <a:t>Cameto</a:t>
            </a:r>
            <a:r>
              <a:rPr lang="en-US" sz="1600" dirty="0" smtClean="0"/>
              <a:t>, R., Garza, N., &amp; Levine, P. (2005).  </a:t>
            </a:r>
            <a:r>
              <a:rPr lang="en-US" sz="1600" i="1" dirty="0" smtClean="0"/>
              <a:t>After high school: A first look 	at the </a:t>
            </a:r>
            <a:r>
              <a:rPr lang="en-US" sz="1600" i="1" dirty="0" err="1" smtClean="0"/>
              <a:t>postschool</a:t>
            </a:r>
            <a:r>
              <a:rPr lang="en-US" sz="1600" i="1" dirty="0" smtClean="0"/>
              <a:t> experiences of youth with disabilities.  </a:t>
            </a:r>
            <a:r>
              <a:rPr lang="en-US" sz="1600" dirty="0" smtClean="0"/>
              <a:t>A report from the National 	</a:t>
            </a:r>
            <a:r>
              <a:rPr lang="en-US" sz="1600" dirty="0" err="1" smtClean="0"/>
              <a:t>Longtitudinal</a:t>
            </a:r>
            <a:r>
              <a:rPr lang="en-US" sz="1600" dirty="0" smtClean="0"/>
              <a:t> Transition Study-2 (NLTS2). Menlo Park, CA: SRI International. 	Retrieved Sept. 29, 2015, from 	http://www.nlts2.org/reports/2005_04/nlts2_report_2005)04_complete.pdf</a:t>
            </a:r>
            <a:endParaRPr lang="en-US" sz="1600" dirty="0"/>
          </a:p>
        </p:txBody>
      </p:sp>
    </p:spTree>
    <p:extLst>
      <p:ext uri="{BB962C8B-B14F-4D97-AF65-F5344CB8AC3E}">
        <p14:creationId xmlns:p14="http://schemas.microsoft.com/office/powerpoint/2010/main" val="334127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algn="ctr"/>
            <a:r>
              <a:rPr lang="en-US" dirty="0" smtClean="0"/>
              <a:t>Prevalence and Impact of Learning Disabilities</a:t>
            </a:r>
            <a:endParaRPr lang="en-US" dirty="0"/>
          </a:p>
        </p:txBody>
      </p:sp>
      <p:sp>
        <p:nvSpPr>
          <p:cNvPr id="3" name="Content Placeholder 2"/>
          <p:cNvSpPr>
            <a:spLocks noGrp="1"/>
          </p:cNvSpPr>
          <p:nvPr>
            <p:ph idx="1"/>
          </p:nvPr>
        </p:nvSpPr>
        <p:spPr>
          <a:xfrm>
            <a:off x="457200" y="1524000"/>
            <a:ext cx="8229600" cy="5029200"/>
          </a:xfrm>
        </p:spPr>
        <p:txBody>
          <a:bodyPr>
            <a:normAutofit fontScale="92500" lnSpcReduction="10000"/>
          </a:bodyPr>
          <a:lstStyle/>
          <a:p>
            <a:r>
              <a:rPr lang="en-US" dirty="0" smtClean="0"/>
              <a:t>Although the dropout rate of young people with disabilities has decreased, more than 24% of students with Learning Disabilities (ages 14 and older) drop out of high school, compared to 11% of the general student population.</a:t>
            </a:r>
          </a:p>
          <a:p>
            <a:pPr marL="0" indent="0">
              <a:buNone/>
            </a:pPr>
            <a:endParaRPr lang="en-US" dirty="0" smtClean="0"/>
          </a:p>
          <a:p>
            <a:r>
              <a:rPr lang="en-US" dirty="0" smtClean="0"/>
              <a:t>People with Learning Disabilities are more likely than those without to be unemployed or underemployed.  In 2010, 46% of adults with Learning Disabilities were employed compared to 71% of those without.</a:t>
            </a:r>
          </a:p>
          <a:p>
            <a:pPr marL="0" indent="0">
              <a:buNone/>
            </a:pPr>
            <a:endParaRPr lang="en-US" sz="1500" dirty="0" smtClean="0"/>
          </a:p>
          <a:p>
            <a:pPr marL="0" indent="0">
              <a:buNone/>
            </a:pPr>
            <a:r>
              <a:rPr lang="en-US" sz="1500" dirty="0" smtClean="0"/>
              <a:t>Sources:</a:t>
            </a:r>
          </a:p>
          <a:p>
            <a:pPr marL="0" indent="0">
              <a:buNone/>
            </a:pPr>
            <a:r>
              <a:rPr lang="en-US" sz="1500" dirty="0" err="1" smtClean="0"/>
              <a:t>Cortiella</a:t>
            </a:r>
            <a:r>
              <a:rPr lang="en-US" sz="1500" dirty="0" smtClean="0"/>
              <a:t>, C. (2014). </a:t>
            </a:r>
            <a:r>
              <a:rPr lang="en-US" sz="1500" i="1" dirty="0" smtClean="0"/>
              <a:t>The state of learning disabilities </a:t>
            </a:r>
            <a:r>
              <a:rPr lang="en-US" sz="1500" dirty="0" smtClean="0"/>
              <a:t>2014</a:t>
            </a:r>
            <a:r>
              <a:rPr lang="en-US" sz="1500" i="1" dirty="0" smtClean="0"/>
              <a:t>.</a:t>
            </a:r>
            <a:r>
              <a:rPr lang="en-US" sz="1500" dirty="0" smtClean="0"/>
              <a:t> New York: National Center for Learning 	Disabilities. Retrieved September 29, 2015, </a:t>
            </a:r>
            <a:r>
              <a:rPr lang="en-US" sz="1500" dirty="0"/>
              <a:t>from </a:t>
            </a:r>
            <a:r>
              <a:rPr lang="en-US" sz="1500" dirty="0">
                <a:hlinkClick r:id="rId3"/>
              </a:rPr>
              <a:t>https://</a:t>
            </a:r>
            <a:r>
              <a:rPr lang="en-US" sz="1500" dirty="0" smtClean="0">
                <a:hlinkClick r:id="rId3"/>
              </a:rPr>
              <a:t>www.ncld.org/wp-</a:t>
            </a:r>
            <a:r>
              <a:rPr lang="en-US" sz="1500" dirty="0" smtClean="0"/>
              <a:t>	content/uploads/2014/11/2014-State-of-LD.pdf</a:t>
            </a:r>
          </a:p>
          <a:p>
            <a:pPr marL="0" indent="0">
              <a:buNone/>
            </a:pPr>
            <a:r>
              <a:rPr lang="en-US" sz="1500" dirty="0" err="1" smtClean="0"/>
              <a:t>Reschly</a:t>
            </a:r>
            <a:r>
              <a:rPr lang="en-US" sz="1500" dirty="0" smtClean="0"/>
              <a:t>, A.L., &amp; Christenson, S.L. (2006). Prediction of dropout rate among students with mild </a:t>
            </a:r>
          </a:p>
          <a:p>
            <a:pPr marL="0" indent="0">
              <a:buNone/>
            </a:pPr>
            <a:r>
              <a:rPr lang="en-US" sz="1500" dirty="0"/>
              <a:t>	</a:t>
            </a:r>
            <a:r>
              <a:rPr lang="en-US" sz="1500" dirty="0" smtClean="0"/>
              <a:t>disabilities: A case for the inclusion of student engagement variables. </a:t>
            </a:r>
            <a:r>
              <a:rPr lang="en-US" sz="1500" i="1" dirty="0" smtClean="0"/>
              <a:t>Remedial and Special 	Education</a:t>
            </a:r>
            <a:r>
              <a:rPr lang="en-US" sz="1500" dirty="0" smtClean="0"/>
              <a:t>, </a:t>
            </a:r>
            <a:r>
              <a:rPr lang="en-US" sz="1500" i="1" dirty="0" smtClean="0"/>
              <a:t>27(5), 276-292</a:t>
            </a:r>
            <a:r>
              <a:rPr lang="en-US" sz="1500" dirty="0" smtClean="0"/>
              <a:t>.</a:t>
            </a:r>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9645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ctr"/>
            <a:r>
              <a:rPr lang="en-US" dirty="0" smtClean="0"/>
              <a:t>Rehabilitation Act of 1973:</a:t>
            </a:r>
            <a:br>
              <a:rPr lang="en-US" dirty="0" smtClean="0"/>
            </a:br>
            <a:r>
              <a:rPr lang="en-US" sz="2400" dirty="0" smtClean="0"/>
              <a:t>Provides for services to individuals with disabilities to help them prepare for work or find and keep a job</a:t>
            </a:r>
            <a:endParaRPr lang="en-US" sz="2400" dirty="0"/>
          </a:p>
        </p:txBody>
      </p:sp>
      <p:sp>
        <p:nvSpPr>
          <p:cNvPr id="3" name="Content Placeholder 2"/>
          <p:cNvSpPr>
            <a:spLocks noGrp="1"/>
          </p:cNvSpPr>
          <p:nvPr>
            <p:ph idx="1"/>
          </p:nvPr>
        </p:nvSpPr>
        <p:spPr>
          <a:xfrm>
            <a:off x="457200" y="1935480"/>
            <a:ext cx="8229600" cy="1112520"/>
          </a:xfrm>
        </p:spPr>
        <p:txBody>
          <a:bodyPr/>
          <a:lstStyle/>
          <a:p>
            <a:r>
              <a:rPr lang="en-US" dirty="0" smtClean="0"/>
              <a:t>Recognizes seven functional capacities considered relevant for adults in the workplace:</a:t>
            </a:r>
          </a:p>
          <a:p>
            <a:pPr marL="667512" lvl="2" indent="0">
              <a:buNone/>
            </a:pPr>
            <a:endParaRPr lang="en-US" dirty="0"/>
          </a:p>
        </p:txBody>
      </p:sp>
      <p:sp>
        <p:nvSpPr>
          <p:cNvPr id="5" name="TextBox 4"/>
          <p:cNvSpPr txBox="1"/>
          <p:nvPr/>
        </p:nvSpPr>
        <p:spPr>
          <a:xfrm>
            <a:off x="1219200" y="2971800"/>
            <a:ext cx="2057400" cy="2862322"/>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Mobility</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Self-care</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Interpersonal Skills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Work Tolerance</a:t>
            </a:r>
            <a:endParaRPr lang="en-US" sz="2000" dirty="0"/>
          </a:p>
        </p:txBody>
      </p:sp>
      <p:sp>
        <p:nvSpPr>
          <p:cNvPr id="6" name="TextBox 5"/>
          <p:cNvSpPr txBox="1"/>
          <p:nvPr/>
        </p:nvSpPr>
        <p:spPr>
          <a:xfrm>
            <a:off x="4267200" y="2971800"/>
            <a:ext cx="2362200" cy="190821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Communication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Self-Direction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Work Skills</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92870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fade">
                                      <p:cBhvr>
                                        <p:cTn id="35" dur="1000"/>
                                        <p:tgtEl>
                                          <p:spTgt spid="6">
                                            <p:txEl>
                                              <p:pRg st="2" end="2"/>
                                            </p:txEl>
                                          </p:spTgt>
                                        </p:tgtEl>
                                      </p:cBhvr>
                                    </p:animEffect>
                                    <p:anim calcmode="lin" valueType="num">
                                      <p:cBhvr>
                                        <p:cTn id="3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4" end="4"/>
                                            </p:txEl>
                                          </p:spTgt>
                                        </p:tgtEl>
                                        <p:attrNameLst>
                                          <p:attrName>style.visibility</p:attrName>
                                        </p:attrNameLst>
                                      </p:cBhvr>
                                      <p:to>
                                        <p:strVal val="visible"/>
                                      </p:to>
                                    </p:set>
                                    <p:animEffect transition="in" filter="fade">
                                      <p:cBhvr>
                                        <p:cTn id="49" dur="1000"/>
                                        <p:tgtEl>
                                          <p:spTgt spid="6">
                                            <p:txEl>
                                              <p:pRg st="4" end="4"/>
                                            </p:txEl>
                                          </p:spTgt>
                                        </p:tgtEl>
                                      </p:cBhvr>
                                    </p:animEffect>
                                    <p:anim calcmode="lin" valueType="num">
                                      <p:cBhvr>
                                        <p:cTn id="5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6" end="6"/>
                                            </p:txEl>
                                          </p:spTgt>
                                        </p:tgtEl>
                                        <p:attrNameLst>
                                          <p:attrName>style.visibility</p:attrName>
                                        </p:attrNameLst>
                                      </p:cBhvr>
                                      <p:to>
                                        <p:strVal val="visible"/>
                                      </p:to>
                                    </p:set>
                                    <p:animEffect transition="in" filter="fade">
                                      <p:cBhvr>
                                        <p:cTn id="56" dur="1000"/>
                                        <p:tgtEl>
                                          <p:spTgt spid="5">
                                            <p:txEl>
                                              <p:pRg st="6" end="6"/>
                                            </p:txEl>
                                          </p:spTgt>
                                        </p:tgtEl>
                                      </p:cBhvr>
                                    </p:animEffect>
                                    <p:anim calcmode="lin" valueType="num">
                                      <p:cBhvr>
                                        <p:cTn id="57"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normAutofit fontScale="90000"/>
          </a:bodyPr>
          <a:lstStyle/>
          <a:p>
            <a:pPr algn="ctr"/>
            <a:r>
              <a:rPr lang="en-US" dirty="0" smtClean="0"/>
              <a:t>Supporting Individuals with Learning Disabilities</a:t>
            </a:r>
            <a:endParaRPr lang="en-US" dirty="0"/>
          </a:p>
        </p:txBody>
      </p:sp>
      <p:sp>
        <p:nvSpPr>
          <p:cNvPr id="3" name="Content Placeholder 2"/>
          <p:cNvSpPr>
            <a:spLocks noGrp="1"/>
          </p:cNvSpPr>
          <p:nvPr>
            <p:ph idx="1"/>
          </p:nvPr>
        </p:nvSpPr>
        <p:spPr/>
        <p:txBody>
          <a:bodyPr/>
          <a:lstStyle/>
          <a:p>
            <a:r>
              <a:rPr lang="en-US" dirty="0" smtClean="0"/>
              <a:t>Young adults with Learning Disabilities often leave high school with “strong feelings of frustration, anger, sadness, or shame [that] can lead to psychological difficulties such as anxiety, depression, or low self-esteem, as well as behavior problems such as substance abuse or juvenile delinquency.”</a:t>
            </a:r>
          </a:p>
          <a:p>
            <a:endParaRPr lang="en-US" dirty="0"/>
          </a:p>
          <a:p>
            <a:pPr marL="0" indent="0">
              <a:buNone/>
            </a:pPr>
            <a:r>
              <a:rPr lang="en-US" sz="1600" dirty="0" smtClean="0"/>
              <a:t>Source:</a:t>
            </a:r>
          </a:p>
          <a:p>
            <a:pPr marL="0" indent="0">
              <a:buNone/>
            </a:pPr>
            <a:r>
              <a:rPr lang="en-US" sz="1600" dirty="0" err="1" smtClean="0"/>
              <a:t>Broatch</a:t>
            </a:r>
            <a:r>
              <a:rPr lang="en-US" sz="1600" dirty="0" smtClean="0"/>
              <a:t>, L. (</a:t>
            </a:r>
            <a:r>
              <a:rPr lang="en-US" sz="1600" dirty="0" err="1" smtClean="0"/>
              <a:t>n.d.</a:t>
            </a:r>
            <a:r>
              <a:rPr lang="en-US" sz="1600" dirty="0" smtClean="0"/>
              <a:t>). </a:t>
            </a:r>
            <a:r>
              <a:rPr lang="en-US" sz="1600" i="1" dirty="0" smtClean="0"/>
              <a:t>Learning Disabilities and Psychological Problems: An Overview. </a:t>
            </a:r>
            <a:r>
              <a:rPr lang="en-US" sz="1600" dirty="0"/>
              <a:t>Retrieved 	October 5, 2015, from </a:t>
            </a:r>
            <a:r>
              <a:rPr lang="en-US" sz="1600" dirty="0">
                <a:hlinkClick r:id="rId3"/>
              </a:rPr>
              <a:t>http://</a:t>
            </a:r>
            <a:r>
              <a:rPr lang="en-US" sz="1600" dirty="0" smtClean="0">
                <a:hlinkClick r:id="rId3"/>
              </a:rPr>
              <a:t>www.greatschools.org/gk/articles/learning-</a:t>
            </a:r>
            <a:r>
              <a:rPr lang="en-US" sz="1600" dirty="0" smtClean="0"/>
              <a:t>	disabilities-and-psychological-problems</a:t>
            </a:r>
            <a:r>
              <a:rPr lang="en-US" sz="1600" i="1" dirty="0"/>
              <a:t>/</a:t>
            </a:r>
            <a:endParaRPr lang="en-US" sz="1600" dirty="0" smtClean="0"/>
          </a:p>
          <a:p>
            <a:pPr marL="0" indent="0">
              <a:buNone/>
            </a:pPr>
            <a:endParaRPr lang="en-US" sz="1600" dirty="0"/>
          </a:p>
        </p:txBody>
      </p:sp>
    </p:spTree>
    <p:extLst>
      <p:ext uri="{BB962C8B-B14F-4D97-AF65-F5344CB8AC3E}">
        <p14:creationId xmlns:p14="http://schemas.microsoft.com/office/powerpoint/2010/main" val="396350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Supporting Individuals with Learning Disabilities</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According to Office of Disability Employment Policy, keys to postsecondary success for individuals with Learning Disabilities are self-awareness and acceptance of their disability, self-advocacy, and self-determination.</a:t>
            </a:r>
          </a:p>
          <a:p>
            <a:pPr marL="0" indent="0">
              <a:buNone/>
            </a:pPr>
            <a:endParaRPr lang="en-US" sz="2400" dirty="0" smtClean="0"/>
          </a:p>
          <a:p>
            <a:r>
              <a:rPr lang="en-US" sz="2400" dirty="0" smtClean="0"/>
              <a:t>Throughout transition planning, youth should be encouraged to voice concerns and preferences in such a way that they learn to express their thoughts and opinions and persuade others.</a:t>
            </a:r>
          </a:p>
          <a:p>
            <a:pPr marL="0" indent="0">
              <a:buNone/>
            </a:pPr>
            <a:endParaRPr lang="en-US" sz="1600" dirty="0" smtClean="0"/>
          </a:p>
          <a:p>
            <a:pPr marL="0" indent="0">
              <a:buNone/>
            </a:pPr>
            <a:r>
              <a:rPr lang="en-US" sz="1600" dirty="0" smtClean="0"/>
              <a:t>Source:</a:t>
            </a:r>
          </a:p>
          <a:p>
            <a:pPr marL="0" indent="0">
              <a:buNone/>
            </a:pPr>
            <a:r>
              <a:rPr lang="en-US" sz="1600" dirty="0" smtClean="0"/>
              <a:t>Timmons, J., Wills, J., Kemp, J., </a:t>
            </a:r>
            <a:r>
              <a:rPr lang="en-US" sz="1600" dirty="0" err="1" smtClean="0"/>
              <a:t>Basha</a:t>
            </a:r>
            <a:r>
              <a:rPr lang="en-US" sz="1600" dirty="0" smtClean="0"/>
              <a:t>, R., Rooney, M. (2010). </a:t>
            </a:r>
            <a:r>
              <a:rPr lang="en-US" sz="1600" i="1" dirty="0" smtClean="0"/>
              <a:t>Charting the Course: 	Supporting the Career Development if Youth with Learning Disabilities.</a:t>
            </a:r>
            <a:r>
              <a:rPr lang="en-US" sz="1600" dirty="0" smtClean="0"/>
              <a:t> 	Washington, DC: Institute for Educational Leadership, National Collaborative on 	Workforce Disability.</a:t>
            </a:r>
          </a:p>
        </p:txBody>
      </p:sp>
    </p:spTree>
    <p:extLst>
      <p:ext uri="{BB962C8B-B14F-4D97-AF65-F5344CB8AC3E}">
        <p14:creationId xmlns:p14="http://schemas.microsoft.com/office/powerpoint/2010/main" val="134787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a:bodyPr>
          <a:lstStyle/>
          <a:p>
            <a:pPr algn="ctr"/>
            <a:r>
              <a:rPr lang="en-US" sz="4000" dirty="0" smtClean="0"/>
              <a:t>Self-Determination &amp; Self-Advocacy</a:t>
            </a:r>
            <a:endParaRPr lang="en-US" sz="4000" dirty="0"/>
          </a:p>
        </p:txBody>
      </p:sp>
      <p:sp>
        <p:nvSpPr>
          <p:cNvPr id="3" name="Content Placeholder 2"/>
          <p:cNvSpPr>
            <a:spLocks noGrp="1"/>
          </p:cNvSpPr>
          <p:nvPr>
            <p:ph idx="1"/>
          </p:nvPr>
        </p:nvSpPr>
        <p:spPr/>
        <p:txBody>
          <a:bodyPr>
            <a:normAutofit fontScale="92500" lnSpcReduction="20000"/>
          </a:bodyPr>
          <a:lstStyle/>
          <a:p>
            <a:r>
              <a:rPr lang="en-US" dirty="0"/>
              <a:t>Self-Determination: combines informed choice with “skills, knowledge, and beliefs to enable a person to engage in goal-directed, self-regulated, autonomous behavior. An understanding of one’s strengths and limitations together with a belief in oneself as capable</a:t>
            </a:r>
            <a:r>
              <a:rPr lang="en-US" dirty="0" smtClean="0"/>
              <a:t>…”</a:t>
            </a:r>
          </a:p>
          <a:p>
            <a:pPr marL="0" indent="0">
              <a:buNone/>
            </a:pPr>
            <a:endParaRPr lang="en-US" dirty="0"/>
          </a:p>
          <a:p>
            <a:r>
              <a:rPr lang="en-US" dirty="0"/>
              <a:t>Self-Advocacy</a:t>
            </a:r>
            <a:r>
              <a:rPr lang="en-US" dirty="0" smtClean="0"/>
              <a:t>: Taking action on one’s own behalf, determining one’s rights and responsibilities, and knowing when and how to speak out.</a:t>
            </a:r>
          </a:p>
          <a:p>
            <a:endParaRPr lang="en-US" dirty="0" smtClean="0"/>
          </a:p>
          <a:p>
            <a:pPr marL="0" indent="0">
              <a:buNone/>
            </a:pPr>
            <a:r>
              <a:rPr lang="en-US" sz="1700" dirty="0"/>
              <a:t>Source:</a:t>
            </a:r>
          </a:p>
          <a:p>
            <a:pPr marL="0" indent="0">
              <a:buNone/>
            </a:pPr>
            <a:r>
              <a:rPr lang="en-US" sz="1700" dirty="0"/>
              <a:t>Timmons, J., Wills, J., Kemp, J., </a:t>
            </a:r>
            <a:r>
              <a:rPr lang="en-US" sz="1700" dirty="0" err="1"/>
              <a:t>Basha</a:t>
            </a:r>
            <a:r>
              <a:rPr lang="en-US" sz="1700" dirty="0"/>
              <a:t>, R., Rooney, M. (2010). </a:t>
            </a:r>
            <a:r>
              <a:rPr lang="en-US" sz="1700" i="1" dirty="0"/>
              <a:t>Charting the Course: 	Supporting the Career Development if Youth with Learning Disabilities.</a:t>
            </a:r>
            <a:r>
              <a:rPr lang="en-US" sz="1700" dirty="0"/>
              <a:t> 	Washington, DC: Institute for Educational Leadership, National Collaborative on 	Workforce Disability.</a:t>
            </a:r>
          </a:p>
          <a:p>
            <a:pPr marL="0" indent="0">
              <a:buNone/>
            </a:pPr>
            <a:endParaRPr lang="en-US" dirty="0"/>
          </a:p>
          <a:p>
            <a:endParaRPr lang="en-US" dirty="0"/>
          </a:p>
        </p:txBody>
      </p:sp>
    </p:spTree>
    <p:extLst>
      <p:ext uri="{BB962C8B-B14F-4D97-AF65-F5344CB8AC3E}">
        <p14:creationId xmlns:p14="http://schemas.microsoft.com/office/powerpoint/2010/main" val="291941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ctr"/>
            <a:r>
              <a:rPr lang="en-US" dirty="0" smtClean="0"/>
              <a:t>Strategies for Self-Determination and Self-Advocacy</a:t>
            </a:r>
            <a:endParaRPr lang="en-US" dirty="0"/>
          </a:p>
        </p:txBody>
      </p:sp>
      <p:sp>
        <p:nvSpPr>
          <p:cNvPr id="3" name="Content Placeholder 2"/>
          <p:cNvSpPr>
            <a:spLocks noGrp="1"/>
          </p:cNvSpPr>
          <p:nvPr>
            <p:ph idx="1"/>
          </p:nvPr>
        </p:nvSpPr>
        <p:spPr>
          <a:xfrm>
            <a:off x="457200" y="1935480"/>
            <a:ext cx="8229600" cy="4617720"/>
          </a:xfrm>
        </p:spPr>
        <p:txBody>
          <a:bodyPr/>
          <a:lstStyle/>
          <a:p>
            <a:r>
              <a:rPr lang="en-US" sz="2200" dirty="0" smtClean="0"/>
              <a:t>Job Sampling</a:t>
            </a:r>
          </a:p>
          <a:p>
            <a:endParaRPr lang="en-US" sz="2200" dirty="0"/>
          </a:p>
          <a:p>
            <a:r>
              <a:rPr lang="en-US" sz="2200" dirty="0" smtClean="0"/>
              <a:t>Self-Evaluations and Self-Reflections</a:t>
            </a:r>
          </a:p>
          <a:p>
            <a:endParaRPr lang="en-US" sz="2200" dirty="0"/>
          </a:p>
          <a:p>
            <a:r>
              <a:rPr lang="en-US" sz="2200" dirty="0" smtClean="0"/>
              <a:t>Reviewing Data</a:t>
            </a:r>
          </a:p>
          <a:p>
            <a:endParaRPr lang="en-US" sz="2200" dirty="0"/>
          </a:p>
          <a:p>
            <a:r>
              <a:rPr lang="en-US" sz="2200" dirty="0" smtClean="0"/>
              <a:t>Role Playing </a:t>
            </a:r>
          </a:p>
          <a:p>
            <a:endParaRPr lang="en-US" sz="2200" dirty="0"/>
          </a:p>
          <a:p>
            <a:r>
              <a:rPr lang="en-US" sz="2200" dirty="0" smtClean="0"/>
              <a:t>Mock Interviews</a:t>
            </a:r>
          </a:p>
          <a:p>
            <a:endParaRPr lang="en-US" dirty="0" smtClean="0"/>
          </a:p>
          <a:p>
            <a:r>
              <a:rPr lang="en-US" sz="2200" dirty="0" smtClean="0"/>
              <a:t>Supportive Environment</a:t>
            </a:r>
            <a:endParaRPr lang="en-US" sz="2200" dirty="0"/>
          </a:p>
          <a:p>
            <a:endParaRPr lang="en-US" dirty="0" smtClean="0"/>
          </a:p>
          <a:p>
            <a:pPr marL="0" indent="0">
              <a:buNone/>
            </a:pPr>
            <a:endParaRPr lang="en-US" dirty="0"/>
          </a:p>
        </p:txBody>
      </p:sp>
    </p:spTree>
    <p:extLst>
      <p:ext uri="{BB962C8B-B14F-4D97-AF65-F5344CB8AC3E}">
        <p14:creationId xmlns:p14="http://schemas.microsoft.com/office/powerpoint/2010/main" val="348127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pPr algn="ctr"/>
            <a:r>
              <a:rPr lang="en-US" dirty="0" smtClean="0"/>
              <a:t>Supporting Individuals with Learning Disabilities</a:t>
            </a:r>
            <a:endParaRPr lang="en-US" dirty="0"/>
          </a:p>
        </p:txBody>
      </p:sp>
      <p:sp>
        <p:nvSpPr>
          <p:cNvPr id="3" name="Content Placeholder 2"/>
          <p:cNvSpPr>
            <a:spLocks noGrp="1"/>
          </p:cNvSpPr>
          <p:nvPr>
            <p:ph idx="1"/>
          </p:nvPr>
        </p:nvSpPr>
        <p:spPr>
          <a:xfrm>
            <a:off x="457200" y="2514600"/>
            <a:ext cx="7772400" cy="4343400"/>
          </a:xfrm>
        </p:spPr>
        <p:txBody>
          <a:bodyPr numCol="2">
            <a:normAutofit lnSpcReduction="10000"/>
          </a:bodyPr>
          <a:lstStyle/>
          <a:p>
            <a:pPr>
              <a:buFont typeface="Arial" panose="020B0604020202020204" pitchFamily="34" charset="0"/>
              <a:buChar char="•"/>
            </a:pPr>
            <a:r>
              <a:rPr lang="en-US" dirty="0" smtClean="0"/>
              <a:t>Workplace Vocabulary</a:t>
            </a:r>
          </a:p>
          <a:p>
            <a:pPr marL="0" indent="0">
              <a:buNone/>
            </a:pPr>
            <a:endParaRPr lang="en-US" dirty="0" smtClean="0"/>
          </a:p>
          <a:p>
            <a:pPr>
              <a:buFont typeface="Arial" panose="020B0604020202020204" pitchFamily="34" charset="0"/>
              <a:buChar char="•"/>
            </a:pPr>
            <a:r>
              <a:rPr lang="en-US" dirty="0" smtClean="0"/>
              <a:t>Filling out Job Application</a:t>
            </a:r>
          </a:p>
          <a:p>
            <a:pPr marL="0" indent="0">
              <a:buNone/>
            </a:pPr>
            <a:endParaRPr lang="en-US" dirty="0" smtClean="0"/>
          </a:p>
          <a:p>
            <a:pPr>
              <a:buFont typeface="Arial" panose="020B0604020202020204" pitchFamily="34" charset="0"/>
              <a:buChar char="•"/>
            </a:pPr>
            <a:r>
              <a:rPr lang="en-US" dirty="0" smtClean="0"/>
              <a:t>Writing a Resume</a:t>
            </a:r>
          </a:p>
          <a:p>
            <a:pPr>
              <a:buFont typeface="Arial" panose="020B0604020202020204" pitchFamily="34" charset="0"/>
              <a:buChar char="•"/>
            </a:pPr>
            <a:endParaRPr lang="en-US" dirty="0"/>
          </a:p>
          <a:p>
            <a:pPr>
              <a:buFont typeface="Arial" panose="020B0604020202020204" pitchFamily="34" charset="0"/>
              <a:buChar char="•"/>
            </a:pPr>
            <a:r>
              <a:rPr lang="en-US" dirty="0" smtClean="0"/>
              <a:t>Travel Training/Driver’s License  </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Financial Skills</a:t>
            </a:r>
          </a:p>
          <a:p>
            <a:pPr marL="0" indent="0">
              <a:buNone/>
            </a:pPr>
            <a:endParaRPr lang="en-US" dirty="0"/>
          </a:p>
          <a:p>
            <a:pPr>
              <a:buFont typeface="Arial" panose="020B0604020202020204" pitchFamily="34" charset="0"/>
              <a:buChar char="•"/>
            </a:pPr>
            <a:r>
              <a:rPr lang="en-US" dirty="0" smtClean="0"/>
              <a:t>Technology</a:t>
            </a:r>
          </a:p>
          <a:p>
            <a:pPr>
              <a:buFont typeface="Arial" panose="020B0604020202020204" pitchFamily="34" charset="0"/>
              <a:buChar char="•"/>
            </a:pPr>
            <a:endParaRPr lang="en-US" dirty="0"/>
          </a:p>
          <a:p>
            <a:pPr>
              <a:buFont typeface="Arial" panose="020B0604020202020204" pitchFamily="34" charset="0"/>
              <a:buChar char="•"/>
            </a:pPr>
            <a:r>
              <a:rPr lang="en-US" dirty="0" smtClean="0"/>
              <a:t>Time Management</a:t>
            </a:r>
          </a:p>
          <a:p>
            <a:pPr>
              <a:buFont typeface="Arial" panose="020B0604020202020204" pitchFamily="34" charset="0"/>
              <a:buChar char="•"/>
            </a:pPr>
            <a:endParaRPr lang="en-US" dirty="0"/>
          </a:p>
          <a:p>
            <a:pPr>
              <a:buFont typeface="Arial" panose="020B0604020202020204" pitchFamily="34" charset="0"/>
              <a:buChar char="•"/>
            </a:pPr>
            <a:r>
              <a:rPr lang="en-US" dirty="0" smtClean="0"/>
              <a:t>Communication</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TextBox 3"/>
          <p:cNvSpPr txBox="1"/>
          <p:nvPr/>
        </p:nvSpPr>
        <p:spPr>
          <a:xfrm>
            <a:off x="685800" y="1981200"/>
            <a:ext cx="7772400" cy="769441"/>
          </a:xfrm>
          <a:prstGeom prst="rect">
            <a:avLst/>
          </a:prstGeom>
          <a:noFill/>
        </p:spPr>
        <p:txBody>
          <a:bodyPr wrap="square" rtlCol="0">
            <a:spAutoFit/>
          </a:bodyPr>
          <a:lstStyle/>
          <a:p>
            <a:r>
              <a:rPr lang="en-US" sz="2600" b="1" dirty="0"/>
              <a:t>Boosting Vocational and Community Literacy:</a:t>
            </a:r>
          </a:p>
          <a:p>
            <a:endParaRPr lang="en-US" dirty="0"/>
          </a:p>
        </p:txBody>
      </p:sp>
    </p:spTree>
    <p:extLst>
      <p:ext uri="{BB962C8B-B14F-4D97-AF65-F5344CB8AC3E}">
        <p14:creationId xmlns:p14="http://schemas.microsoft.com/office/powerpoint/2010/main" val="2928566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1000"/>
                                        <p:tgtEl>
                                          <p:spTgt spid="3">
                                            <p:txEl>
                                              <p:pRg st="10" end="10"/>
                                            </p:txEl>
                                          </p:spTgt>
                                        </p:tgtEl>
                                      </p:cBhvr>
                                    </p:animEffect>
                                    <p:anim calcmode="lin" valueType="num">
                                      <p:cBhvr>
                                        <p:cTn id="5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Effect transition="in" filter="fade">
                                      <p:cBhvr>
                                        <p:cTn id="56" dur="1000"/>
                                        <p:tgtEl>
                                          <p:spTgt spid="3">
                                            <p:txEl>
                                              <p:pRg st="12" end="12"/>
                                            </p:txEl>
                                          </p:spTgt>
                                        </p:tgtEl>
                                      </p:cBhvr>
                                    </p:animEffect>
                                    <p:anim calcmode="lin" valueType="num">
                                      <p:cBhvr>
                                        <p:cTn id="57"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Effect transition="in" filter="fade">
                                      <p:cBhvr>
                                        <p:cTn id="63" dur="1000"/>
                                        <p:tgtEl>
                                          <p:spTgt spid="3">
                                            <p:txEl>
                                              <p:pRg st="14" end="14"/>
                                            </p:txEl>
                                          </p:spTgt>
                                        </p:tgtEl>
                                      </p:cBhvr>
                                    </p:animEffect>
                                    <p:anim calcmode="lin" valueType="num">
                                      <p:cBhvr>
                                        <p:cTn id="64"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685800"/>
            <a:ext cx="6251007" cy="707886"/>
          </a:xfrm>
          <a:prstGeom prst="rect">
            <a:avLst/>
          </a:prstGeom>
          <a:noFill/>
        </p:spPr>
        <p:txBody>
          <a:bodyPr wrap="none" lIns="91440" tIns="45720" rIns="91440" bIns="45720">
            <a:spAutoFit/>
          </a:bodyPr>
          <a:lstStyle/>
          <a:p>
            <a:pPr algn="ctr"/>
            <a:r>
              <a:rPr lang="en-US"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Rubric for movement:</a:t>
            </a:r>
            <a:endParaRPr lang="en-US"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926817376"/>
              </p:ext>
            </p:extLst>
          </p:nvPr>
        </p:nvGraphicFramePr>
        <p:xfrm>
          <a:off x="1295400" y="1445911"/>
          <a:ext cx="5943601" cy="5479523"/>
        </p:xfrm>
        <a:graphic>
          <a:graphicData uri="http://schemas.openxmlformats.org/drawingml/2006/table">
            <a:tbl>
              <a:tblPr firstRow="1" firstCol="1" lastRow="1" lastCol="1" bandRow="1" bandCol="1"/>
              <a:tblGrid>
                <a:gridCol w="1592391"/>
                <a:gridCol w="1148636"/>
                <a:gridCol w="1130321"/>
                <a:gridCol w="989030"/>
                <a:gridCol w="1083223"/>
              </a:tblGrid>
              <a:tr h="326348">
                <a:tc gridSpan="5">
                  <a:txBody>
                    <a:bodyPr/>
                    <a:lstStyle/>
                    <a:p>
                      <a:pPr marL="0" marR="0" algn="ctr">
                        <a:lnSpc>
                          <a:spcPct val="115000"/>
                        </a:lnSpc>
                        <a:spcBef>
                          <a:spcPts val="0"/>
                        </a:spcBef>
                        <a:spcAft>
                          <a:spcPts val="0"/>
                        </a:spcAft>
                      </a:pPr>
                      <a:r>
                        <a:rPr lang="en-US" sz="800" b="1" dirty="0">
                          <a:effectLst/>
                          <a:latin typeface="Times New Roman"/>
                          <a:ea typeface="Times New Roman"/>
                        </a:rPr>
                        <a:t>Corporate Classroom Rubric for Movement from CCSD location to Corporate Location</a:t>
                      </a:r>
                      <a:endParaRPr lang="en-US" sz="800" dirty="0">
                        <a:effectLst/>
                        <a:latin typeface="Times New Roman"/>
                        <a:ea typeface="Times New Roman"/>
                      </a:endParaRPr>
                    </a:p>
                    <a:p>
                      <a:pPr marL="0" marR="0">
                        <a:lnSpc>
                          <a:spcPct val="115000"/>
                        </a:lnSpc>
                        <a:spcBef>
                          <a:spcPts val="0"/>
                        </a:spcBef>
                        <a:spcAft>
                          <a:spcPts val="0"/>
                        </a:spcAft>
                      </a:pPr>
                      <a:r>
                        <a:rPr lang="en-US" sz="800" dirty="0">
                          <a:effectLst/>
                          <a:latin typeface="Times New Roman"/>
                          <a:ea typeface="Times New Roman"/>
                        </a:rPr>
                        <a:t>Intern Name:                                                                                          Date:</a:t>
                      </a:r>
                    </a:p>
                    <a:p>
                      <a:pPr marL="0" marR="0">
                        <a:lnSpc>
                          <a:spcPct val="115000"/>
                        </a:lnSpc>
                        <a:spcBef>
                          <a:spcPts val="0"/>
                        </a:spcBef>
                        <a:spcAft>
                          <a:spcPts val="0"/>
                        </a:spcAft>
                      </a:pPr>
                      <a:r>
                        <a:rPr lang="en-US" sz="800" dirty="0">
                          <a:effectLst/>
                          <a:latin typeface="Times New Roman"/>
                          <a:ea typeface="Times New Roman"/>
                        </a:rPr>
                        <a:t> </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8783">
                <a:tc>
                  <a:txBody>
                    <a:bodyPr/>
                    <a:lstStyle/>
                    <a:p>
                      <a:pPr marL="0" marR="0">
                        <a:lnSpc>
                          <a:spcPct val="115000"/>
                        </a:lnSpc>
                        <a:spcBef>
                          <a:spcPts val="0"/>
                        </a:spcBef>
                        <a:spcAft>
                          <a:spcPts val="0"/>
                        </a:spcAft>
                      </a:pPr>
                      <a:r>
                        <a:rPr lang="en-US" sz="800">
                          <a:effectLst/>
                          <a:latin typeface="Times New Roman"/>
                          <a:ea typeface="Times New Roman"/>
                        </a:rPr>
                        <a:t> </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Times New Roman"/>
                          <a:ea typeface="Times New Roman"/>
                        </a:rPr>
                        <a:t>5</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Times New Roman"/>
                          <a:ea typeface="Times New Roman"/>
                        </a:rPr>
                        <a:t>10</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Times New Roman"/>
                          <a:ea typeface="Times New Roman"/>
                        </a:rPr>
                        <a:t>15</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Times New Roman"/>
                          <a:ea typeface="Times New Roman"/>
                        </a:rPr>
                        <a:t>20</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35">
                <a:tc>
                  <a:txBody>
                    <a:bodyPr/>
                    <a:lstStyle/>
                    <a:p>
                      <a:pPr marL="0" marR="0" algn="ctr">
                        <a:lnSpc>
                          <a:spcPct val="115000"/>
                        </a:lnSpc>
                        <a:spcBef>
                          <a:spcPts val="0"/>
                        </a:spcBef>
                        <a:spcAft>
                          <a:spcPts val="0"/>
                        </a:spcAft>
                      </a:pPr>
                      <a:r>
                        <a:rPr lang="en-US" sz="800" b="1">
                          <a:effectLst/>
                          <a:latin typeface="Times New Roman"/>
                          <a:ea typeface="Times New Roman"/>
                        </a:rPr>
                        <a:t> </a:t>
                      </a:r>
                      <a:endParaRPr lang="en-US" sz="800">
                        <a:effectLst/>
                        <a:latin typeface="Times New Roman"/>
                        <a:ea typeface="Times New Roman"/>
                      </a:endParaRPr>
                    </a:p>
                    <a:p>
                      <a:pPr marL="0" marR="0">
                        <a:lnSpc>
                          <a:spcPct val="115000"/>
                        </a:lnSpc>
                        <a:spcBef>
                          <a:spcPts val="0"/>
                        </a:spcBef>
                        <a:spcAft>
                          <a:spcPts val="0"/>
                        </a:spcAft>
                      </a:pPr>
                      <a:r>
                        <a:rPr lang="en-US" sz="800" b="1">
                          <a:effectLst/>
                          <a:latin typeface="Times New Roman"/>
                          <a:ea typeface="Times New Roman"/>
                        </a:rPr>
                        <a:t>WORK RELATED BEHAVIORS SCORE</a:t>
                      </a:r>
                      <a:endParaRPr lang="en-US" sz="800">
                        <a:effectLst/>
                        <a:latin typeface="Times New Roman"/>
                        <a:ea typeface="Times New Roman"/>
                      </a:endParaRP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Times New Roman"/>
                          <a:ea typeface="Times New Roman"/>
                        </a:rPr>
                        <a:t>Intern has an overall WRB score of below 70%</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Times New Roman"/>
                          <a:ea typeface="Times New Roman"/>
                        </a:rPr>
                        <a:t>Intern has an overall WRB score of 70% to 75%</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Times New Roman"/>
                          <a:ea typeface="Times New Roman"/>
                        </a:rPr>
                        <a:t>Intern has as an overall WRB score of 75% to 80%</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Times New Roman"/>
                          <a:ea typeface="Times New Roman"/>
                        </a:rPr>
                        <a:t>Intern has as an overall  WRB score of 80% or higher</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1659">
                <a:tc>
                  <a:txBody>
                    <a:bodyPr/>
                    <a:lstStyle/>
                    <a:p>
                      <a:pPr marL="0" marR="0">
                        <a:lnSpc>
                          <a:spcPct val="115000"/>
                        </a:lnSpc>
                        <a:spcBef>
                          <a:spcPts val="0"/>
                        </a:spcBef>
                        <a:spcAft>
                          <a:spcPts val="0"/>
                        </a:spcAft>
                      </a:pPr>
                      <a:r>
                        <a:rPr lang="en-US" sz="800" b="1" cap="small">
                          <a:effectLst/>
                          <a:latin typeface="Times New Roman"/>
                          <a:ea typeface="Times New Roman"/>
                        </a:rPr>
                        <a:t>DESIRE TO CONTINUE IN PROGRAM AND BECOME EMPLOYED</a:t>
                      </a:r>
                      <a:endParaRPr lang="en-US" sz="800">
                        <a:effectLst/>
                        <a:latin typeface="Times New Roman"/>
                        <a:ea typeface="Times New Roman"/>
                      </a:endParaRPr>
                    </a:p>
                  </a:txBody>
                  <a:tcPr marL="40452" marR="404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Times New Roman"/>
                          <a:ea typeface="Times New Roman"/>
                        </a:rPr>
                        <a:t>Intern has no desire to continue in this program and is not interested in employment.</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Times New Roman"/>
                          <a:ea typeface="Times New Roman"/>
                        </a:rPr>
                        <a:t>Intern has little desire to continue in this program and is interested in obtaining some type of employment.</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Times New Roman"/>
                          <a:ea typeface="Times New Roman"/>
                        </a:rPr>
                        <a:t>Intern has a desire to continue in this program and is interested in some type of employment.</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Times New Roman"/>
                          <a:ea typeface="Times New Roman"/>
                        </a:rPr>
                        <a:t>Intern has as a strong desire to continue in this program and obtain full time employment with benefits</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839">
                <a:tc>
                  <a:txBody>
                    <a:bodyPr/>
                    <a:lstStyle/>
                    <a:p>
                      <a:pPr marL="0" marR="0" algn="ctr">
                        <a:lnSpc>
                          <a:spcPct val="115000"/>
                        </a:lnSpc>
                        <a:spcBef>
                          <a:spcPts val="0"/>
                        </a:spcBef>
                        <a:spcAft>
                          <a:spcPts val="0"/>
                        </a:spcAft>
                      </a:pPr>
                      <a:r>
                        <a:rPr lang="en-US" sz="800" b="1" cap="small">
                          <a:effectLst/>
                          <a:latin typeface="Times New Roman"/>
                          <a:ea typeface="Times New Roman"/>
                        </a:rPr>
                        <a:t> </a:t>
                      </a:r>
                      <a:endParaRPr lang="en-US" sz="800">
                        <a:effectLst/>
                        <a:latin typeface="Times New Roman"/>
                        <a:ea typeface="Times New Roman"/>
                      </a:endParaRPr>
                    </a:p>
                    <a:p>
                      <a:pPr marL="0" marR="0" algn="ctr">
                        <a:lnSpc>
                          <a:spcPct val="115000"/>
                        </a:lnSpc>
                        <a:spcBef>
                          <a:spcPts val="0"/>
                        </a:spcBef>
                        <a:spcAft>
                          <a:spcPts val="0"/>
                        </a:spcAft>
                      </a:pPr>
                      <a:r>
                        <a:rPr lang="en-US" sz="800" b="1" cap="small">
                          <a:effectLst/>
                          <a:latin typeface="Times New Roman"/>
                          <a:ea typeface="Times New Roman"/>
                        </a:rPr>
                        <a:t>Attendance/punctuality</a:t>
                      </a:r>
                      <a:endParaRPr lang="en-US" sz="800">
                        <a:effectLst/>
                        <a:latin typeface="Times New Roman"/>
                        <a:ea typeface="Times New Roman"/>
                      </a:endParaRPr>
                    </a:p>
                    <a:p>
                      <a:pPr marL="0" marR="0" algn="ctr">
                        <a:lnSpc>
                          <a:spcPct val="115000"/>
                        </a:lnSpc>
                        <a:spcBef>
                          <a:spcPts val="0"/>
                        </a:spcBef>
                        <a:spcAft>
                          <a:spcPts val="0"/>
                        </a:spcAft>
                      </a:pPr>
                      <a:r>
                        <a:rPr lang="en-US" sz="800" b="1" cap="small">
                          <a:effectLst/>
                          <a:latin typeface="Times New Roman"/>
                          <a:ea typeface="Times New Roman"/>
                        </a:rPr>
                        <a:t> </a:t>
                      </a:r>
                      <a:endParaRPr lang="en-US" sz="800">
                        <a:effectLst/>
                        <a:latin typeface="Times New Roman"/>
                        <a:ea typeface="Times New Roman"/>
                      </a:endParaRPr>
                    </a:p>
                    <a:p>
                      <a:pPr marL="0" marR="0">
                        <a:lnSpc>
                          <a:spcPct val="115000"/>
                        </a:lnSpc>
                        <a:spcBef>
                          <a:spcPts val="0"/>
                        </a:spcBef>
                        <a:spcAft>
                          <a:spcPts val="0"/>
                        </a:spcAft>
                      </a:pPr>
                      <a:r>
                        <a:rPr lang="en-US" sz="800" b="1" cap="small">
                          <a:effectLst/>
                          <a:latin typeface="Times New Roman"/>
                          <a:ea typeface="Times New Roman"/>
                        </a:rPr>
                        <a:t> </a:t>
                      </a:r>
                      <a:endParaRPr lang="en-US" sz="800">
                        <a:effectLst/>
                        <a:latin typeface="Times New Roman"/>
                        <a:ea typeface="Times New Roman"/>
                      </a:endParaRPr>
                    </a:p>
                  </a:txBody>
                  <a:tcPr marL="40452" marR="404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Times New Roman"/>
                          <a:ea typeface="Times New Roman"/>
                        </a:rPr>
                        <a:t>Intern has more than 5 unexcused absences and/or tardies</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Times New Roman"/>
                          <a:ea typeface="Times New Roman"/>
                        </a:rPr>
                        <a:t>Intern has 3 to 5 unexcused absences and/or </a:t>
                      </a:r>
                      <a:r>
                        <a:rPr lang="en-US" sz="800" dirty="0" err="1">
                          <a:effectLst/>
                          <a:latin typeface="Times New Roman"/>
                          <a:ea typeface="Times New Roman"/>
                        </a:rPr>
                        <a:t>tardies</a:t>
                      </a:r>
                      <a:endParaRPr lang="en-US" sz="800" dirty="0">
                        <a:effectLst/>
                        <a:latin typeface="Times New Roman"/>
                        <a:ea typeface="Times New Roman"/>
                      </a:endParaRP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Times New Roman"/>
                          <a:ea typeface="Times New Roman"/>
                        </a:rPr>
                        <a:t>Intern has 1 or 2 unexcused absences and/or </a:t>
                      </a:r>
                      <a:r>
                        <a:rPr lang="en-US" sz="800" dirty="0" err="1">
                          <a:effectLst/>
                          <a:latin typeface="Times New Roman"/>
                          <a:ea typeface="Times New Roman"/>
                        </a:rPr>
                        <a:t>tardies</a:t>
                      </a:r>
                      <a:endParaRPr lang="en-US" sz="800" dirty="0">
                        <a:effectLst/>
                        <a:latin typeface="Times New Roman"/>
                        <a:ea typeface="Times New Roman"/>
                      </a:endParaRP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Times New Roman"/>
                          <a:ea typeface="Times New Roman"/>
                        </a:rPr>
                        <a:t>Intern has no unexcused absences and no unexcused tardies</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7436">
                <a:tc>
                  <a:txBody>
                    <a:bodyPr/>
                    <a:lstStyle/>
                    <a:p>
                      <a:pPr marL="0" marR="0" algn="ctr">
                        <a:lnSpc>
                          <a:spcPct val="115000"/>
                        </a:lnSpc>
                        <a:spcBef>
                          <a:spcPts val="0"/>
                        </a:spcBef>
                        <a:spcAft>
                          <a:spcPts val="0"/>
                        </a:spcAft>
                      </a:pPr>
                      <a:r>
                        <a:rPr lang="en-US" sz="800" b="1" cap="small">
                          <a:effectLst/>
                          <a:latin typeface="Times New Roman"/>
                          <a:ea typeface="Times New Roman"/>
                        </a:rPr>
                        <a:t>Professional BEHAVIOR AND Appearance</a:t>
                      </a:r>
                      <a:endParaRPr lang="en-US" sz="800">
                        <a:effectLst/>
                        <a:latin typeface="Times New Roman"/>
                        <a:ea typeface="Times New Roman"/>
                      </a:endParaRPr>
                    </a:p>
                  </a:txBody>
                  <a:tcPr marL="40452" marR="404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Times New Roman"/>
                          <a:ea typeface="Times New Roman"/>
                        </a:rPr>
                        <a:t>Intern consistently comes poorly groomed, does not follow required dress code and displays inappropriate behaviors for a corporate setting.</a:t>
                      </a:r>
                    </a:p>
                    <a:p>
                      <a:pPr marL="0" marR="0">
                        <a:lnSpc>
                          <a:spcPct val="115000"/>
                        </a:lnSpc>
                        <a:spcBef>
                          <a:spcPts val="0"/>
                        </a:spcBef>
                        <a:spcAft>
                          <a:spcPts val="0"/>
                        </a:spcAft>
                      </a:pPr>
                      <a:r>
                        <a:rPr lang="en-US" sz="800">
                          <a:effectLst/>
                          <a:latin typeface="Times New Roman"/>
                          <a:ea typeface="Times New Roman"/>
                        </a:rPr>
                        <a:t> </a:t>
                      </a:r>
                    </a:p>
                    <a:p>
                      <a:pPr marL="0" marR="0">
                        <a:lnSpc>
                          <a:spcPct val="115000"/>
                        </a:lnSpc>
                        <a:spcBef>
                          <a:spcPts val="0"/>
                        </a:spcBef>
                        <a:spcAft>
                          <a:spcPts val="0"/>
                        </a:spcAft>
                      </a:pPr>
                      <a:r>
                        <a:rPr lang="en-US" sz="800">
                          <a:effectLst/>
                          <a:latin typeface="Times New Roman"/>
                          <a:ea typeface="Times New Roman"/>
                        </a:rPr>
                        <a:t> </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Times New Roman"/>
                          <a:ea typeface="Times New Roman"/>
                        </a:rPr>
                        <a:t>Intern sometimes comes well groomed and follows required dress code some of the time/Sometimes displays appropriate behavior for a corporate setting</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Times New Roman"/>
                          <a:ea typeface="Times New Roman"/>
                        </a:rPr>
                        <a:t>Intern comes well groomed and follows required dress code most of the time/Usually displays appropriate behavior for a corporate setting</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Times New Roman"/>
                          <a:ea typeface="Times New Roman"/>
                        </a:rPr>
                        <a:t>Intern comes well-groomed and follows required dress code each day/Consistently displays appropriate behavior for a corporate setting</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4147">
                <a:tc>
                  <a:txBody>
                    <a:bodyPr/>
                    <a:lstStyle/>
                    <a:p>
                      <a:pPr marL="0" marR="0" algn="ctr">
                        <a:lnSpc>
                          <a:spcPct val="115000"/>
                        </a:lnSpc>
                        <a:spcBef>
                          <a:spcPts val="0"/>
                        </a:spcBef>
                        <a:spcAft>
                          <a:spcPts val="0"/>
                        </a:spcAft>
                      </a:pPr>
                      <a:r>
                        <a:rPr lang="en-US" sz="800" b="1" cap="small">
                          <a:effectLst/>
                          <a:latin typeface="Times New Roman"/>
                          <a:ea typeface="Times New Roman"/>
                        </a:rPr>
                        <a:t>adult independence skills displayed by intern and supported by parents</a:t>
                      </a:r>
                      <a:endParaRPr lang="en-US" sz="800">
                        <a:effectLst/>
                        <a:latin typeface="Times New Roman"/>
                        <a:ea typeface="Times New Roman"/>
                      </a:endParaRPr>
                    </a:p>
                  </a:txBody>
                  <a:tcPr marL="40452" marR="404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Times New Roman"/>
                          <a:ea typeface="Times New Roman"/>
                        </a:rPr>
                        <a:t>Intern does not display independence skills/Parents do not encourage adult independence skills and have not been supportive in setting up a reliable mode of transportation</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Times New Roman"/>
                          <a:ea typeface="Times New Roman"/>
                        </a:rPr>
                        <a:t>Intern displays independence skills some of the time/ Parents encourage adult independence skills some of the time and have been somewhat supportive in setting up reliable transportation </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Times New Roman"/>
                          <a:ea typeface="Times New Roman"/>
                        </a:rPr>
                        <a:t>Intern displays independence skills most of the time/ Parents encourage adult independence skills most of the time and have been supportive in setting up reliable transportation</a:t>
                      </a:r>
                    </a:p>
                    <a:p>
                      <a:pPr marL="0" marR="0" algn="ctr">
                        <a:lnSpc>
                          <a:spcPct val="115000"/>
                        </a:lnSpc>
                        <a:spcBef>
                          <a:spcPts val="0"/>
                        </a:spcBef>
                        <a:spcAft>
                          <a:spcPts val="0"/>
                        </a:spcAft>
                      </a:pPr>
                      <a:r>
                        <a:rPr lang="en-US" sz="800" dirty="0">
                          <a:effectLst/>
                          <a:latin typeface="Times New Roman"/>
                          <a:ea typeface="Times New Roman"/>
                        </a:rPr>
                        <a:t> </a:t>
                      </a:r>
                    </a:p>
                    <a:p>
                      <a:pPr marL="0" marR="0" algn="ctr">
                        <a:lnSpc>
                          <a:spcPct val="115000"/>
                        </a:lnSpc>
                        <a:spcBef>
                          <a:spcPts val="0"/>
                        </a:spcBef>
                        <a:spcAft>
                          <a:spcPts val="0"/>
                        </a:spcAft>
                      </a:pPr>
                      <a:r>
                        <a:rPr lang="en-US" sz="800" dirty="0">
                          <a:effectLst/>
                          <a:latin typeface="Times New Roman"/>
                          <a:ea typeface="Times New Roman"/>
                        </a:rPr>
                        <a:t> </a:t>
                      </a:r>
                    </a:p>
                    <a:p>
                      <a:pPr marL="0" marR="0" algn="ctr">
                        <a:lnSpc>
                          <a:spcPct val="115000"/>
                        </a:lnSpc>
                        <a:spcBef>
                          <a:spcPts val="0"/>
                        </a:spcBef>
                        <a:spcAft>
                          <a:spcPts val="0"/>
                        </a:spcAft>
                      </a:pPr>
                      <a:r>
                        <a:rPr lang="en-US" sz="800" dirty="0">
                          <a:effectLst/>
                          <a:latin typeface="Times New Roman"/>
                          <a:ea typeface="Times New Roman"/>
                        </a:rPr>
                        <a:t> </a:t>
                      </a:r>
                    </a:p>
                    <a:p>
                      <a:pPr marL="0" marR="0" algn="ctr">
                        <a:lnSpc>
                          <a:spcPct val="115000"/>
                        </a:lnSpc>
                        <a:spcBef>
                          <a:spcPts val="0"/>
                        </a:spcBef>
                        <a:spcAft>
                          <a:spcPts val="0"/>
                        </a:spcAft>
                      </a:pPr>
                      <a:r>
                        <a:rPr lang="en-US" sz="800" dirty="0">
                          <a:effectLst/>
                          <a:latin typeface="Times New Roman"/>
                          <a:ea typeface="Times New Roman"/>
                        </a:rPr>
                        <a:t> </a:t>
                      </a:r>
                    </a:p>
                    <a:p>
                      <a:pPr marL="0" marR="0" algn="ctr">
                        <a:lnSpc>
                          <a:spcPct val="115000"/>
                        </a:lnSpc>
                        <a:spcBef>
                          <a:spcPts val="0"/>
                        </a:spcBef>
                        <a:spcAft>
                          <a:spcPts val="0"/>
                        </a:spcAft>
                      </a:pPr>
                      <a:r>
                        <a:rPr lang="en-US" sz="800" dirty="0">
                          <a:effectLst/>
                          <a:latin typeface="Times New Roman"/>
                          <a:ea typeface="Times New Roman"/>
                        </a:rPr>
                        <a:t> </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Times New Roman"/>
                          <a:ea typeface="Times New Roman"/>
                        </a:rPr>
                        <a:t>Intern displays independence skills consistently/Parents/Guardians encourage adult independence skills and have supported the intern in setting up a reliable mode of transportation</a:t>
                      </a:r>
                    </a:p>
                  </a:txBody>
                  <a:tcPr marL="40452" marR="404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92401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Corporate </a:t>
            </a:r>
            <a:r>
              <a:rPr lang="en-US" sz="2800" dirty="0" smtClean="0">
                <a:latin typeface="Times New Roman" panose="02020603050405020304" pitchFamily="18" charset="0"/>
                <a:cs typeface="Times New Roman" panose="02020603050405020304" pitchFamily="18" charset="0"/>
              </a:rPr>
              <a:t>Classroom </a:t>
            </a:r>
            <a:r>
              <a:rPr lang="en-US" sz="2800" dirty="0">
                <a:latin typeface="Times New Roman" panose="02020603050405020304" pitchFamily="18" charset="0"/>
                <a:cs typeface="Times New Roman" panose="02020603050405020304" pitchFamily="18" charset="0"/>
              </a:rPr>
              <a:t>provides a pathway for our interns to build a work experience resume for future employment and to increase </a:t>
            </a:r>
            <a:r>
              <a:rPr lang="en-US" sz="2800" dirty="0" smtClean="0">
                <a:latin typeface="Times New Roman" panose="02020603050405020304" pitchFamily="18" charset="0"/>
                <a:cs typeface="Times New Roman" panose="02020603050405020304" pitchFamily="18" charset="0"/>
              </a:rPr>
              <a:t>confidence, </a:t>
            </a:r>
            <a:r>
              <a:rPr lang="en-US" sz="2800" dirty="0">
                <a:latin typeface="Times New Roman" panose="02020603050405020304" pitchFamily="18" charset="0"/>
                <a:cs typeface="Times New Roman" panose="02020603050405020304" pitchFamily="18" charset="0"/>
              </a:rPr>
              <a:t>w</a:t>
            </a:r>
            <a:r>
              <a:rPr lang="en-US" sz="2800" dirty="0" smtClean="0">
                <a:latin typeface="Times New Roman" panose="02020603050405020304" pitchFamily="18" charset="0"/>
                <a:cs typeface="Times New Roman" panose="02020603050405020304" pitchFamily="18" charset="0"/>
              </a:rPr>
              <a:t>ork </a:t>
            </a:r>
            <a:r>
              <a:rPr lang="en-US" sz="2800" dirty="0">
                <a:latin typeface="Times New Roman" panose="02020603050405020304" pitchFamily="18" charset="0"/>
                <a:cs typeface="Times New Roman" panose="02020603050405020304" pitchFamily="18" charset="0"/>
              </a:rPr>
              <a:t>s</a:t>
            </a:r>
            <a:r>
              <a:rPr lang="en-US" sz="2800" dirty="0" smtClean="0">
                <a:latin typeface="Times New Roman" panose="02020603050405020304" pitchFamily="18" charset="0"/>
                <a:cs typeface="Times New Roman" panose="02020603050405020304" pitchFamily="18" charset="0"/>
              </a:rPr>
              <a:t>kills </a:t>
            </a:r>
            <a:r>
              <a:rPr lang="en-US" sz="2800" dirty="0">
                <a:latin typeface="Times New Roman" panose="02020603050405020304" pitchFamily="18" charset="0"/>
                <a:cs typeface="Times New Roman" panose="02020603050405020304" pitchFamily="18" charset="0"/>
              </a:rPr>
              <a:t>and </a:t>
            </a:r>
            <a:r>
              <a:rPr lang="en-US" sz="2800" dirty="0" smtClean="0">
                <a:latin typeface="Times New Roman" panose="02020603050405020304" pitchFamily="18" charset="0"/>
                <a:cs typeface="Times New Roman" panose="02020603050405020304" pitchFamily="18" charset="0"/>
              </a:rPr>
              <a:t>independence </a:t>
            </a:r>
            <a:r>
              <a:rPr lang="en-US" sz="2800" dirty="0">
                <a:latin typeface="Times New Roman" panose="02020603050405020304" pitchFamily="18" charset="0"/>
                <a:cs typeface="Times New Roman" panose="02020603050405020304" pitchFamily="18" charset="0"/>
              </a:rPr>
              <a:t>through job </a:t>
            </a:r>
            <a:r>
              <a:rPr lang="en-US" sz="2800" dirty="0" smtClean="0">
                <a:latin typeface="Times New Roman" panose="02020603050405020304" pitchFamily="18" charset="0"/>
                <a:cs typeface="Times New Roman" panose="02020603050405020304" pitchFamily="18" charset="0"/>
              </a:rPr>
              <a:t>immersion.</a:t>
            </a:r>
          </a:p>
          <a:p>
            <a:pPr marL="0" indent="0">
              <a:buNone/>
            </a:pPr>
            <a:endParaRPr lang="en-US" sz="28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ultimate goal is for the interns to leave the program for full time employment.</a:t>
            </a:r>
            <a:endParaRPr lang="en-US"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800" dirty="0">
              <a:solidFill>
                <a:srgbClr val="0070C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Corporate Classroom provides businesses the opportunity to partner with CCSD to help our interns to become integral members of the community.</a:t>
            </a:r>
          </a:p>
          <a:p>
            <a:endParaRPr lang="en-US" dirty="0"/>
          </a:p>
        </p:txBody>
      </p:sp>
      <p:sp>
        <p:nvSpPr>
          <p:cNvPr id="4" name="Rectangle 3"/>
          <p:cNvSpPr/>
          <p:nvPr/>
        </p:nvSpPr>
        <p:spPr>
          <a:xfrm>
            <a:off x="4479637" y="2967335"/>
            <a:ext cx="184730" cy="923330"/>
          </a:xfrm>
          <a:prstGeom prst="rect">
            <a:avLst/>
          </a:prstGeom>
          <a:noFill/>
        </p:spPr>
        <p:txBody>
          <a:bodyPr wrap="none" lIns="91440" tIns="45720" rIns="91440" bIns="45720">
            <a:spAutoFit/>
          </a:bodyPr>
          <a:lstStyle/>
          <a:p>
            <a:pPr algn="ct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Rectangle 4"/>
          <p:cNvSpPr/>
          <p:nvPr/>
        </p:nvSpPr>
        <p:spPr>
          <a:xfrm>
            <a:off x="466381" y="685800"/>
            <a:ext cx="6476452" cy="830997"/>
          </a:xfrm>
          <a:prstGeom prst="rect">
            <a:avLst/>
          </a:prstGeom>
          <a:noFill/>
        </p:spPr>
        <p:txBody>
          <a:bodyPr wrap="none" lIns="91440" tIns="45720" rIns="91440" bIns="45720">
            <a:spAutoFit/>
          </a:bodyPr>
          <a:lstStyle/>
          <a:p>
            <a:pPr algn="ctr"/>
            <a:r>
              <a:rPr lang="en-US" sz="48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Goals of the Program:</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87464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Jim Ellis VW</a:t>
            </a:r>
          </a:p>
          <a:p>
            <a:endParaRPr lang="en-US" dirty="0"/>
          </a:p>
          <a:p>
            <a:r>
              <a:rPr lang="en-US" dirty="0" smtClean="0"/>
              <a:t>Heritage Assisted Living Home</a:t>
            </a:r>
          </a:p>
          <a:p>
            <a:endParaRPr lang="en-US" dirty="0"/>
          </a:p>
          <a:p>
            <a:r>
              <a:rPr lang="en-US" dirty="0" smtClean="0"/>
              <a:t>Southern Computer Warehouse</a:t>
            </a:r>
          </a:p>
          <a:p>
            <a:endParaRPr lang="en-US" dirty="0"/>
          </a:p>
          <a:p>
            <a:r>
              <a:rPr lang="en-US" dirty="0" smtClean="0"/>
              <a:t>Classic Collision</a:t>
            </a:r>
          </a:p>
          <a:p>
            <a:endParaRPr lang="en-US" dirty="0"/>
          </a:p>
          <a:p>
            <a:r>
              <a:rPr lang="en-US" dirty="0" smtClean="0"/>
              <a:t>The Galleria</a:t>
            </a:r>
          </a:p>
          <a:p>
            <a:endParaRPr lang="en-US" dirty="0" smtClean="0"/>
          </a:p>
          <a:p>
            <a:r>
              <a:rPr lang="en-US" dirty="0" smtClean="0"/>
              <a:t>Weaver Brake and Tire</a:t>
            </a:r>
          </a:p>
          <a:p>
            <a:endParaRPr lang="en-US" dirty="0"/>
          </a:p>
          <a:p>
            <a:r>
              <a:rPr lang="en-US" dirty="0" smtClean="0"/>
              <a:t>Cobb County Public Library System</a:t>
            </a:r>
          </a:p>
          <a:p>
            <a:pPr marL="0" indent="0">
              <a:buNone/>
            </a:pPr>
            <a:endParaRPr lang="en-US" dirty="0" smtClean="0"/>
          </a:p>
          <a:p>
            <a:pPr marL="0" indent="0">
              <a:buNone/>
            </a:pPr>
            <a:endParaRPr lang="en-US" dirty="0"/>
          </a:p>
        </p:txBody>
      </p:sp>
      <p:sp>
        <p:nvSpPr>
          <p:cNvPr id="4" name="Rectangle 3"/>
          <p:cNvSpPr/>
          <p:nvPr/>
        </p:nvSpPr>
        <p:spPr>
          <a:xfrm>
            <a:off x="184162" y="762000"/>
            <a:ext cx="6550639" cy="769441"/>
          </a:xfrm>
          <a:prstGeom prst="rect">
            <a:avLst/>
          </a:prstGeom>
          <a:noFill/>
        </p:spPr>
        <p:txBody>
          <a:bodyPr wrap="none" lIns="91440" tIns="45720" rIns="91440" bIns="45720">
            <a:spAutoFit/>
          </a:bodyPr>
          <a:lstStyle/>
          <a:p>
            <a:pPr algn="ctr"/>
            <a:r>
              <a:rPr lang="en-US" sz="4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Community Businesses:</a:t>
            </a:r>
            <a:endPar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528980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One of our first interns</a:t>
            </a:r>
          </a:p>
          <a:p>
            <a:pPr marL="0" indent="0">
              <a:buNone/>
            </a:pPr>
            <a:endParaRPr lang="en-US" dirty="0" smtClean="0"/>
          </a:p>
          <a:p>
            <a:r>
              <a:rPr lang="en-US" dirty="0" smtClean="0"/>
              <a:t>Started in Spring 2014</a:t>
            </a:r>
          </a:p>
          <a:p>
            <a:pPr marL="0" indent="0">
              <a:buNone/>
            </a:pPr>
            <a:endParaRPr lang="en-US" dirty="0" smtClean="0"/>
          </a:p>
          <a:p>
            <a:r>
              <a:rPr lang="en-US" dirty="0" smtClean="0"/>
              <a:t>Began at Central Office in the mailroom</a:t>
            </a:r>
          </a:p>
          <a:p>
            <a:pPr marL="0" indent="0">
              <a:buNone/>
            </a:pPr>
            <a:endParaRPr lang="en-US" dirty="0" smtClean="0"/>
          </a:p>
          <a:p>
            <a:r>
              <a:rPr lang="en-US" dirty="0" smtClean="0"/>
              <a:t>Moved to Jim Ellis Volkswagen in October 2014</a:t>
            </a:r>
          </a:p>
          <a:p>
            <a:pPr marL="0" indent="0">
              <a:buNone/>
            </a:pPr>
            <a:endParaRPr lang="en-US" dirty="0" smtClean="0"/>
          </a:p>
          <a:p>
            <a:r>
              <a:rPr lang="en-US" dirty="0" smtClean="0"/>
              <a:t>Offered employment at Jim Ellis in May 2015</a:t>
            </a:r>
            <a:endParaRPr lang="en-US" dirty="0"/>
          </a:p>
        </p:txBody>
      </p:sp>
      <p:sp>
        <p:nvSpPr>
          <p:cNvPr id="4" name="Rectangle 3"/>
          <p:cNvSpPr/>
          <p:nvPr/>
        </p:nvSpPr>
        <p:spPr>
          <a:xfrm>
            <a:off x="457200" y="932021"/>
            <a:ext cx="5992859" cy="923330"/>
          </a:xfrm>
          <a:prstGeom prst="rect">
            <a:avLst/>
          </a:prstGeom>
          <a:noFill/>
        </p:spPr>
        <p:txBody>
          <a:bodyPr wrap="none" lIns="91440" tIns="45720" rIns="91440" bIns="45720">
            <a:spAutoFit/>
          </a:bodyPr>
          <a:lstStyle/>
          <a:p>
            <a:pPr algn="ct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Case Study:  Jacob</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209051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813923"/>
            <a:ext cx="4074000" cy="923330"/>
          </a:xfrm>
          <a:prstGeom prst="rect">
            <a:avLst/>
          </a:prstGeom>
          <a:noFill/>
        </p:spPr>
        <p:txBody>
          <a:bodyPr wrap="none" lIns="91440" tIns="45720" rIns="91440" bIns="45720">
            <a:spAutoFit/>
          </a:bodyPr>
          <a:lstStyle/>
          <a:p>
            <a:pPr algn="ct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Jacob’s Data</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15049690"/>
              </p:ext>
            </p:extLst>
          </p:nvPr>
        </p:nvGraphicFramePr>
        <p:xfrm>
          <a:off x="457200" y="1935163"/>
          <a:ext cx="8382000" cy="49228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70371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921004"/>
            <a:ext cx="4272773" cy="923330"/>
          </a:xfrm>
          <a:prstGeom prst="rect">
            <a:avLst/>
          </a:prstGeom>
          <a:noFill/>
        </p:spPr>
        <p:txBody>
          <a:bodyPr wrap="none" lIns="91440" tIns="45720" rIns="91440" bIns="45720">
            <a:spAutoFit/>
          </a:bodyPr>
          <a:lstStyle/>
          <a:p>
            <a:pPr algn="ct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Jacob’s Data:</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80473687"/>
              </p:ext>
            </p:extLst>
          </p:nvPr>
        </p:nvGraphicFramePr>
        <p:xfrm>
          <a:off x="457200" y="1935163"/>
          <a:ext cx="8229600" cy="46942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738768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48670969"/>
              </p:ext>
            </p:extLst>
          </p:nvPr>
        </p:nvGraphicFramePr>
        <p:xfrm>
          <a:off x="304800" y="1676400"/>
          <a:ext cx="8229600" cy="43894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p:cNvGraphicFramePr>
            <a:graphicFrameLocks noGrp="1"/>
          </p:cNvGraphicFramePr>
          <p:nvPr>
            <p:extLst>
              <p:ext uri="{D42A27DB-BD31-4B8C-83A1-F6EECF244321}">
                <p14:modId xmlns:p14="http://schemas.microsoft.com/office/powerpoint/2010/main" val="2919779817"/>
              </p:ext>
            </p:extLst>
          </p:nvPr>
        </p:nvGraphicFramePr>
        <p:xfrm>
          <a:off x="243416" y="285750"/>
          <a:ext cx="8657167" cy="62865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022143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lstStyle/>
          <a:p>
            <a:pPr algn="ctr"/>
            <a:r>
              <a:rPr lang="en-US" b="1" dirty="0" smtClean="0"/>
              <a:t>Questions &amp; Answers</a:t>
            </a:r>
            <a:endParaRPr lang="en-US" b="1" dirty="0"/>
          </a:p>
        </p:txBody>
      </p:sp>
      <p:sp>
        <p:nvSpPr>
          <p:cNvPr id="3" name="Content Placeholder 2"/>
          <p:cNvSpPr>
            <a:spLocks noGrp="1"/>
          </p:cNvSpPr>
          <p:nvPr>
            <p:ph idx="1"/>
          </p:nvPr>
        </p:nvSpPr>
        <p:spPr>
          <a:xfrm>
            <a:off x="609600" y="2590800"/>
            <a:ext cx="8229600" cy="4389120"/>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r>
              <a:rPr lang="en-US" dirty="0" smtClean="0"/>
              <a:t>Thank you!</a:t>
            </a:r>
            <a:endParaRPr lang="en-US" dirty="0"/>
          </a:p>
        </p:txBody>
      </p:sp>
    </p:spTree>
    <p:extLst>
      <p:ext uri="{BB962C8B-B14F-4D97-AF65-F5344CB8AC3E}">
        <p14:creationId xmlns:p14="http://schemas.microsoft.com/office/powerpoint/2010/main" val="1163958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Timeline:</a:t>
            </a:r>
            <a:r>
              <a:rPr lang="en-US"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r>
            <a:br>
              <a:rPr lang="en-US"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75385443"/>
              </p:ext>
            </p:extLst>
          </p:nvPr>
        </p:nvGraphicFramePr>
        <p:xfrm>
          <a:off x="457200" y="1219200"/>
          <a:ext cx="8305800" cy="490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1568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130" y="1600200"/>
            <a:ext cx="8229600" cy="4724400"/>
          </a:xfrm>
        </p:spPr>
        <p:txBody>
          <a:bodyPr>
            <a:normAutofit fontScale="47500" lnSpcReduction="20000"/>
          </a:bodyPr>
          <a:lstStyle/>
          <a:p>
            <a:pPr marL="342900" indent="-342900">
              <a:buFont typeface="Arial" panose="020B0604020202020204" pitchFamily="34" charset="0"/>
              <a:buChar char="•"/>
            </a:pPr>
            <a:r>
              <a:rPr lang="en-US" sz="5100" dirty="0">
                <a:latin typeface="Times New Roman" panose="02020603050405020304" pitchFamily="18" charset="0"/>
                <a:cs typeface="Times New Roman" panose="02020603050405020304" pitchFamily="18" charset="0"/>
              </a:rPr>
              <a:t>The Corporate Classroom serves young adults who have left high school with an Employment Preparatory </a:t>
            </a:r>
            <a:r>
              <a:rPr lang="en-US" sz="5100" dirty="0" smtClean="0">
                <a:latin typeface="Times New Roman" panose="02020603050405020304" pitchFamily="18" charset="0"/>
                <a:cs typeface="Times New Roman" panose="02020603050405020304" pitchFamily="18" charset="0"/>
              </a:rPr>
              <a:t>Diploma</a:t>
            </a:r>
            <a:r>
              <a:rPr lang="en-US" sz="5100" dirty="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or who have not been successful in earning the required credits to graduate.</a:t>
            </a:r>
          </a:p>
          <a:p>
            <a:pPr marL="0" indent="0">
              <a:buNone/>
            </a:pPr>
            <a:endParaRPr lang="en-US" sz="51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5100" dirty="0" smtClean="0">
                <a:latin typeface="Times New Roman" panose="02020603050405020304" pitchFamily="18" charset="0"/>
                <a:cs typeface="Times New Roman" panose="02020603050405020304" pitchFamily="18" charset="0"/>
              </a:rPr>
              <a:t>Due to House Bill 91, we are currently working on a process to bring in interns during their senior year through Work Based Learning.</a:t>
            </a:r>
          </a:p>
          <a:p>
            <a:pPr marL="0" indent="0">
              <a:buNone/>
            </a:pPr>
            <a:endParaRPr lang="en-US" sz="5100" dirty="0">
              <a:latin typeface="Times New Roman" panose="02020603050405020304" pitchFamily="18" charset="0"/>
              <a:cs typeface="Times New Roman" panose="02020603050405020304" pitchFamily="18" charset="0"/>
            </a:endParaRPr>
          </a:p>
          <a:p>
            <a:pPr marL="0" indent="0">
              <a:buNone/>
            </a:pPr>
            <a:endParaRPr lang="en-US" sz="51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5100" dirty="0" smtClean="0">
                <a:latin typeface="Times New Roman" panose="02020603050405020304" pitchFamily="18" charset="0"/>
                <a:cs typeface="Times New Roman" panose="02020603050405020304" pitchFamily="18" charset="0"/>
              </a:rPr>
              <a:t>Interns must go through an application and interview process to be accepted into the program.  Specific criteria must be met in order to be accepted.</a:t>
            </a:r>
          </a:p>
          <a:p>
            <a:pPr marL="342900" indent="-342900">
              <a:buFont typeface="Arial" panose="020B0604020202020204" pitchFamily="34" charset="0"/>
              <a:buChar char="•"/>
            </a:pPr>
            <a:endParaRPr lang="en-US" sz="9600" dirty="0" smtClean="0">
              <a:latin typeface="Times New Roman" panose="02020603050405020304" pitchFamily="18" charset="0"/>
              <a:cs typeface="Times New Roman" panose="02020603050405020304" pitchFamily="18" charset="0"/>
            </a:endParaRPr>
          </a:p>
          <a:p>
            <a:pPr marL="0" indent="0">
              <a:buNone/>
            </a:pPr>
            <a:endParaRPr lang="en-US" sz="9600" dirty="0" smtClean="0">
              <a:latin typeface="Times New Roman" panose="02020603050405020304" pitchFamily="18" charset="0"/>
              <a:cs typeface="Times New Roman" panose="02020603050405020304" pitchFamily="18" charset="0"/>
            </a:endParaRPr>
          </a:p>
          <a:p>
            <a:pPr marL="0" indent="0">
              <a:buNone/>
            </a:pPr>
            <a:endParaRPr lang="en-US" sz="9600"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sp>
        <p:nvSpPr>
          <p:cNvPr id="5" name="Rectangle 4"/>
          <p:cNvSpPr/>
          <p:nvPr/>
        </p:nvSpPr>
        <p:spPr>
          <a:xfrm>
            <a:off x="4479636" y="2967335"/>
            <a:ext cx="184731" cy="1754326"/>
          </a:xfrm>
          <a:prstGeom prst="rect">
            <a:avLst/>
          </a:prstGeom>
          <a:noFill/>
        </p:spPr>
        <p:txBody>
          <a:bodyPr wrap="none" lIns="91440" tIns="45720" rIns="91440" bIns="45720">
            <a:spAutoFit/>
          </a:bodyPr>
          <a:lstStyle/>
          <a:p>
            <a:pPr algn="ctr"/>
            <a:endParaRPr lang="en-US" sz="5400" b="1" spc="300" dirty="0">
              <a:ln w="11430" cmpd="sng">
                <a:solidFill>
                  <a:srgbClr val="0F6FC6">
                    <a:tint val="10000"/>
                  </a:srgbClr>
                </a:solidFill>
                <a:prstDash val="solid"/>
                <a:miter lim="800000"/>
              </a:ln>
              <a:gradFill>
                <a:gsLst>
                  <a:gs pos="10000">
                    <a:srgbClr val="0F6FC6">
                      <a:tint val="83000"/>
                      <a:shade val="100000"/>
                      <a:satMod val="200000"/>
                    </a:srgbClr>
                  </a:gs>
                  <a:gs pos="75000">
                    <a:srgbClr val="0F6FC6">
                      <a:tint val="100000"/>
                      <a:shade val="50000"/>
                      <a:satMod val="150000"/>
                    </a:srgbClr>
                  </a:gs>
                </a:gsLst>
                <a:lin ang="5400000"/>
              </a:gradFill>
              <a:effectLst>
                <a:glow rad="45500">
                  <a:srgbClr val="0F6FC6">
                    <a:satMod val="220000"/>
                    <a:alpha val="35000"/>
                  </a:srgbClr>
                </a:glow>
              </a:effectLst>
            </a:endParaRPr>
          </a:p>
          <a:p>
            <a:pPr algn="ctr"/>
            <a:endParaRPr lang="en-US" sz="5400" b="1" spc="300" dirty="0">
              <a:ln w="11430" cmpd="sng">
                <a:solidFill>
                  <a:srgbClr val="0F6FC6">
                    <a:tint val="10000"/>
                  </a:srgbClr>
                </a:solidFill>
                <a:prstDash val="solid"/>
                <a:miter lim="800000"/>
              </a:ln>
              <a:gradFill>
                <a:gsLst>
                  <a:gs pos="10000">
                    <a:srgbClr val="0F6FC6">
                      <a:tint val="83000"/>
                      <a:shade val="100000"/>
                      <a:satMod val="200000"/>
                    </a:srgbClr>
                  </a:gs>
                  <a:gs pos="75000">
                    <a:srgbClr val="0F6FC6">
                      <a:tint val="100000"/>
                      <a:shade val="50000"/>
                      <a:satMod val="150000"/>
                    </a:srgbClr>
                  </a:gs>
                </a:gsLst>
                <a:lin ang="5400000"/>
              </a:gradFill>
              <a:effectLst>
                <a:glow rad="45500">
                  <a:srgbClr val="0F6FC6">
                    <a:satMod val="220000"/>
                    <a:alpha val="35000"/>
                  </a:srgbClr>
                </a:glow>
              </a:effectLst>
            </a:endParaRPr>
          </a:p>
        </p:txBody>
      </p:sp>
      <p:sp>
        <p:nvSpPr>
          <p:cNvPr id="7" name="Rectangle 6"/>
          <p:cNvSpPr/>
          <p:nvPr/>
        </p:nvSpPr>
        <p:spPr>
          <a:xfrm>
            <a:off x="457199" y="304800"/>
            <a:ext cx="6857999" cy="1415772"/>
          </a:xfrm>
          <a:prstGeom prst="rect">
            <a:avLst/>
          </a:prstGeom>
          <a:noFill/>
        </p:spPr>
        <p:txBody>
          <a:bodyPr wrap="square" lIns="91440" tIns="45720" rIns="91440" bIns="45720">
            <a:spAutoFit/>
          </a:bodyPr>
          <a:lstStyle/>
          <a:p>
            <a:pPr algn="ctr"/>
            <a:endParaRPr lang="en-US" sz="3200" b="1" spc="300" dirty="0" smtClean="0">
              <a:ln w="11430" cmpd="sng">
                <a:solidFill>
                  <a:srgbClr val="0F6FC6">
                    <a:tint val="10000"/>
                  </a:srgbClr>
                </a:solidFill>
                <a:prstDash val="solid"/>
                <a:miter lim="800000"/>
              </a:ln>
              <a:gradFill>
                <a:gsLst>
                  <a:gs pos="10000">
                    <a:srgbClr val="0F6FC6">
                      <a:tint val="83000"/>
                      <a:shade val="100000"/>
                      <a:satMod val="200000"/>
                    </a:srgbClr>
                  </a:gs>
                  <a:gs pos="75000">
                    <a:srgbClr val="0F6FC6">
                      <a:tint val="100000"/>
                      <a:shade val="50000"/>
                      <a:satMod val="150000"/>
                    </a:srgbClr>
                  </a:gs>
                </a:gsLst>
                <a:lin ang="5400000"/>
              </a:gradFill>
              <a:effectLst>
                <a:glow rad="45500">
                  <a:srgbClr val="0F6FC6">
                    <a:satMod val="220000"/>
                    <a:alpha val="35000"/>
                  </a:srgbClr>
                </a:glow>
              </a:effectLst>
            </a:endParaRPr>
          </a:p>
          <a:p>
            <a:pPr algn="ctr"/>
            <a:endParaRPr lang="en-US" sz="5400" b="1" spc="300" dirty="0">
              <a:ln w="11430" cmpd="sng">
                <a:solidFill>
                  <a:srgbClr val="0F6FC6">
                    <a:tint val="10000"/>
                  </a:srgbClr>
                </a:solidFill>
                <a:prstDash val="solid"/>
                <a:miter lim="800000"/>
              </a:ln>
              <a:gradFill>
                <a:gsLst>
                  <a:gs pos="10000">
                    <a:srgbClr val="0F6FC6">
                      <a:tint val="83000"/>
                      <a:shade val="100000"/>
                      <a:satMod val="200000"/>
                    </a:srgbClr>
                  </a:gs>
                  <a:gs pos="75000">
                    <a:srgbClr val="0F6FC6">
                      <a:tint val="100000"/>
                      <a:shade val="50000"/>
                      <a:satMod val="150000"/>
                    </a:srgbClr>
                  </a:gs>
                </a:gsLst>
                <a:lin ang="5400000"/>
              </a:gradFill>
              <a:effectLst>
                <a:glow rad="45500">
                  <a:srgbClr val="0F6FC6">
                    <a:satMod val="220000"/>
                    <a:alpha val="35000"/>
                  </a:srgbClr>
                </a:glow>
              </a:effectLst>
            </a:endParaRPr>
          </a:p>
        </p:txBody>
      </p:sp>
      <p:sp>
        <p:nvSpPr>
          <p:cNvPr id="2" name="Rectangle 1"/>
          <p:cNvSpPr/>
          <p:nvPr/>
        </p:nvSpPr>
        <p:spPr>
          <a:xfrm>
            <a:off x="426000" y="422702"/>
            <a:ext cx="5642570" cy="830997"/>
          </a:xfrm>
          <a:prstGeom prst="rect">
            <a:avLst/>
          </a:prstGeom>
          <a:noFill/>
        </p:spPr>
        <p:txBody>
          <a:bodyPr wrap="none" lIns="91440" tIns="45720" rIns="91440" bIns="45720">
            <a:spAutoFit/>
          </a:bodyPr>
          <a:lstStyle/>
          <a:p>
            <a:pPr algn="ctr"/>
            <a:r>
              <a:rPr lang="en-US" sz="4800" b="1" spc="300" dirty="0" smtClean="0">
                <a:ln w="11430" cmpd="sng">
                  <a:solidFill>
                    <a:srgbClr val="0F6FC6">
                      <a:tint val="10000"/>
                    </a:srgbClr>
                  </a:solidFill>
                  <a:prstDash val="solid"/>
                  <a:miter lim="800000"/>
                </a:ln>
                <a:gradFill>
                  <a:gsLst>
                    <a:gs pos="10000">
                      <a:srgbClr val="0F6FC6">
                        <a:tint val="83000"/>
                        <a:shade val="100000"/>
                        <a:satMod val="200000"/>
                      </a:srgbClr>
                    </a:gs>
                    <a:gs pos="75000">
                      <a:srgbClr val="0F6FC6">
                        <a:tint val="100000"/>
                        <a:shade val="50000"/>
                        <a:satMod val="150000"/>
                      </a:srgbClr>
                    </a:gs>
                  </a:gsLst>
                  <a:lin ang="5400000"/>
                </a:gradFill>
                <a:effectLst>
                  <a:glow rad="45500">
                    <a:srgbClr val="0F6FC6">
                      <a:satMod val="220000"/>
                      <a:alpha val="35000"/>
                    </a:srgbClr>
                  </a:glow>
                </a:effectLst>
              </a:rPr>
              <a:t>Students Served:</a:t>
            </a:r>
            <a:endParaRPr lang="en-US" sz="4800" b="1" spc="300" dirty="0">
              <a:ln w="11430" cmpd="sng">
                <a:solidFill>
                  <a:srgbClr val="0F6FC6">
                    <a:tint val="10000"/>
                  </a:srgbClr>
                </a:solidFill>
                <a:prstDash val="solid"/>
                <a:miter lim="800000"/>
              </a:ln>
              <a:gradFill>
                <a:gsLst>
                  <a:gs pos="10000">
                    <a:srgbClr val="0F6FC6">
                      <a:tint val="83000"/>
                      <a:shade val="100000"/>
                      <a:satMod val="200000"/>
                    </a:srgbClr>
                  </a:gs>
                  <a:gs pos="75000">
                    <a:srgbClr val="0F6FC6">
                      <a:tint val="100000"/>
                      <a:shade val="50000"/>
                      <a:satMod val="150000"/>
                    </a:srgbClr>
                  </a:gs>
                </a:gsLst>
                <a:lin ang="5400000"/>
              </a:gradFill>
              <a:effectLst>
                <a:glow rad="45500">
                  <a:srgbClr val="0F6FC6">
                    <a:satMod val="220000"/>
                    <a:alpha val="35000"/>
                  </a:srgbClr>
                </a:glow>
              </a:effectLst>
            </a:endParaRPr>
          </a:p>
        </p:txBody>
      </p:sp>
    </p:spTree>
    <p:extLst>
      <p:ext uri="{BB962C8B-B14F-4D97-AF65-F5344CB8AC3E}">
        <p14:creationId xmlns:p14="http://schemas.microsoft.com/office/powerpoint/2010/main" val="2844000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458200" cy="4953000"/>
          </a:xfrm>
        </p:spPr>
        <p:txBody>
          <a:bodyPr>
            <a:normAutofit fontScale="55000" lnSpcReduction="20000"/>
          </a:bodyPr>
          <a:lstStyle/>
          <a:p>
            <a:pPr marL="0" indent="0" algn="ctr">
              <a:buNone/>
            </a:pPr>
            <a:r>
              <a:rPr lang="en-US" sz="4400" dirty="0" smtClean="0"/>
              <a:t>The interns are working in 6 CCSD locations.</a:t>
            </a:r>
          </a:p>
          <a:p>
            <a:pPr marL="0" indent="0">
              <a:buNone/>
            </a:pPr>
            <a:endParaRPr lang="en-US" sz="3600" dirty="0" smtClean="0"/>
          </a:p>
          <a:p>
            <a:pPr>
              <a:buFont typeface="Arial" panose="020B0604020202020204" pitchFamily="34" charset="0"/>
              <a:buChar char="•"/>
            </a:pPr>
            <a:r>
              <a:rPr lang="en-US" sz="3600" dirty="0" smtClean="0"/>
              <a:t>Central Office :  Coffee Service, Custodial, Mailroom, Records Room</a:t>
            </a:r>
          </a:p>
          <a:p>
            <a:pPr marL="0" indent="0">
              <a:buNone/>
            </a:pPr>
            <a:endParaRPr lang="en-US" sz="3600" dirty="0" smtClean="0"/>
          </a:p>
          <a:p>
            <a:pPr>
              <a:buFont typeface="Arial" panose="020B0604020202020204" pitchFamily="34" charset="0"/>
              <a:buChar char="•"/>
            </a:pPr>
            <a:r>
              <a:rPr lang="en-US" sz="3600" dirty="0" smtClean="0"/>
              <a:t>Finance Building:  Accounting, Payroll</a:t>
            </a:r>
          </a:p>
          <a:p>
            <a:pPr marL="0" indent="0">
              <a:buNone/>
            </a:pPr>
            <a:endParaRPr lang="en-US" sz="3600" dirty="0" smtClean="0"/>
          </a:p>
          <a:p>
            <a:pPr>
              <a:buFont typeface="Arial" panose="020B0604020202020204" pitchFamily="34" charset="0"/>
              <a:buChar char="•"/>
            </a:pPr>
            <a:r>
              <a:rPr lang="en-US" sz="3600" dirty="0" smtClean="0"/>
              <a:t>Transportation:  Fleet, Clerical</a:t>
            </a:r>
          </a:p>
          <a:p>
            <a:pPr marL="0" indent="0">
              <a:buNone/>
            </a:pPr>
            <a:endParaRPr lang="en-US" sz="3600" dirty="0" smtClean="0"/>
          </a:p>
          <a:p>
            <a:pPr>
              <a:buFont typeface="Arial" panose="020B0604020202020204" pitchFamily="34" charset="0"/>
              <a:buChar char="•"/>
            </a:pPr>
            <a:r>
              <a:rPr lang="en-US" sz="3600" dirty="0" smtClean="0"/>
              <a:t>Kennesaw Warehouse:  Coffee Service, Warehouse, Technology, Purchasing</a:t>
            </a:r>
          </a:p>
          <a:p>
            <a:pPr>
              <a:buFont typeface="Arial" panose="020B0604020202020204" pitchFamily="34" charset="0"/>
              <a:buChar char="•"/>
            </a:pPr>
            <a:endParaRPr lang="en-US" sz="3600" dirty="0"/>
          </a:p>
          <a:p>
            <a:pPr>
              <a:buFont typeface="Arial" panose="020B0604020202020204" pitchFamily="34" charset="0"/>
              <a:buChar char="•"/>
            </a:pPr>
            <a:r>
              <a:rPr lang="en-US" sz="3600" dirty="0" smtClean="0"/>
              <a:t>Oakwood Alternative Education Center:  Custodial, Reception, Clerical</a:t>
            </a:r>
          </a:p>
          <a:p>
            <a:pPr>
              <a:buFont typeface="Arial" panose="020B0604020202020204" pitchFamily="34" charset="0"/>
              <a:buChar char="•"/>
            </a:pPr>
            <a:endParaRPr lang="en-US" sz="3600" dirty="0"/>
          </a:p>
          <a:p>
            <a:pPr>
              <a:buFont typeface="Arial" panose="020B0604020202020204" pitchFamily="34" charset="0"/>
              <a:buChar char="•"/>
            </a:pPr>
            <a:r>
              <a:rPr lang="en-US" sz="3600" dirty="0" smtClean="0"/>
              <a:t>Human Resources/Risk Management: Clerical</a:t>
            </a:r>
            <a:r>
              <a:rPr lang="en-US" dirty="0" smtClean="0"/>
              <a:t/>
            </a:r>
            <a:br>
              <a:rPr lang="en-US" dirty="0" smtClean="0"/>
            </a:br>
            <a:endParaRPr lang="en-US" dirty="0" smtClean="0"/>
          </a:p>
          <a:p>
            <a:pPr marL="0" indent="0">
              <a:buNone/>
            </a:pPr>
            <a:endParaRPr lang="en-US" dirty="0" smtClean="0"/>
          </a:p>
          <a:p>
            <a:pPr>
              <a:buFont typeface="Wingdings" panose="05000000000000000000" pitchFamily="2" charset="2"/>
              <a:buChar char="v"/>
            </a:pPr>
            <a:endParaRPr lang="en-US" dirty="0"/>
          </a:p>
        </p:txBody>
      </p:sp>
      <p:sp>
        <p:nvSpPr>
          <p:cNvPr id="4" name="Rectangle 3"/>
          <p:cNvSpPr/>
          <p:nvPr/>
        </p:nvSpPr>
        <p:spPr>
          <a:xfrm>
            <a:off x="-1143000" y="762000"/>
            <a:ext cx="8483105" cy="707886"/>
          </a:xfrm>
          <a:prstGeom prst="rect">
            <a:avLst/>
          </a:prstGeom>
          <a:noFill/>
        </p:spPr>
        <p:txBody>
          <a:bodyPr wrap="square" lIns="91440" tIns="45720" rIns="91440" bIns="45720">
            <a:spAutoFit/>
          </a:bodyPr>
          <a:lstStyle/>
          <a:p>
            <a:pPr algn="ctr"/>
            <a:r>
              <a:rPr lang="en-US"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CCSD Locations:</a:t>
            </a:r>
            <a:endParaRPr lang="en-US"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350915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1000"/>
                                        <p:tgtEl>
                                          <p:spTgt spid="3">
                                            <p:txEl>
                                              <p:pRg st="12" end="12"/>
                                            </p:txEl>
                                          </p:spTgt>
                                        </p:tgtEl>
                                      </p:cBhvr>
                                    </p:animEffect>
                                    <p:anim calcmode="lin" valueType="num">
                                      <p:cBhvr>
                                        <p:cTn id="5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ChangeArrowheads="1"/>
          </p:cNvSpPr>
          <p:nvPr/>
        </p:nvSpPr>
        <p:spPr bwMode="auto">
          <a:xfrm>
            <a:off x="22860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457200" y="457200"/>
            <a:ext cx="6400800" cy="707886"/>
          </a:xfrm>
          <a:prstGeom prst="rect">
            <a:avLst/>
          </a:prstGeom>
          <a:noFill/>
        </p:spPr>
        <p:txBody>
          <a:bodyPr wrap="square" lIns="91440" tIns="45720" rIns="91440" bIns="45720">
            <a:spAutoFit/>
          </a:bodyPr>
          <a:lstStyle/>
          <a:p>
            <a:pPr algn="ctr"/>
            <a:r>
              <a:rPr lang="en-US" sz="3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Sample Data Sheet</a:t>
            </a:r>
            <a:r>
              <a:rPr lang="en-US"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endParaRPr lang="en-US"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7" name="TextBox 6"/>
          <p:cNvSpPr txBox="1"/>
          <p:nvPr/>
        </p:nvSpPr>
        <p:spPr>
          <a:xfrm>
            <a:off x="609600" y="1371600"/>
            <a:ext cx="7924800" cy="369332"/>
          </a:xfrm>
          <a:prstGeom prst="rect">
            <a:avLst/>
          </a:prstGeom>
          <a:noFill/>
        </p:spPr>
        <p:txBody>
          <a:bodyPr wrap="square" rtlCol="0">
            <a:spAutoFit/>
          </a:bodyPr>
          <a:lstStyle/>
          <a:p>
            <a:endParaRPr lang="en-US" dirty="0"/>
          </a:p>
        </p:txBody>
      </p:sp>
      <p:sp>
        <p:nvSpPr>
          <p:cNvPr id="13" name="Rectangle 3"/>
          <p:cNvSpPr>
            <a:spLocks noChangeArrowheads="1"/>
          </p:cNvSpPr>
          <p:nvPr/>
        </p:nvSpPr>
        <p:spPr bwMode="auto">
          <a:xfrm>
            <a:off x="-152400" y="116508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Work Related Behaviors</a:t>
            </a:r>
            <a:endParaRPr kumimoji="0" lang="en-US" altLang="en-US" sz="7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Intern:  ___________________________________________________________</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TextBox 13"/>
          <p:cNvSpPr txBox="1"/>
          <p:nvPr/>
        </p:nvSpPr>
        <p:spPr>
          <a:xfrm>
            <a:off x="6629400" y="2057400"/>
            <a:ext cx="184731" cy="369332"/>
          </a:xfrm>
          <a:prstGeom prst="rect">
            <a:avLst/>
          </a:prstGeom>
          <a:noFill/>
        </p:spPr>
        <p:txBody>
          <a:bodyPr wrap="none" rtlCol="0">
            <a:spAutoFit/>
          </a:bodyPr>
          <a:lstStyle/>
          <a:p>
            <a:endParaRPr lang="en-US" dirty="0"/>
          </a:p>
        </p:txBody>
      </p:sp>
      <p:graphicFrame>
        <p:nvGraphicFramePr>
          <p:cNvPr id="16" name="Table 15"/>
          <p:cNvGraphicFramePr>
            <a:graphicFrameLocks noGrp="1"/>
          </p:cNvGraphicFramePr>
          <p:nvPr>
            <p:extLst>
              <p:ext uri="{D42A27DB-BD31-4B8C-83A1-F6EECF244321}">
                <p14:modId xmlns:p14="http://schemas.microsoft.com/office/powerpoint/2010/main" val="2599987877"/>
              </p:ext>
            </p:extLst>
          </p:nvPr>
        </p:nvGraphicFramePr>
        <p:xfrm>
          <a:off x="304799" y="1740928"/>
          <a:ext cx="3581400" cy="5051938"/>
        </p:xfrm>
        <a:graphic>
          <a:graphicData uri="http://schemas.openxmlformats.org/drawingml/2006/table">
            <a:tbl>
              <a:tblPr firstRow="1" firstCol="1" bandRow="1">
                <a:tableStyleId>{5C22544A-7EE6-4342-B048-85BDC9FD1C3A}</a:tableStyleId>
              </a:tblPr>
              <a:tblGrid>
                <a:gridCol w="1895550"/>
                <a:gridCol w="337170"/>
                <a:gridCol w="337170"/>
                <a:gridCol w="337170"/>
                <a:gridCol w="337170"/>
                <a:gridCol w="337170"/>
              </a:tblGrid>
              <a:tr h="279142">
                <a:tc>
                  <a:txBody>
                    <a:bodyPr/>
                    <a:lstStyle/>
                    <a:p>
                      <a:pPr marL="0" marR="0">
                        <a:lnSpc>
                          <a:spcPct val="115000"/>
                        </a:lnSpc>
                        <a:spcBef>
                          <a:spcPts val="0"/>
                        </a:spcBef>
                        <a:spcAft>
                          <a:spcPts val="0"/>
                        </a:spcAft>
                      </a:pPr>
                      <a:r>
                        <a:rPr lang="en-US" sz="900" dirty="0">
                          <a:effectLst/>
                        </a:rPr>
                        <a:t>Date: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endParaRPr>
                    </a:p>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r>
              <a:tr h="279142">
                <a:tc>
                  <a:txBody>
                    <a:bodyPr/>
                    <a:lstStyle/>
                    <a:p>
                      <a:pPr marL="0" marR="0">
                        <a:lnSpc>
                          <a:spcPct val="115000"/>
                        </a:lnSpc>
                        <a:spcBef>
                          <a:spcPts val="0"/>
                        </a:spcBef>
                        <a:spcAft>
                          <a:spcPts val="0"/>
                        </a:spcAft>
                      </a:pPr>
                      <a:r>
                        <a:rPr lang="en-US" sz="900">
                          <a:effectLst/>
                        </a:rPr>
                        <a:t>Supervisor Initials: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endParaRPr>
                    </a:p>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r>
              <a:tr h="697856">
                <a:tc>
                  <a:txBody>
                    <a:bodyPr/>
                    <a:lstStyle/>
                    <a:p>
                      <a:pPr marL="0" marR="0">
                        <a:lnSpc>
                          <a:spcPct val="115000"/>
                        </a:lnSpc>
                        <a:spcBef>
                          <a:spcPts val="0"/>
                        </a:spcBef>
                        <a:spcAft>
                          <a:spcPts val="0"/>
                        </a:spcAft>
                      </a:pPr>
                      <a:r>
                        <a:rPr lang="en-US" sz="900">
                          <a:effectLst/>
                        </a:rPr>
                        <a:t>Responds appropriately to  verbal direction, correction or social comment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r>
              <a:tr h="558284">
                <a:tc>
                  <a:txBody>
                    <a:bodyPr/>
                    <a:lstStyle/>
                    <a:p>
                      <a:pPr marL="0" marR="0">
                        <a:lnSpc>
                          <a:spcPct val="115000"/>
                        </a:lnSpc>
                        <a:spcBef>
                          <a:spcPts val="0"/>
                        </a:spcBef>
                        <a:spcAft>
                          <a:spcPts val="0"/>
                        </a:spcAft>
                      </a:pPr>
                      <a:r>
                        <a:rPr lang="en-US" sz="900">
                          <a:effectLst/>
                        </a:rPr>
                        <a:t>Initiates appropriate social and work related conversations with site staff</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r>
              <a:tr h="418713">
                <a:tc>
                  <a:txBody>
                    <a:bodyPr/>
                    <a:lstStyle/>
                    <a:p>
                      <a:pPr marL="0" marR="0">
                        <a:lnSpc>
                          <a:spcPct val="115000"/>
                        </a:lnSpc>
                        <a:spcBef>
                          <a:spcPts val="0"/>
                        </a:spcBef>
                        <a:spcAft>
                          <a:spcPts val="0"/>
                        </a:spcAft>
                      </a:pPr>
                      <a:r>
                        <a:rPr lang="en-US" sz="900">
                          <a:effectLst/>
                        </a:rPr>
                        <a:t>Exhibits appropriate interactions with peers and trainer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r>
              <a:tr h="418713">
                <a:tc>
                  <a:txBody>
                    <a:bodyPr/>
                    <a:lstStyle/>
                    <a:p>
                      <a:pPr marL="0" marR="0">
                        <a:lnSpc>
                          <a:spcPct val="115000"/>
                        </a:lnSpc>
                        <a:spcBef>
                          <a:spcPts val="0"/>
                        </a:spcBef>
                        <a:spcAft>
                          <a:spcPts val="0"/>
                        </a:spcAft>
                      </a:pPr>
                      <a:r>
                        <a:rPr lang="en-US" sz="900">
                          <a:effectLst/>
                        </a:rPr>
                        <a:t>Uses watch or other device to manage time throughout day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r>
              <a:tr h="418713">
                <a:tc>
                  <a:txBody>
                    <a:bodyPr/>
                    <a:lstStyle/>
                    <a:p>
                      <a:pPr marL="0" marR="0">
                        <a:lnSpc>
                          <a:spcPct val="115000"/>
                        </a:lnSpc>
                        <a:spcBef>
                          <a:spcPts val="0"/>
                        </a:spcBef>
                        <a:spcAft>
                          <a:spcPts val="0"/>
                        </a:spcAft>
                      </a:pPr>
                      <a:r>
                        <a:rPr lang="en-US" sz="900" dirty="0">
                          <a:effectLst/>
                        </a:rPr>
                        <a:t>Gathers supplies and sets up work area efficiently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r>
              <a:tr h="279142">
                <a:tc>
                  <a:txBody>
                    <a:bodyPr/>
                    <a:lstStyle/>
                    <a:p>
                      <a:pPr marL="0" marR="0">
                        <a:lnSpc>
                          <a:spcPct val="115000"/>
                        </a:lnSpc>
                        <a:spcBef>
                          <a:spcPts val="0"/>
                        </a:spcBef>
                        <a:spcAft>
                          <a:spcPts val="0"/>
                        </a:spcAft>
                      </a:pPr>
                      <a:r>
                        <a:rPr lang="en-US" sz="900">
                          <a:effectLst/>
                        </a:rPr>
                        <a:t>Remains on task</a:t>
                      </a:r>
                    </a:p>
                    <a:p>
                      <a:pPr marL="0" marR="0">
                        <a:lnSpc>
                          <a:spcPct val="115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r>
              <a:tr h="279142">
                <a:tc>
                  <a:txBody>
                    <a:bodyPr/>
                    <a:lstStyle/>
                    <a:p>
                      <a:pPr marL="0" marR="0">
                        <a:lnSpc>
                          <a:spcPct val="115000"/>
                        </a:lnSpc>
                        <a:spcBef>
                          <a:spcPts val="0"/>
                        </a:spcBef>
                        <a:spcAft>
                          <a:spcPts val="0"/>
                        </a:spcAft>
                      </a:pPr>
                      <a:r>
                        <a:rPr lang="en-US" sz="900">
                          <a:effectLst/>
                        </a:rPr>
                        <a:t>Initiates moving from one task to another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r>
              <a:tr h="279142">
                <a:tc>
                  <a:txBody>
                    <a:bodyPr/>
                    <a:lstStyle/>
                    <a:p>
                      <a:pPr marL="0" marR="0">
                        <a:lnSpc>
                          <a:spcPct val="115000"/>
                        </a:lnSpc>
                        <a:spcBef>
                          <a:spcPts val="0"/>
                        </a:spcBef>
                        <a:spcAft>
                          <a:spcPts val="0"/>
                        </a:spcAft>
                      </a:pPr>
                      <a:r>
                        <a:rPr lang="en-US" sz="900">
                          <a:effectLst/>
                        </a:rPr>
                        <a:t>Monitors quality of work</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r>
              <a:tr h="279142">
                <a:tc>
                  <a:txBody>
                    <a:bodyPr/>
                    <a:lstStyle/>
                    <a:p>
                      <a:pPr marL="0" marR="0">
                        <a:lnSpc>
                          <a:spcPct val="115000"/>
                        </a:lnSpc>
                        <a:spcBef>
                          <a:spcPts val="0"/>
                        </a:spcBef>
                        <a:spcAft>
                          <a:spcPts val="0"/>
                        </a:spcAft>
                      </a:pPr>
                      <a:r>
                        <a:rPr lang="en-US" sz="900">
                          <a:effectLst/>
                        </a:rPr>
                        <a:t>Cleans up work area at completion of task</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r>
              <a:tr h="282627">
                <a:tc>
                  <a:txBody>
                    <a:bodyPr/>
                    <a:lstStyle/>
                    <a:p>
                      <a:pPr marL="0" marR="0">
                        <a:lnSpc>
                          <a:spcPct val="115000"/>
                        </a:lnSpc>
                        <a:spcBef>
                          <a:spcPts val="0"/>
                        </a:spcBef>
                        <a:spcAft>
                          <a:spcPts val="0"/>
                        </a:spcAft>
                      </a:pPr>
                      <a:r>
                        <a:rPr lang="en-US" sz="900" dirty="0">
                          <a:effectLst/>
                        </a:rPr>
                        <a:t>Manages hygiene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r>
              <a:tr h="418713">
                <a:tc>
                  <a:txBody>
                    <a:bodyPr/>
                    <a:lstStyle/>
                    <a:p>
                      <a:pPr marL="0" marR="0">
                        <a:lnSpc>
                          <a:spcPct val="115000"/>
                        </a:lnSpc>
                        <a:spcBef>
                          <a:spcPts val="0"/>
                        </a:spcBef>
                        <a:spcAft>
                          <a:spcPts val="0"/>
                        </a:spcAft>
                      </a:pPr>
                      <a:r>
                        <a:rPr lang="en-US" sz="700">
                          <a:effectLst/>
                        </a:rPr>
                        <a:t> </a:t>
                      </a:r>
                      <a:endParaRPr lang="en-US" sz="900">
                        <a:effectLst/>
                      </a:endParaRPr>
                    </a:p>
                    <a:p>
                      <a:pPr marL="0" marR="0">
                        <a:lnSpc>
                          <a:spcPct val="115000"/>
                        </a:lnSpc>
                        <a:spcBef>
                          <a:spcPts val="0"/>
                        </a:spcBef>
                        <a:spcAft>
                          <a:spcPts val="0"/>
                        </a:spcAft>
                      </a:pPr>
                      <a:r>
                        <a:rPr lang="en-US" sz="700">
                          <a:effectLst/>
                        </a:rPr>
                        <a:t> </a:t>
                      </a:r>
                      <a:endParaRPr lang="en-US" sz="900">
                        <a:effectLst/>
                      </a:endParaRPr>
                    </a:p>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c>
                  <a:txBody>
                    <a:bodyPr/>
                    <a:lstStyle/>
                    <a:p>
                      <a:pPr marL="0" marR="0">
                        <a:lnSpc>
                          <a:spcPct val="115000"/>
                        </a:lnSpc>
                        <a:spcBef>
                          <a:spcPts val="0"/>
                        </a:spcBef>
                        <a:spcAft>
                          <a:spcPts val="0"/>
                        </a:spcAft>
                      </a:pPr>
                      <a:r>
                        <a:rPr lang="en-US" sz="7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88" marR="54488" marT="0" marB="0"/>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342024374"/>
              </p:ext>
            </p:extLst>
          </p:nvPr>
        </p:nvGraphicFramePr>
        <p:xfrm>
          <a:off x="5029201" y="1947446"/>
          <a:ext cx="2971797" cy="1267770"/>
        </p:xfrm>
        <a:graphic>
          <a:graphicData uri="http://schemas.openxmlformats.org/drawingml/2006/table">
            <a:tbl>
              <a:tblPr firstRow="1" firstCol="1" bandRow="1">
                <a:tableStyleId>{5C22544A-7EE6-4342-B048-85BDC9FD1C3A}</a:tableStyleId>
              </a:tblPr>
              <a:tblGrid>
                <a:gridCol w="1242397"/>
                <a:gridCol w="345880"/>
                <a:gridCol w="345880"/>
                <a:gridCol w="345880"/>
                <a:gridCol w="345880"/>
                <a:gridCol w="345880"/>
              </a:tblGrid>
              <a:tr h="414754">
                <a:tc>
                  <a:txBody>
                    <a:bodyPr/>
                    <a:lstStyle/>
                    <a:p>
                      <a:pPr marL="0" marR="0">
                        <a:lnSpc>
                          <a:spcPct val="115000"/>
                        </a:lnSpc>
                        <a:spcBef>
                          <a:spcPts val="0"/>
                        </a:spcBef>
                        <a:spcAft>
                          <a:spcPts val="0"/>
                        </a:spcAft>
                      </a:pPr>
                      <a:r>
                        <a:rPr lang="en-US" sz="900" dirty="0">
                          <a:effectLst/>
                        </a:rPr>
                        <a:t>Properly dressed/groomed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6508">
                <a:tc>
                  <a:txBody>
                    <a:bodyPr/>
                    <a:lstStyle/>
                    <a:p>
                      <a:pPr marL="0" marR="0">
                        <a:lnSpc>
                          <a:spcPct val="115000"/>
                        </a:lnSpc>
                        <a:spcBef>
                          <a:spcPts val="0"/>
                        </a:spcBef>
                        <a:spcAft>
                          <a:spcPts val="0"/>
                        </a:spcAft>
                      </a:pPr>
                      <a:r>
                        <a:rPr lang="en-US" sz="900">
                          <a:effectLst/>
                        </a:rPr>
                        <a:t>Adheres to safety requirements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6508">
                <a:tc>
                  <a:txBody>
                    <a:bodyPr/>
                    <a:lstStyle/>
                    <a:p>
                      <a:pPr marL="0" marR="0">
                        <a:lnSpc>
                          <a:spcPct val="115000"/>
                        </a:lnSpc>
                        <a:spcBef>
                          <a:spcPts val="0"/>
                        </a:spcBef>
                        <a:spcAft>
                          <a:spcPts val="0"/>
                        </a:spcAft>
                      </a:pPr>
                      <a:r>
                        <a:rPr lang="en-US" sz="900">
                          <a:effectLst/>
                        </a:rPr>
                        <a:t>Attendance/ on time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20" name="Rectangle 5"/>
          <p:cNvSpPr>
            <a:spLocks noChangeArrowheads="1"/>
          </p:cNvSpPr>
          <p:nvPr/>
        </p:nvSpPr>
        <p:spPr bwMode="auto">
          <a:xfrm>
            <a:off x="502920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Yes/No</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22" name="Table 21"/>
          <p:cNvGraphicFramePr>
            <a:graphicFrameLocks noGrp="1"/>
          </p:cNvGraphicFramePr>
          <p:nvPr>
            <p:extLst>
              <p:ext uri="{D42A27DB-BD31-4B8C-83A1-F6EECF244321}">
                <p14:modId xmlns:p14="http://schemas.microsoft.com/office/powerpoint/2010/main" val="3818895366"/>
              </p:ext>
            </p:extLst>
          </p:nvPr>
        </p:nvGraphicFramePr>
        <p:xfrm>
          <a:off x="4801235" y="4091577"/>
          <a:ext cx="3040380" cy="2522241"/>
        </p:xfrm>
        <a:graphic>
          <a:graphicData uri="http://schemas.openxmlformats.org/drawingml/2006/table">
            <a:tbl>
              <a:tblPr firstRow="1" firstCol="1" bandRow="1">
                <a:tableStyleId>{5C22544A-7EE6-4342-B048-85BDC9FD1C3A}</a:tableStyleId>
              </a:tblPr>
              <a:tblGrid>
                <a:gridCol w="3040380"/>
              </a:tblGrid>
              <a:tr h="2522241">
                <a:tc>
                  <a:txBody>
                    <a:bodyPr/>
                    <a:lstStyle/>
                    <a:p>
                      <a:pPr marL="0" marR="0">
                        <a:lnSpc>
                          <a:spcPct val="115000"/>
                        </a:lnSpc>
                        <a:spcBef>
                          <a:spcPts val="0"/>
                        </a:spcBef>
                        <a:spcAft>
                          <a:spcPts val="0"/>
                        </a:spcAft>
                      </a:pPr>
                      <a:r>
                        <a:rPr lang="en-US" sz="1000" dirty="0">
                          <a:effectLst/>
                        </a:rPr>
                        <a:t>U- Unwilling</a:t>
                      </a:r>
                      <a:endParaRPr lang="en-US" sz="1100" dirty="0">
                        <a:effectLst/>
                      </a:endParaRPr>
                    </a:p>
                    <a:p>
                      <a:pPr marL="0" marR="0">
                        <a:lnSpc>
                          <a:spcPct val="115000"/>
                        </a:lnSpc>
                        <a:spcBef>
                          <a:spcPts val="0"/>
                        </a:spcBef>
                        <a:spcAft>
                          <a:spcPts val="0"/>
                        </a:spcAft>
                      </a:pPr>
                      <a:r>
                        <a:rPr lang="en-US" sz="1000" dirty="0">
                          <a:effectLst/>
                        </a:rPr>
                        <a:t>0-Unable</a:t>
                      </a:r>
                      <a:endParaRPr lang="en-US" sz="1100" dirty="0">
                        <a:effectLst/>
                      </a:endParaRPr>
                    </a:p>
                    <a:p>
                      <a:pPr marL="0" marR="0">
                        <a:lnSpc>
                          <a:spcPct val="115000"/>
                        </a:lnSpc>
                        <a:spcBef>
                          <a:spcPts val="0"/>
                        </a:spcBef>
                        <a:spcAft>
                          <a:spcPts val="0"/>
                        </a:spcAft>
                      </a:pPr>
                      <a:r>
                        <a:rPr lang="en-US" sz="1000" dirty="0">
                          <a:effectLst/>
                        </a:rPr>
                        <a:t>1-Full Physical Guidance</a:t>
                      </a:r>
                      <a:endParaRPr lang="en-US" sz="1100" dirty="0">
                        <a:effectLst/>
                      </a:endParaRPr>
                    </a:p>
                    <a:p>
                      <a:pPr marL="0" marR="0">
                        <a:lnSpc>
                          <a:spcPct val="115000"/>
                        </a:lnSpc>
                        <a:spcBef>
                          <a:spcPts val="0"/>
                        </a:spcBef>
                        <a:spcAft>
                          <a:spcPts val="0"/>
                        </a:spcAft>
                      </a:pPr>
                      <a:r>
                        <a:rPr lang="en-US" sz="1000" dirty="0">
                          <a:effectLst/>
                        </a:rPr>
                        <a:t>2-Physical Prompt</a:t>
                      </a:r>
                      <a:endParaRPr lang="en-US" sz="1100" dirty="0">
                        <a:effectLst/>
                      </a:endParaRPr>
                    </a:p>
                    <a:p>
                      <a:pPr marL="0" marR="0">
                        <a:lnSpc>
                          <a:spcPct val="115000"/>
                        </a:lnSpc>
                        <a:spcBef>
                          <a:spcPts val="0"/>
                        </a:spcBef>
                        <a:spcAft>
                          <a:spcPts val="0"/>
                        </a:spcAft>
                      </a:pPr>
                      <a:r>
                        <a:rPr lang="en-US" sz="1000" dirty="0">
                          <a:effectLst/>
                        </a:rPr>
                        <a:t>3-Modeling with Consistent Verbal Direction</a:t>
                      </a:r>
                      <a:endParaRPr lang="en-US" sz="1100" dirty="0">
                        <a:effectLst/>
                      </a:endParaRPr>
                    </a:p>
                    <a:p>
                      <a:pPr marL="0" marR="0">
                        <a:lnSpc>
                          <a:spcPct val="115000"/>
                        </a:lnSpc>
                        <a:spcBef>
                          <a:spcPts val="0"/>
                        </a:spcBef>
                        <a:spcAft>
                          <a:spcPts val="0"/>
                        </a:spcAft>
                        <a:tabLst>
                          <a:tab pos="3438525" algn="l"/>
                        </a:tabLst>
                      </a:pPr>
                      <a:r>
                        <a:rPr lang="en-US" sz="1000" dirty="0">
                          <a:effectLst/>
                        </a:rPr>
                        <a:t>4-Constant of Consistent Direction</a:t>
                      </a:r>
                      <a:endParaRPr lang="en-US" sz="1100" dirty="0">
                        <a:effectLst/>
                      </a:endParaRPr>
                    </a:p>
                    <a:p>
                      <a:pPr marL="0" marR="0">
                        <a:lnSpc>
                          <a:spcPct val="115000"/>
                        </a:lnSpc>
                        <a:spcBef>
                          <a:spcPts val="0"/>
                        </a:spcBef>
                        <a:spcAft>
                          <a:spcPts val="0"/>
                        </a:spcAft>
                        <a:tabLst>
                          <a:tab pos="3438525" algn="l"/>
                        </a:tabLst>
                      </a:pPr>
                      <a:r>
                        <a:rPr lang="en-US" sz="1000" dirty="0">
                          <a:effectLst/>
                        </a:rPr>
                        <a:t>5- Intermittent verbal direction</a:t>
                      </a:r>
                      <a:endParaRPr lang="en-US" sz="1100" dirty="0">
                        <a:effectLst/>
                      </a:endParaRPr>
                    </a:p>
                    <a:p>
                      <a:pPr marL="0" marR="0">
                        <a:lnSpc>
                          <a:spcPct val="115000"/>
                        </a:lnSpc>
                        <a:spcBef>
                          <a:spcPts val="0"/>
                        </a:spcBef>
                        <a:spcAft>
                          <a:spcPts val="0"/>
                        </a:spcAft>
                        <a:tabLst>
                          <a:tab pos="3438525" algn="l"/>
                        </a:tabLst>
                      </a:pPr>
                      <a:r>
                        <a:rPr lang="en-US" sz="1000" dirty="0">
                          <a:effectLst/>
                        </a:rPr>
                        <a:t>6-Verbal Prompt</a:t>
                      </a:r>
                      <a:endParaRPr lang="en-US" sz="1100" dirty="0">
                        <a:effectLst/>
                      </a:endParaRPr>
                    </a:p>
                    <a:p>
                      <a:pPr marL="0" marR="0">
                        <a:lnSpc>
                          <a:spcPct val="115000"/>
                        </a:lnSpc>
                        <a:spcBef>
                          <a:spcPts val="0"/>
                        </a:spcBef>
                        <a:spcAft>
                          <a:spcPts val="0"/>
                        </a:spcAft>
                        <a:tabLst>
                          <a:tab pos="3438525" algn="l"/>
                        </a:tabLst>
                      </a:pPr>
                      <a:r>
                        <a:rPr lang="en-US" sz="1100" dirty="0">
                          <a:effectLst/>
                        </a:rPr>
                        <a:t>7- Cue/Gesture</a:t>
                      </a:r>
                    </a:p>
                    <a:p>
                      <a:pPr marL="0" marR="0">
                        <a:lnSpc>
                          <a:spcPct val="115000"/>
                        </a:lnSpc>
                        <a:spcBef>
                          <a:spcPts val="0"/>
                        </a:spcBef>
                        <a:spcAft>
                          <a:spcPts val="0"/>
                        </a:spcAft>
                        <a:tabLst>
                          <a:tab pos="3438525" algn="l"/>
                        </a:tabLst>
                      </a:pPr>
                      <a:r>
                        <a:rPr lang="en-US" sz="1100" dirty="0">
                          <a:effectLst/>
                        </a:rPr>
                        <a:t>8-Shadowing</a:t>
                      </a:r>
                    </a:p>
                    <a:p>
                      <a:pPr marL="0" marR="0">
                        <a:lnSpc>
                          <a:spcPct val="115000"/>
                        </a:lnSpc>
                        <a:spcBef>
                          <a:spcPts val="0"/>
                        </a:spcBef>
                        <a:spcAft>
                          <a:spcPts val="0"/>
                        </a:spcAft>
                        <a:tabLst>
                          <a:tab pos="3438525" algn="l"/>
                        </a:tabLst>
                      </a:pPr>
                      <a:r>
                        <a:rPr lang="en-US" sz="1100" dirty="0">
                          <a:effectLst/>
                        </a:rPr>
                        <a:t>9-Modified Independence</a:t>
                      </a:r>
                    </a:p>
                    <a:p>
                      <a:pPr marL="0" marR="0">
                        <a:lnSpc>
                          <a:spcPct val="115000"/>
                        </a:lnSpc>
                        <a:spcBef>
                          <a:spcPts val="0"/>
                        </a:spcBef>
                        <a:spcAft>
                          <a:spcPts val="0"/>
                        </a:spcAft>
                        <a:tabLst>
                          <a:tab pos="3438525" algn="l"/>
                        </a:tabLst>
                      </a:pPr>
                      <a:r>
                        <a:rPr lang="en-US" sz="1100" dirty="0">
                          <a:effectLst/>
                        </a:rPr>
                        <a:t>10-Independent to site standards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23" name="Rectangle 6"/>
          <p:cNvSpPr>
            <a:spLocks noChangeArrowheads="1"/>
          </p:cNvSpPr>
          <p:nvPr/>
        </p:nvSpPr>
        <p:spPr bwMode="auto">
          <a:xfrm>
            <a:off x="4724400" y="3581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438525" algn="l"/>
              </a:tabLst>
              <a:defRPr>
                <a:solidFill>
                  <a:schemeClr val="tx1"/>
                </a:solidFill>
                <a:latin typeface="Arial" panose="020B0604020202020204" pitchFamily="34" charset="0"/>
              </a:defRPr>
            </a:lvl1pPr>
            <a:lvl2pPr eaLnBrk="0" fontAlgn="base" hangingPunct="0">
              <a:spcBef>
                <a:spcPct val="0"/>
              </a:spcBef>
              <a:spcAft>
                <a:spcPct val="0"/>
              </a:spcAft>
              <a:tabLst>
                <a:tab pos="3438525" algn="l"/>
              </a:tabLst>
              <a:defRPr>
                <a:solidFill>
                  <a:schemeClr val="tx1"/>
                </a:solidFill>
                <a:latin typeface="Arial" panose="020B0604020202020204" pitchFamily="34" charset="0"/>
              </a:defRPr>
            </a:lvl2pPr>
            <a:lvl3pPr eaLnBrk="0" fontAlgn="base" hangingPunct="0">
              <a:spcBef>
                <a:spcPct val="0"/>
              </a:spcBef>
              <a:spcAft>
                <a:spcPct val="0"/>
              </a:spcAft>
              <a:tabLst>
                <a:tab pos="3438525" algn="l"/>
              </a:tabLst>
              <a:defRPr>
                <a:solidFill>
                  <a:schemeClr val="tx1"/>
                </a:solidFill>
                <a:latin typeface="Arial" panose="020B0604020202020204" pitchFamily="34" charset="0"/>
              </a:defRPr>
            </a:lvl3pPr>
            <a:lvl4pPr eaLnBrk="0" fontAlgn="base" hangingPunct="0">
              <a:spcBef>
                <a:spcPct val="0"/>
              </a:spcBef>
              <a:spcAft>
                <a:spcPct val="0"/>
              </a:spcAft>
              <a:tabLst>
                <a:tab pos="3438525" algn="l"/>
              </a:tabLst>
              <a:defRPr>
                <a:solidFill>
                  <a:schemeClr val="tx1"/>
                </a:solidFill>
                <a:latin typeface="Arial" panose="020B0604020202020204" pitchFamily="34" charset="0"/>
              </a:defRPr>
            </a:lvl4pPr>
            <a:lvl5pPr eaLnBrk="0" fontAlgn="base" hangingPunct="0">
              <a:spcBef>
                <a:spcPct val="0"/>
              </a:spcBef>
              <a:spcAft>
                <a:spcPct val="0"/>
              </a:spcAft>
              <a:tabLst>
                <a:tab pos="3438525" algn="l"/>
              </a:tabLst>
              <a:defRPr>
                <a:solidFill>
                  <a:schemeClr val="tx1"/>
                </a:solidFill>
                <a:latin typeface="Arial" panose="020B0604020202020204" pitchFamily="34" charset="0"/>
              </a:defRPr>
            </a:lvl5pPr>
            <a:lvl6pPr eaLnBrk="0" fontAlgn="base" hangingPunct="0">
              <a:spcBef>
                <a:spcPct val="0"/>
              </a:spcBef>
              <a:spcAft>
                <a:spcPct val="0"/>
              </a:spcAft>
              <a:tabLst>
                <a:tab pos="3438525" algn="l"/>
              </a:tabLst>
              <a:defRPr>
                <a:solidFill>
                  <a:schemeClr val="tx1"/>
                </a:solidFill>
                <a:latin typeface="Arial" panose="020B0604020202020204" pitchFamily="34" charset="0"/>
              </a:defRPr>
            </a:lvl6pPr>
            <a:lvl7pPr eaLnBrk="0" fontAlgn="base" hangingPunct="0">
              <a:spcBef>
                <a:spcPct val="0"/>
              </a:spcBef>
              <a:spcAft>
                <a:spcPct val="0"/>
              </a:spcAft>
              <a:tabLst>
                <a:tab pos="3438525" algn="l"/>
              </a:tabLst>
              <a:defRPr>
                <a:solidFill>
                  <a:schemeClr val="tx1"/>
                </a:solidFill>
                <a:latin typeface="Arial" panose="020B0604020202020204" pitchFamily="34" charset="0"/>
              </a:defRPr>
            </a:lvl7pPr>
            <a:lvl8pPr eaLnBrk="0" fontAlgn="base" hangingPunct="0">
              <a:spcBef>
                <a:spcPct val="0"/>
              </a:spcBef>
              <a:spcAft>
                <a:spcPct val="0"/>
              </a:spcAft>
              <a:tabLst>
                <a:tab pos="3438525" algn="l"/>
              </a:tabLst>
              <a:defRPr>
                <a:solidFill>
                  <a:schemeClr val="tx1"/>
                </a:solidFill>
                <a:latin typeface="Arial" panose="020B0604020202020204" pitchFamily="34" charset="0"/>
              </a:defRPr>
            </a:lvl8pPr>
            <a:lvl9pPr eaLnBrk="0" fontAlgn="base" hangingPunct="0">
              <a:spcBef>
                <a:spcPct val="0"/>
              </a:spcBef>
              <a:spcAft>
                <a:spcPct val="0"/>
              </a:spcAft>
              <a:tabLst>
                <a:tab pos="34385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438525" algn="l"/>
              </a:tabLst>
            </a:pPr>
            <a:r>
              <a:rPr kumimoji="0" lang="en-US" altLang="en-US" sz="1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Independence Scale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19910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066800"/>
            <a:ext cx="7536101" cy="707886"/>
          </a:xfrm>
          <a:prstGeom prst="rect">
            <a:avLst/>
          </a:prstGeom>
          <a:noFill/>
        </p:spPr>
        <p:txBody>
          <a:bodyPr wrap="none" lIns="91440" tIns="45720" rIns="91440" bIns="45720">
            <a:spAutoFit/>
          </a:bodyPr>
          <a:lstStyle/>
          <a:p>
            <a:pPr algn="ctr"/>
            <a:r>
              <a:rPr lang="en-US"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What is our Data showing?</a:t>
            </a:r>
            <a:endParaRPr lang="en-US"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09154527"/>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2357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476650" y="762000"/>
            <a:ext cx="4944110" cy="707886"/>
          </a:xfrm>
          <a:prstGeom prst="rect">
            <a:avLst/>
          </a:prstGeom>
          <a:noFill/>
        </p:spPr>
        <p:txBody>
          <a:bodyPr wrap="none" lIns="91440" tIns="45720" rIns="91440" bIns="45720">
            <a:spAutoFit/>
          </a:bodyPr>
          <a:lstStyle/>
          <a:p>
            <a:pPr algn="ctr"/>
            <a:r>
              <a:rPr lang="en-US"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Situational Data:</a:t>
            </a:r>
            <a:endParaRPr lang="en-US"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505470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5527830"/>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995392" y="914400"/>
            <a:ext cx="4538807" cy="707886"/>
          </a:xfrm>
          <a:prstGeom prst="rect">
            <a:avLst/>
          </a:prstGeom>
          <a:noFill/>
        </p:spPr>
        <p:txBody>
          <a:bodyPr wrap="none" lIns="91440" tIns="45720" rIns="91440" bIns="45720">
            <a:spAutoFit/>
          </a:bodyPr>
          <a:lstStyle/>
          <a:p>
            <a:pPr algn="ctr"/>
            <a:r>
              <a:rPr lang="en-US"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nstantia" panose="02030602050306030303" pitchFamily="18" charset="0"/>
              </a:rPr>
              <a:t>Another intern:</a:t>
            </a:r>
            <a:endParaRPr lang="en-US"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937339199"/>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3276</TotalTime>
  <Words>2246</Words>
  <Application>Microsoft Office PowerPoint</Application>
  <PresentationFormat>On-screen Show (4:3)</PresentationFormat>
  <Paragraphs>459</Paragraphs>
  <Slides>25</Slides>
  <Notes>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25</vt:i4>
      </vt:variant>
    </vt:vector>
  </HeadingPairs>
  <TitlesOfParts>
    <vt:vector size="34" baseType="lpstr">
      <vt:lpstr>Arial</vt:lpstr>
      <vt:lpstr>Calibri</vt:lpstr>
      <vt:lpstr>Constantia</vt:lpstr>
      <vt:lpstr>Times New Roman</vt:lpstr>
      <vt:lpstr>Wingdings</vt:lpstr>
      <vt:lpstr>Wingdings 2</vt:lpstr>
      <vt:lpstr>iRespondQuestionMaster</vt:lpstr>
      <vt:lpstr>iRespondGraphMaster</vt:lpstr>
      <vt:lpstr>Flow</vt:lpstr>
      <vt:lpstr>Cobb County School System’s Corporate Classroom</vt:lpstr>
      <vt:lpstr>PowerPoint Presentation</vt:lpstr>
      <vt:lpstr>Timeline: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Prevalence and Impact of Learning Disabilities</vt:lpstr>
      <vt:lpstr>Prevalence and Impact of Learning Disabilities</vt:lpstr>
      <vt:lpstr>Rehabilitation Act of 1973: Provides for services to individuals with disabilities to help them prepare for work or find and keep a job</vt:lpstr>
      <vt:lpstr>Supporting Individuals with Learning Disabilities</vt:lpstr>
      <vt:lpstr>Supporting Individuals with Learning Disabilities</vt:lpstr>
      <vt:lpstr>Self-Determination &amp; Self-Advocacy</vt:lpstr>
      <vt:lpstr>Strategies for Self-Determination and Self-Advocacy</vt:lpstr>
      <vt:lpstr>Supporting Individuals with Learning Disabilities</vt:lpstr>
      <vt:lpstr>PowerPoint Presentation</vt:lpstr>
      <vt:lpstr>PowerPoint Presentation</vt:lpstr>
      <vt:lpstr>PowerPoint Presentation</vt:lpstr>
      <vt:lpstr>PowerPoint Presentation</vt:lpstr>
      <vt:lpstr>PowerPoint Presentation</vt:lpstr>
      <vt:lpstr>PowerPoint Presentation</vt:lpstr>
      <vt:lpstr>Questions &amp; Answers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Cobb County School System’s Corporate Classroom</dc:title>
  <dc:creator>Lori Taylor</dc:creator>
  <cp:lastModifiedBy>Lori Taylor</cp:lastModifiedBy>
  <cp:revision>251</cp:revision>
  <dcterms:created xsi:type="dcterms:W3CDTF">2013-12-15T00:26:25Z</dcterms:created>
  <dcterms:modified xsi:type="dcterms:W3CDTF">2015-10-08T12:59:34Z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eepGraph">
    <vt:bool>false</vt:bool>
  </property>
  <property fmtid="{D5CDD505-2E9C-101B-9397-08002B2CF9AE}" pid="3" name="AutoReflect">
    <vt:bool>false</vt:bool>
  </property>
  <property fmtid="{D5CDD505-2E9C-101B-9397-08002B2CF9AE}" pid="4" name="ShowTimer">
    <vt:bool>true</vt:bool>
  </property>
  <property fmtid="{D5CDD505-2E9C-101B-9397-08002B2CF9AE}" pid="5" name="ShowPercent">
    <vt:bool>true</vt:bool>
  </property>
</Properties>
</file>